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высокая</c:v>
                </c:pt>
              </c:strCache>
            </c:strRef>
          </c:tx>
          <c:dLbls>
            <c:dLbl>
              <c:idx val="0"/>
              <c:layout>
                <c:manualLayout>
                  <c:x val="1.5241320914479224E-2"/>
                  <c:y val="-2.6455026455026454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мотивация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высокая</c:v>
                </c:pt>
              </c:strCache>
            </c:strRef>
          </c:tx>
          <c:dLbls>
            <c:dLbl>
              <c:idx val="0"/>
              <c:layout>
                <c:manualLayout>
                  <c:x val="1.5241320914479255E-2"/>
                  <c:y val="-3.1746031746031744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мотивация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нормальная</c:v>
                </c:pt>
              </c:strCache>
            </c:strRef>
          </c:tx>
          <c:dLbls>
            <c:dLbl>
              <c:idx val="0"/>
              <c:layout>
                <c:manualLayout>
                  <c:x val="2.5402201524132091E-2"/>
                  <c:y val="-2.1164021164021163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мотивация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0.38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сниженная</c:v>
                </c:pt>
              </c:strCache>
            </c:strRef>
          </c:tx>
          <c:dLbls>
            <c:dLbl>
              <c:idx val="0"/>
              <c:layout>
                <c:manualLayout>
                  <c:x val="1.6934801016088061E-2"/>
                  <c:y val="-2.3809523809523808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мотивация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низкая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мотивация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</c:numCache>
            </c:numRef>
          </c:val>
        </c:ser>
        <c:dLbls>
          <c:showVal val="1"/>
        </c:dLbls>
        <c:shape val="cylinder"/>
        <c:axId val="81421440"/>
        <c:axId val="81422976"/>
        <c:axId val="0"/>
      </c:bar3DChart>
      <c:catAx>
        <c:axId val="81421440"/>
        <c:scaling>
          <c:orientation val="minMax"/>
        </c:scaling>
        <c:axPos val="b"/>
        <c:tickLblPos val="nextTo"/>
        <c:crossAx val="81422976"/>
        <c:crosses val="autoZero"/>
        <c:auto val="1"/>
        <c:lblAlgn val="ctr"/>
        <c:lblOffset val="100"/>
      </c:catAx>
      <c:valAx>
        <c:axId val="81422976"/>
        <c:scaling>
          <c:orientation val="minMax"/>
        </c:scaling>
        <c:axPos val="l"/>
        <c:majorGridlines/>
        <c:numFmt formatCode="0%" sourceLinked="1"/>
        <c:tickLblPos val="nextTo"/>
        <c:crossAx val="814214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учебный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мотив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позиционный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мотив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оценочный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мотив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0.22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игровой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мотив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</c:ser>
        <c:dLbls>
          <c:showVal val="1"/>
        </c:dLbls>
        <c:shape val="cone"/>
        <c:axId val="83897728"/>
        <c:axId val="84899712"/>
        <c:axId val="0"/>
      </c:bar3DChart>
      <c:catAx>
        <c:axId val="83897728"/>
        <c:scaling>
          <c:orientation val="minMax"/>
        </c:scaling>
        <c:axPos val="b"/>
        <c:tickLblPos val="nextTo"/>
        <c:crossAx val="84899712"/>
        <c:crosses val="autoZero"/>
        <c:auto val="1"/>
        <c:lblAlgn val="ctr"/>
        <c:lblOffset val="100"/>
      </c:catAx>
      <c:valAx>
        <c:axId val="84899712"/>
        <c:scaling>
          <c:orientation val="minMax"/>
        </c:scaling>
        <c:axPos val="l"/>
        <c:majorGridlines/>
        <c:numFmt formatCode="0%" sourceLinked="1"/>
        <c:tickLblPos val="nextTo"/>
        <c:crossAx val="838977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друзья</c:v>
                </c:pt>
              </c:strCache>
            </c:strRef>
          </c:tx>
          <c:dLbls>
            <c:dLbl>
              <c:idx val="0"/>
              <c:layout>
                <c:manualLayout>
                  <c:x val="1.1854360711261643E-2"/>
                  <c:y val="-1.8518518518518517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родители</c:v>
                </c:pt>
              </c:strCache>
            </c:strRef>
          </c:tx>
          <c:dLbls>
            <c:dLbl>
              <c:idx val="0"/>
              <c:layout>
                <c:manualLayout>
                  <c:x val="1.0160880609652836E-2"/>
                  <c:y val="-1.5873015873015872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учителя</c:v>
                </c:pt>
              </c:strCache>
            </c:strRef>
          </c:tx>
          <c:dLbls>
            <c:dLbl>
              <c:idx val="0"/>
              <c:layout>
                <c:manualLayout>
                  <c:x val="1.1854360711261643E-2"/>
                  <c:y val="-1.8518518518518517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отсутствуют</c:v>
                </c:pt>
              </c:strCache>
            </c:strRef>
          </c:tx>
          <c:dLbls>
            <c:dLbl>
              <c:idx val="0"/>
              <c:layout>
                <c:manualLayout>
                  <c:x val="1.0160880609652836E-2"/>
                  <c:y val="-7.9365079365078875E-3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знакомые взрослые</c:v>
                </c:pt>
              </c:strCache>
            </c:strRef>
          </c:tx>
          <c:dLbls>
            <c:dLbl>
              <c:idx val="0"/>
              <c:layout>
                <c:manualLayout>
                  <c:x val="1.0160880609652836E-2"/>
                  <c:y val="-7.9365079365079361E-3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</c:ser>
        <c:dLbls>
          <c:showVal val="1"/>
        </c:dLbls>
        <c:shape val="cylinder"/>
        <c:axId val="84927616"/>
        <c:axId val="84939520"/>
        <c:axId val="0"/>
      </c:bar3DChart>
      <c:catAx>
        <c:axId val="84927616"/>
        <c:scaling>
          <c:orientation val="minMax"/>
        </c:scaling>
        <c:delete val="1"/>
        <c:axPos val="b"/>
        <c:tickLblPos val="nextTo"/>
        <c:crossAx val="84939520"/>
        <c:crosses val="autoZero"/>
        <c:auto val="1"/>
        <c:lblAlgn val="ctr"/>
        <c:lblOffset val="100"/>
      </c:catAx>
      <c:valAx>
        <c:axId val="84939520"/>
        <c:scaling>
          <c:orientation val="minMax"/>
        </c:scaling>
        <c:axPos val="l"/>
        <c:majorGridlines/>
        <c:numFmt formatCode="0%" sourceLinked="1"/>
        <c:tickLblPos val="nextTo"/>
        <c:crossAx val="849276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A0218-BB05-4C73-A866-378B515C3CDA}" type="datetimeFigureOut">
              <a:rPr lang="ru-RU" smtClean="0"/>
              <a:t>11.12.2009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374F-8AE0-4AFE-A814-AF1B604FC97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A0218-BB05-4C73-A866-378B515C3CDA}" type="datetimeFigureOut">
              <a:rPr lang="ru-RU" smtClean="0"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374F-8AE0-4AFE-A814-AF1B604FC9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A0218-BB05-4C73-A866-378B515C3CDA}" type="datetimeFigureOut">
              <a:rPr lang="ru-RU" smtClean="0"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374F-8AE0-4AFE-A814-AF1B604FC9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A0218-BB05-4C73-A866-378B515C3CDA}" type="datetimeFigureOut">
              <a:rPr lang="ru-RU" smtClean="0"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374F-8AE0-4AFE-A814-AF1B604FC9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A0218-BB05-4C73-A866-378B515C3CDA}" type="datetimeFigureOut">
              <a:rPr lang="ru-RU" smtClean="0"/>
              <a:t>11.12.2009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374F-8AE0-4AFE-A814-AF1B604FC9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A0218-BB05-4C73-A866-378B515C3CDA}" type="datetimeFigureOut">
              <a:rPr lang="ru-RU" smtClean="0"/>
              <a:t>11.12.2009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374F-8AE0-4AFE-A814-AF1B604FC9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A0218-BB05-4C73-A866-378B515C3CDA}" type="datetimeFigureOut">
              <a:rPr lang="ru-RU" smtClean="0"/>
              <a:t>11.12.2009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374F-8AE0-4AFE-A814-AF1B604FC9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A0218-BB05-4C73-A866-378B515C3CDA}" type="datetimeFigureOut">
              <a:rPr lang="ru-RU" smtClean="0"/>
              <a:t>11.12.2009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374F-8AE0-4AFE-A814-AF1B604FC9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A0218-BB05-4C73-A866-378B515C3CDA}" type="datetimeFigureOut">
              <a:rPr lang="ru-RU" smtClean="0"/>
              <a:t>11.12.2009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374F-8AE0-4AFE-A814-AF1B604FC97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A0218-BB05-4C73-A866-378B515C3CDA}" type="datetimeFigureOut">
              <a:rPr lang="ru-RU" smtClean="0"/>
              <a:t>11.12.2009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374F-8AE0-4AFE-A814-AF1B604FC9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A0218-BB05-4C73-A866-378B515C3CDA}" type="datetimeFigureOut">
              <a:rPr lang="ru-RU" smtClean="0"/>
              <a:t>11.12.2009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E3374F-8AE0-4AFE-A814-AF1B604FC97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AA0218-BB05-4C73-A866-378B515C3CDA}" type="datetimeFigureOut">
              <a:rPr lang="ru-RU" smtClean="0"/>
              <a:t>11.12.2009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E3374F-8AE0-4AFE-A814-AF1B604FC9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Уровень мотивации обучения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увлекаюсь…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музыка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танцы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компьютерные игры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спортивные игры (футбол, пионербол, баскетбол, теннис)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дополнительные занятия по предметам</a:t>
            </a:r>
          </a:p>
          <a:p>
            <a:pPr>
              <a:buNone/>
            </a:pPr>
            <a:endParaRPr lang="ru-RU" sz="40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Преобладающий мотив учащихся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Референтное</a:t>
            </a:r>
            <a:r>
              <a:rPr lang="ru-RU" dirty="0" smtClean="0"/>
              <a:t> лицо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Обучение в школе и знания необходимы для…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071678"/>
            <a:ext cx="7498080" cy="3695712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002060"/>
                </a:solidFill>
              </a:rPr>
              <a:t>будущей </a:t>
            </a:r>
            <a:r>
              <a:rPr lang="ru-RU" sz="4000" dirty="0" smtClean="0">
                <a:solidFill>
                  <a:srgbClr val="002060"/>
                </a:solidFill>
              </a:rPr>
              <a:t>профессии</a:t>
            </a:r>
          </a:p>
          <a:p>
            <a:pPr lvl="0"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002060"/>
                </a:solidFill>
              </a:rPr>
              <a:t>получение образования</a:t>
            </a:r>
          </a:p>
          <a:p>
            <a:pPr lvl="0"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002060"/>
                </a:solidFill>
              </a:rPr>
              <a:t>чтобы </a:t>
            </a:r>
            <a:r>
              <a:rPr lang="ru-RU" sz="4000" dirty="0" smtClean="0">
                <a:solidFill>
                  <a:srgbClr val="002060"/>
                </a:solidFill>
              </a:rPr>
              <a:t>устроится на </a:t>
            </a:r>
            <a:r>
              <a:rPr lang="ru-RU" sz="4000" dirty="0" smtClean="0">
                <a:solidFill>
                  <a:srgbClr val="002060"/>
                </a:solidFill>
              </a:rPr>
              <a:t>работу</a:t>
            </a:r>
          </a:p>
          <a:p>
            <a:pPr lvl="0"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002060"/>
                </a:solidFill>
              </a:rPr>
              <a:t>ориентировки </a:t>
            </a:r>
            <a:r>
              <a:rPr lang="ru-RU" sz="4000" dirty="0" smtClean="0">
                <a:solidFill>
                  <a:srgbClr val="002060"/>
                </a:solidFill>
              </a:rPr>
              <a:t>в </a:t>
            </a:r>
            <a:r>
              <a:rPr lang="ru-RU" sz="4000" dirty="0" smtClean="0">
                <a:solidFill>
                  <a:srgbClr val="002060"/>
                </a:solidFill>
              </a:rPr>
              <a:t>жизни</a:t>
            </a:r>
          </a:p>
          <a:p>
            <a:pPr lvl="0"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002060"/>
                </a:solidFill>
              </a:rPr>
              <a:t>поступления </a:t>
            </a:r>
            <a:r>
              <a:rPr lang="ru-RU" sz="4000" dirty="0" smtClean="0">
                <a:solidFill>
                  <a:srgbClr val="002060"/>
                </a:solidFill>
              </a:rPr>
              <a:t>в ВУЗ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моей жизни…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071678"/>
            <a:ext cx="7498080" cy="3838588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ru-RU" sz="4000" dirty="0" smtClean="0">
                <a:solidFill>
                  <a:srgbClr val="002060"/>
                </a:solidFill>
              </a:rPr>
              <a:t>работать, жить и наслаждаться </a:t>
            </a:r>
            <a:r>
              <a:rPr lang="ru-RU" sz="4000" dirty="0" smtClean="0">
                <a:solidFill>
                  <a:srgbClr val="002060"/>
                </a:solidFill>
              </a:rPr>
              <a:t>жизнью</a:t>
            </a:r>
          </a:p>
          <a:p>
            <a:pPr lvl="0">
              <a:buFont typeface="Wingdings" pitchFamily="2" charset="2"/>
              <a:buChar char="q"/>
            </a:pPr>
            <a:r>
              <a:rPr lang="ru-RU" sz="4000" dirty="0" smtClean="0">
                <a:solidFill>
                  <a:srgbClr val="002060"/>
                </a:solidFill>
              </a:rPr>
              <a:t>закончить школу</a:t>
            </a:r>
          </a:p>
          <a:p>
            <a:pPr lvl="0">
              <a:buFont typeface="Wingdings" pitchFamily="2" charset="2"/>
              <a:buChar char="q"/>
            </a:pPr>
            <a:r>
              <a:rPr lang="ru-RU" sz="4000" dirty="0" smtClean="0">
                <a:solidFill>
                  <a:srgbClr val="002060"/>
                </a:solidFill>
              </a:rPr>
              <a:t>доставлять </a:t>
            </a:r>
            <a:r>
              <a:rPr lang="ru-RU" sz="4000" dirty="0" smtClean="0">
                <a:solidFill>
                  <a:srgbClr val="002060"/>
                </a:solidFill>
              </a:rPr>
              <a:t>пользу </a:t>
            </a:r>
            <a:r>
              <a:rPr lang="ru-RU" sz="4000" dirty="0" smtClean="0">
                <a:solidFill>
                  <a:srgbClr val="002060"/>
                </a:solidFill>
              </a:rPr>
              <a:t>людям</a:t>
            </a:r>
          </a:p>
          <a:p>
            <a:pPr lvl="0">
              <a:buFont typeface="Wingdings" pitchFamily="2" charset="2"/>
              <a:buChar char="q"/>
            </a:pPr>
            <a:r>
              <a:rPr lang="ru-RU" sz="4000" dirty="0" smtClean="0">
                <a:solidFill>
                  <a:srgbClr val="002060"/>
                </a:solidFill>
              </a:rPr>
              <a:t>обучение</a:t>
            </a:r>
            <a:endParaRPr lang="ru-RU" sz="40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/>
          <a:lstStyle/>
          <a:p>
            <a:r>
              <a:rPr lang="ru-RU" dirty="0" smtClean="0"/>
              <a:t>Цель на уроке…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071546"/>
            <a:ext cx="7498080" cy="1909762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усвоить что – то новое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слушать учителя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пообщаться с друзьями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357290" y="278605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Учиться </a:t>
            </a:r>
            <a:r>
              <a:rPr lang="ru-RU" sz="4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меня побуждают…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52" y="4000504"/>
            <a:ext cx="757242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желание получать знания</a:t>
            </a:r>
            <a:endParaRPr lang="ru-RU" sz="3200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деньги, которые я заработаю в будущем</a:t>
            </a:r>
            <a:endParaRPr lang="ru-RU" sz="3200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родители и учителя</a:t>
            </a:r>
            <a:endParaRPr lang="ru-RU" sz="3200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чувство долга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Мне интересно…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sz="4000" dirty="0" smtClean="0">
                <a:solidFill>
                  <a:srgbClr val="0000CC"/>
                </a:solidFill>
              </a:rPr>
              <a:t>общение с </a:t>
            </a:r>
            <a:r>
              <a:rPr lang="ru-RU" sz="4000" dirty="0" smtClean="0">
                <a:solidFill>
                  <a:srgbClr val="0000CC"/>
                </a:solidFill>
              </a:rPr>
              <a:t>друзьями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dirty="0" smtClean="0">
                <a:solidFill>
                  <a:srgbClr val="0000CC"/>
                </a:solidFill>
              </a:rPr>
              <a:t>гулять </a:t>
            </a:r>
            <a:r>
              <a:rPr lang="ru-RU" sz="4000" dirty="0" smtClean="0">
                <a:solidFill>
                  <a:srgbClr val="0000CC"/>
                </a:solidFill>
              </a:rPr>
              <a:t>по </a:t>
            </a:r>
            <a:r>
              <a:rPr lang="ru-RU" sz="4000" dirty="0" smtClean="0">
                <a:solidFill>
                  <a:srgbClr val="0000CC"/>
                </a:solidFill>
              </a:rPr>
              <a:t>вечерам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dirty="0" smtClean="0">
                <a:solidFill>
                  <a:srgbClr val="0000CC"/>
                </a:solidFill>
              </a:rPr>
              <a:t>слушать музыку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dirty="0" smtClean="0">
                <a:solidFill>
                  <a:srgbClr val="0000CC"/>
                </a:solidFill>
              </a:rPr>
              <a:t>смотреть телевизор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dirty="0" smtClean="0">
                <a:solidFill>
                  <a:srgbClr val="0000CC"/>
                </a:solidFill>
              </a:rPr>
              <a:t>учеба </a:t>
            </a:r>
            <a:r>
              <a:rPr lang="ru-RU" sz="4000" dirty="0" smtClean="0">
                <a:solidFill>
                  <a:srgbClr val="0000CC"/>
                </a:solidFill>
              </a:rPr>
              <a:t>(изучение новых </a:t>
            </a:r>
            <a:r>
              <a:rPr lang="ru-RU" sz="4000" dirty="0" smtClean="0">
                <a:solidFill>
                  <a:srgbClr val="0000CC"/>
                </a:solidFill>
              </a:rPr>
              <a:t>предметов)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dirty="0" smtClean="0">
                <a:solidFill>
                  <a:srgbClr val="0000CC"/>
                </a:solidFill>
              </a:rPr>
              <a:t>проводить </a:t>
            </a:r>
            <a:r>
              <a:rPr lang="ru-RU" sz="4000" dirty="0" smtClean="0">
                <a:solidFill>
                  <a:srgbClr val="0000CC"/>
                </a:solidFill>
              </a:rPr>
              <a:t>время с мамой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меня ценно…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/>
          <a:lstStyle/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семья (поддержка и понимание родных)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друзья (дружба)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время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учеба (знания)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жизнь, здоровье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Меня привлекает…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002060"/>
                </a:solidFill>
              </a:rPr>
              <a:t>все (многое, все </a:t>
            </a:r>
            <a:r>
              <a:rPr lang="ru-RU" sz="4000" dirty="0" smtClean="0">
                <a:solidFill>
                  <a:srgbClr val="002060"/>
                </a:solidFill>
              </a:rPr>
              <a:t>необычное)</a:t>
            </a:r>
          </a:p>
          <a:p>
            <a:pPr lvl="0"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002060"/>
                </a:solidFill>
              </a:rPr>
              <a:t>Улица</a:t>
            </a:r>
          </a:p>
          <a:p>
            <a:pPr lvl="0"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002060"/>
                </a:solidFill>
              </a:rPr>
              <a:t>Музыка</a:t>
            </a:r>
          </a:p>
          <a:p>
            <a:pPr lvl="0"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002060"/>
                </a:solidFill>
              </a:rPr>
              <a:t>Учеба</a:t>
            </a:r>
          </a:p>
          <a:p>
            <a:pPr lvl="0"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002060"/>
                </a:solidFill>
              </a:rPr>
              <a:t>внимание окружающих</a:t>
            </a:r>
          </a:p>
          <a:p>
            <a:pPr lvl="0">
              <a:buFont typeface="Wingdings" pitchFamily="2" charset="2"/>
              <a:buChar char="ü"/>
            </a:pPr>
            <a:r>
              <a:rPr lang="ru-RU" sz="4000" dirty="0" smtClean="0">
                <a:solidFill>
                  <a:srgbClr val="002060"/>
                </a:solidFill>
              </a:rPr>
              <a:t>доброта</a:t>
            </a:r>
            <a:endParaRPr lang="ru-RU" sz="40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</TotalTime>
  <Words>181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Уровень мотивации обучения</vt:lpstr>
      <vt:lpstr>Преобладающий мотив учащихся</vt:lpstr>
      <vt:lpstr>Референтное лицо</vt:lpstr>
      <vt:lpstr>Обучение в школе и знания необходимы для…</vt:lpstr>
      <vt:lpstr>Цель моей жизни…</vt:lpstr>
      <vt:lpstr>Цель на уроке…</vt:lpstr>
      <vt:lpstr>Мне интересно…</vt:lpstr>
      <vt:lpstr>Для меня ценно…</vt:lpstr>
      <vt:lpstr>Меня привлекает…</vt:lpstr>
      <vt:lpstr>Я увлекаюсь…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Уровень мотивации обучения</dc:title>
  <dc:creator>учитель</dc:creator>
  <cp:lastModifiedBy>учитель</cp:lastModifiedBy>
  <cp:revision>3</cp:revision>
  <dcterms:created xsi:type="dcterms:W3CDTF">2009-12-11T07:57:43Z</dcterms:created>
  <dcterms:modified xsi:type="dcterms:W3CDTF">2009-12-11T08:18:41Z</dcterms:modified>
</cp:coreProperties>
</file>