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4" r:id="rId4"/>
    <p:sldId id="333" r:id="rId5"/>
    <p:sldId id="334" r:id="rId6"/>
    <p:sldId id="257" r:id="rId7"/>
    <p:sldId id="289" r:id="rId8"/>
    <p:sldId id="290" r:id="rId9"/>
    <p:sldId id="291" r:id="rId10"/>
    <p:sldId id="258" r:id="rId11"/>
    <p:sldId id="259" r:id="rId12"/>
    <p:sldId id="260" r:id="rId13"/>
    <p:sldId id="335" r:id="rId14"/>
    <p:sldId id="336" r:id="rId15"/>
    <p:sldId id="337" r:id="rId16"/>
    <p:sldId id="338" r:id="rId17"/>
    <p:sldId id="261" r:id="rId18"/>
    <p:sldId id="331" r:id="rId19"/>
    <p:sldId id="332" r:id="rId20"/>
    <p:sldId id="292" r:id="rId21"/>
    <p:sldId id="293" r:id="rId22"/>
    <p:sldId id="294" r:id="rId23"/>
    <p:sldId id="295" r:id="rId24"/>
    <p:sldId id="296" r:id="rId25"/>
    <p:sldId id="298" r:id="rId26"/>
    <p:sldId id="297" r:id="rId27"/>
    <p:sldId id="299" r:id="rId28"/>
    <p:sldId id="281" r:id="rId29"/>
    <p:sldId id="300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01" r:id="rId57"/>
    <p:sldId id="302" r:id="rId58"/>
    <p:sldId id="303" r:id="rId5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5FD8-64F7-47DE-A3B0-80D13FC56B04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53A6-7837-40BC-BD5C-958509D8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zr.ru/" TargetMode="External"/><Relationship Id="rId2" Type="http://schemas.openxmlformats.org/officeDocument/2006/relationships/hyperlink" Target="http://ustroistvo-avtomobilya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924"/>
            <a:ext cx="8072462" cy="678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питания двигателя от впрыска топлива</a:t>
            </a:r>
            <a:endParaRPr lang="ru-RU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9001156" cy="5697559"/>
          </a:xfrm>
        </p:spPr>
        <p:txBody>
          <a:bodyPr/>
          <a:lstStyle/>
          <a:p>
            <a:pPr>
              <a:buNone/>
            </a:pPr>
            <a:r>
              <a:rPr lang="ru-RU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способу регулирования количества </a:t>
            </a:r>
            <a:r>
              <a:rPr lang="ru-RU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смеси:</a:t>
            </a:r>
          </a:p>
          <a:p>
            <a:pPr marL="530225" indent="-26511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пневматическое; </a:t>
            </a:r>
          </a:p>
          <a:p>
            <a:pPr marL="530225" indent="-26511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механическое; </a:t>
            </a:r>
          </a:p>
          <a:p>
            <a:pPr marL="530225" indent="-26511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электронное.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None/>
            </a:pPr>
            <a:r>
              <a:rPr lang="ru-RU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.По </a:t>
            </a:r>
            <a:r>
              <a:rPr lang="ru-RU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параметрам регулирования состава </a:t>
            </a:r>
            <a:r>
              <a:rPr lang="ru-RU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смеси: 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разрежению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впускной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системе; 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поворота дроссельной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заслонки; 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расходу воздуха.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5983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Преимущество системы питания двигателя от впрыска топлива  по сравнению с </a:t>
            </a:r>
          </a:p>
          <a:p>
            <a:pPr>
              <a:buNone/>
            </a:pP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карбюраторным:</a:t>
            </a:r>
          </a:p>
          <a:p>
            <a:pPr marL="18000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прыск бензина позволяет более точно распределить топливо по цилиндрам. При распределенном впрыске состав смеси в разных цилиндрах может отличаться только на 6—7%, а при питании от карбюратора — на 11—17%;</a:t>
            </a:r>
          </a:p>
          <a:p>
            <a:pPr marL="18000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добавочного сопротивления потоку воздуха на впуске в виде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карбюратора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диффузора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вследствие этого более высокий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коэффициент наполнения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обеспечивает получение более высокой литровой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мощности;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143668"/>
          </a:xfrm>
        </p:spPr>
        <p:txBody>
          <a:bodyPr>
            <a:normAutofit fontScale="92500" lnSpcReduction="20000"/>
          </a:bodyPr>
          <a:lstStyle/>
          <a:p>
            <a:pPr marL="180000" indent="180000" algn="just">
              <a:spcBef>
                <a:spcPts val="0"/>
              </a:spcBef>
              <a:buFont typeface="+mj-lt"/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впрыске возможно использование большего перекрытия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клапанов, (когда открыты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оба клапана) для лучшей продувки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сгорания чистым воздухом, а не смесью.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 algn="just">
              <a:spcBef>
                <a:spcPts val="0"/>
              </a:spcBef>
              <a:buFont typeface="+mj-lt"/>
              <a:buAutoNum type="arabicPeriod" startAt="4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Лучшая продувка и большая равномерность состава смеси по цилиндрам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температуру стенок цилиндра, днища поршня и выпускных клапанов, что в свою очередь позволяет снизить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октановое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топлива на 2—3 единицы, т.е. поднять степень сжатия без 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детонации.</a:t>
            </a:r>
          </a:p>
          <a:p>
            <a:pPr marL="180000" indent="180000" algn="just">
              <a:spcBef>
                <a:spcPts val="0"/>
              </a:spcBef>
              <a:buFont typeface="+mj-lt"/>
              <a:buAutoNum type="arabicPeriod" startAt="4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 algn="just">
              <a:spcBef>
                <a:spcPts val="0"/>
              </a:spcBef>
              <a:buFont typeface="+mj-lt"/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окислов азота при сгорании и улучшаются условия смазки зеркала цилиндра.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/>
          <a:lstStyle/>
          <a:p>
            <a:pPr marL="0" indent="0">
              <a:buNone/>
            </a:pPr>
            <a:endParaRPr lang="ru-RU" sz="40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Недостатков </a:t>
            </a:r>
            <a:r>
              <a:rPr lang="ru-RU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инжекторов </a:t>
            </a:r>
            <a:r>
              <a:rPr lang="ru-RU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два: </a:t>
            </a:r>
          </a:p>
          <a:p>
            <a:pPr>
              <a:buFontTx/>
              <a:buChar char="-"/>
            </a:pPr>
            <a:r>
              <a:rPr lang="ru-RU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высокие </a:t>
            </a:r>
            <a:r>
              <a:rPr lang="ru-RU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качеству используемого </a:t>
            </a:r>
            <a:r>
              <a:rPr lang="ru-RU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топлива;</a:t>
            </a:r>
          </a:p>
          <a:p>
            <a:pPr>
              <a:buFontTx/>
              <a:buChar char="-"/>
            </a:pPr>
            <a:r>
              <a:rPr lang="ru-RU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дорогая стоимость обслуживания и запчастей.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pPr marL="0" indent="0">
              <a:buNone/>
            </a:pP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Производители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впрыска:</a:t>
            </a:r>
          </a:p>
          <a:p>
            <a:pPr marL="0" indent="0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1.Система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впрыска фирмы «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Bendix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 err="1">
                <a:ln w="12700">
                  <a:solidFill>
                    <a:schemeClr val="tx1"/>
                  </a:solidFill>
                  <a:prstDash val="solid"/>
                </a:ln>
              </a:rPr>
              <a:t>Electrojector</a:t>
            </a:r>
            <a:r>
              <a:rPr lang="ru-RU" dirty="0">
                <a:ln w="12700">
                  <a:solidFill>
                    <a:schemeClr val="tx1"/>
                  </a:solidFill>
                  <a:prstDash val="solid"/>
                </a:ln>
              </a:rPr>
              <a:t> — первая коммерческая система электронного впрыска топлива, разработанная компанией </a:t>
            </a:r>
            <a:r>
              <a:rPr lang="ru-RU" dirty="0" err="1">
                <a:ln w="12700">
                  <a:solidFill>
                    <a:schemeClr val="tx1"/>
                  </a:solidFill>
                  <a:prstDash val="solid"/>
                </a:ln>
              </a:rPr>
              <a:t>Bendix</a:t>
            </a:r>
            <a:r>
              <a:rPr lang="ru-RU" dirty="0">
                <a:ln w="12700">
                  <a:solidFill>
                    <a:schemeClr val="tx1"/>
                  </a:solidFill>
                  <a:prstDash val="solid"/>
                </a:ln>
              </a:rPr>
              <a:t>. Патенты системы впрыска </a:t>
            </a:r>
            <a:r>
              <a:rPr lang="ru-RU" dirty="0" err="1">
                <a:ln w="12700">
                  <a:solidFill>
                    <a:schemeClr val="tx1"/>
                  </a:solidFill>
                  <a:prstDash val="solid"/>
                </a:ln>
              </a:rPr>
              <a:t>Electrojector</a:t>
            </a:r>
            <a:r>
              <a:rPr lang="ru-RU" dirty="0">
                <a:ln w="12700">
                  <a:solidFill>
                    <a:schemeClr val="tx1"/>
                  </a:solidFill>
                  <a:prstDash val="solid"/>
                </a:ln>
              </a:rPr>
              <a:t> впоследствии были проданы компании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</a:rPr>
              <a:t>Bosch</a:t>
            </a:r>
            <a:endParaRPr lang="ru-RU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 marL="0" indent="0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2.Системы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впрыска «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Bosch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D-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Jetronic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(1967—1976</a:t>
            </a: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)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 аналоговый впрыск топлива</a:t>
            </a:r>
            <a:endParaRPr lang="ru-RU" sz="24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K-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Jetronic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(1973—1994</a:t>
            </a: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)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 механический впрыск</a:t>
            </a:r>
            <a:endParaRPr lang="ru-RU" sz="24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KE-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Jetronic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(1985—1993</a:t>
            </a: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)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 механическая система постоянного впрыска топлива, с электронным блоком управления</a:t>
            </a:r>
            <a:endParaRPr lang="ru-RU" sz="24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Mono-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Jetronic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(1988—1995</a:t>
            </a: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)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 система одноточечного впрыска топлива</a:t>
            </a:r>
            <a:endParaRPr lang="ru-RU" sz="24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ME-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Motronic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(1995</a:t>
            </a: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)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 с электронным дросселем</a:t>
            </a:r>
            <a:endParaRPr lang="ru-RU" sz="24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MED-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Motronic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(</a:t>
            </a: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2000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) с непосредственным </a:t>
            </a:r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впрыском</a:t>
            </a:r>
          </a:p>
          <a:p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MEG-</a:t>
            </a:r>
            <a:r>
              <a:rPr lang="ru-RU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Motronic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интегрированная система управления коробкой </a:t>
            </a:r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передач</a:t>
            </a:r>
          </a:p>
          <a:p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MEV-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Motronic</a:t>
            </a: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</a:rPr>
              <a:t> — </a:t>
            </a: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</a:rPr>
              <a:t>интегрированный клапан </a:t>
            </a:r>
            <a:r>
              <a:rPr lang="en-US" sz="2400" dirty="0" err="1">
                <a:ln w="12700">
                  <a:solidFill>
                    <a:schemeClr val="tx1"/>
                  </a:solidFill>
                  <a:prstDash val="solid"/>
                </a:ln>
              </a:rPr>
              <a:t>Monomotronic</a:t>
            </a:r>
            <a:endParaRPr lang="ru-RU" sz="240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91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3.Системы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впрыска «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 Motors</a:t>
            </a: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GM </a:t>
            </a:r>
            <a:r>
              <a:rPr lang="ru-RU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Multec</a:t>
            </a:r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Central</a:t>
            </a:r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 — система центрального впрыска топлива (</a:t>
            </a:r>
            <a:r>
              <a:rPr lang="ru-RU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Моновпрыск</a:t>
            </a: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)</a:t>
            </a:r>
          </a:p>
          <a:p>
            <a:r>
              <a:rPr lang="ru-RU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MulTec</a:t>
            </a:r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-S (</a:t>
            </a:r>
            <a:r>
              <a:rPr lang="ru-RU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Multiple</a:t>
            </a:r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Technology</a:t>
            </a:r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) — система центрального впрыска </a:t>
            </a: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топлива</a:t>
            </a:r>
          </a:p>
          <a:p>
            <a:r>
              <a:rPr lang="en-US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Multec</a:t>
            </a:r>
            <a:r>
              <a:rPr lang="en-US" sz="2800" dirty="0">
                <a:ln w="12700">
                  <a:solidFill>
                    <a:schemeClr val="tx1"/>
                  </a:solidFill>
                  <a:prstDash val="solid"/>
                </a:ln>
              </a:rPr>
              <a:t>-F 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1996—2001</a:t>
            </a:r>
            <a:endParaRPr lang="ru-RU" sz="28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Multec</a:t>
            </a:r>
            <a:r>
              <a:rPr lang="en-US" sz="2800" dirty="0">
                <a:ln w="12700">
                  <a:solidFill>
                    <a:schemeClr val="tx1"/>
                  </a:solidFill>
                  <a:prstDash val="solid"/>
                </a:ln>
              </a:rPr>
              <a:t>-H 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1998—2003</a:t>
            </a:r>
            <a:endParaRPr lang="ru-RU" sz="28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r>
              <a:rPr lang="en-US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MulTec</a:t>
            </a:r>
            <a:r>
              <a:rPr lang="en-US" sz="2800" dirty="0">
                <a:ln w="12700">
                  <a:solidFill>
                    <a:schemeClr val="tx1"/>
                  </a:solidFill>
                  <a:prstDash val="solid"/>
                </a:ln>
              </a:rPr>
              <a:t>-</a:t>
            </a:r>
            <a:r>
              <a:rPr lang="ru-RU" sz="2800" dirty="0">
                <a:ln w="12700">
                  <a:solidFill>
                    <a:schemeClr val="tx1"/>
                  </a:solidFill>
                  <a:prstDash val="solid"/>
                </a:ln>
              </a:rPr>
              <a:t>М — система многоточечного </a:t>
            </a:r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впрыска</a:t>
            </a:r>
          </a:p>
          <a:p>
            <a:r>
              <a:rPr lang="en-US" sz="2800" dirty="0" err="1">
                <a:ln w="12700">
                  <a:solidFill>
                    <a:schemeClr val="tx1"/>
                  </a:solidFill>
                  <a:prstDash val="solid"/>
                </a:ln>
              </a:rPr>
              <a:t>Multec</a:t>
            </a:r>
            <a:r>
              <a:rPr lang="en-US" sz="2800" dirty="0">
                <a:ln w="12700">
                  <a:solidFill>
                    <a:schemeClr val="tx1"/>
                  </a:solidFill>
                  <a:prstDash val="solid"/>
                </a:ln>
              </a:rPr>
              <a:t>-U 1996—2001</a:t>
            </a:r>
            <a:endParaRPr lang="ru-RU" sz="280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39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4" y="1268760"/>
            <a:ext cx="8585764" cy="4694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9361" y="248274"/>
            <a:ext cx="62744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одноточечный впрыск: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548680"/>
            <a:ext cx="8568952" cy="56938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800" dirty="0" smtClean="0"/>
              <a:t>1. топливный </a:t>
            </a:r>
            <a:r>
              <a:rPr lang="ru-RU" sz="2800" dirty="0"/>
              <a:t>насос</a:t>
            </a:r>
          </a:p>
          <a:p>
            <a:r>
              <a:rPr lang="ru-RU" sz="2800" dirty="0" smtClean="0"/>
              <a:t>2. фильтр </a:t>
            </a:r>
            <a:r>
              <a:rPr lang="ru-RU" sz="2800" dirty="0"/>
              <a:t>топливный </a:t>
            </a:r>
          </a:p>
          <a:p>
            <a:r>
              <a:rPr lang="ru-RU" sz="2800" dirty="0" smtClean="0"/>
              <a:t>3. центральная </a:t>
            </a:r>
            <a:r>
              <a:rPr lang="ru-RU" sz="2800" dirty="0"/>
              <a:t>форсунка впрыска </a:t>
            </a:r>
          </a:p>
          <a:p>
            <a:endParaRPr lang="ru-RU" sz="2800" dirty="0"/>
          </a:p>
          <a:p>
            <a:r>
              <a:rPr lang="ru-RU" sz="2800" dirty="0"/>
              <a:t> a - потенциометр дроссельной заслонки </a:t>
            </a:r>
          </a:p>
          <a:p>
            <a:r>
              <a:rPr lang="ru-RU" sz="2800" dirty="0"/>
              <a:t> b - регулятор давления </a:t>
            </a:r>
          </a:p>
          <a:p>
            <a:r>
              <a:rPr lang="ru-RU" sz="2800" dirty="0"/>
              <a:t> c - форсунка 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d - датчик температуры воздуха </a:t>
            </a:r>
          </a:p>
          <a:p>
            <a:r>
              <a:rPr lang="ru-RU" sz="2800" dirty="0"/>
              <a:t> e - электродвигатель привода дроссельной заслонки </a:t>
            </a:r>
            <a:endParaRPr lang="ru-RU" sz="2800" dirty="0" smtClean="0"/>
          </a:p>
          <a:p>
            <a:r>
              <a:rPr lang="ru-RU" sz="2800" dirty="0" smtClean="0"/>
              <a:t>4. датчик </a:t>
            </a:r>
            <a:r>
              <a:rPr lang="ru-RU" sz="2800" dirty="0"/>
              <a:t>температуры охлаждающей жидкости</a:t>
            </a:r>
          </a:p>
          <a:p>
            <a:r>
              <a:rPr lang="ru-RU" sz="2800" dirty="0" smtClean="0"/>
              <a:t>5. кислородный </a:t>
            </a:r>
            <a:r>
              <a:rPr lang="ru-RU" sz="2800" dirty="0"/>
              <a:t>датчик (лямбда-зонд)</a:t>
            </a:r>
          </a:p>
          <a:p>
            <a:r>
              <a:rPr lang="ru-RU" sz="2800" dirty="0" smtClean="0"/>
              <a:t>6. электронный </a:t>
            </a:r>
            <a:r>
              <a:rPr lang="ru-RU" sz="2800" dirty="0"/>
              <a:t>блок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0651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1" y="1092844"/>
            <a:ext cx="6867255" cy="4437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895" y="43964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Схема системы впрыска МОНО джетроник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949280"/>
            <a:ext cx="164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 измеритель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57" y="592270"/>
            <a:ext cx="863223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: сформировать знания 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по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теме «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cs typeface="Times New Roman" pitchFamily="18" charset="0"/>
              </a:rPr>
              <a:t>Система 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cs typeface="Times New Roman" pitchFamily="18" charset="0"/>
              </a:rPr>
              <a:t>питания двигателя от впрыска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cs typeface="Times New Roman" pitchFamily="18" charset="0"/>
              </a:rPr>
              <a:t>топлива»</a:t>
            </a:r>
          </a:p>
          <a:p>
            <a:endParaRPr lang="ru-RU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92D050"/>
              </a:solidFill>
            </a:endParaRPr>
          </a:p>
          <a:p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Задачи:</a:t>
            </a:r>
          </a:p>
          <a:p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Образовательные: вспомнить строение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системы питания 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карбюраторного двигателя; сформировать 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представление </a:t>
            </a:r>
            <a:endParaRPr lang="ru-RU" sz="20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2D050"/>
              </a:solidFill>
            </a:endParaRP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о системе питания от впрыска топлива;</a:t>
            </a:r>
            <a:endParaRPr lang="ru-RU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92D050"/>
              </a:solidFill>
            </a:endParaRPr>
          </a:p>
          <a:p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Развивающие: развивать умение работать с дополнительной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литературой, 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делать 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выводы на основании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сравнения;</a:t>
            </a:r>
          </a:p>
          <a:p>
            <a:endParaRPr lang="ru-RU" sz="20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2D050"/>
              </a:solidFill>
            </a:endParaRP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Разделы: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1. 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Классификация систем впрыска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2.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Преимущество системы питания двигателя от впрыска топлива  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 сравнению с карбюраторным.</a:t>
            </a:r>
          </a:p>
          <a:p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</a:rPr>
              <a:t>3.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одноточечный впрыск.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/>
              <a:t>Такие системы ещё называются системами </a:t>
            </a:r>
            <a:r>
              <a:rPr lang="ru-RU" sz="5100" i="1" dirty="0">
                <a:solidFill>
                  <a:srgbClr val="FF0000"/>
                </a:solidFill>
              </a:rPr>
              <a:t>МОНО впрыска</a:t>
            </a:r>
            <a:r>
              <a:rPr lang="ru-RU" sz="5100" dirty="0"/>
              <a:t>. Обозначаются обычно </a:t>
            </a: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 </a:t>
            </a:r>
            <a:r>
              <a:rPr lang="ru-RU" sz="5100" dirty="0"/>
              <a:t>— Одноточечный впрыск, </a:t>
            </a: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CFI</a:t>
            </a:r>
            <a:r>
              <a:rPr lang="ru-RU" sz="5100" dirty="0" smtClean="0"/>
              <a:t> </a:t>
            </a:r>
            <a:r>
              <a:rPr lang="ru-RU" sz="5100" dirty="0"/>
              <a:t>— Центральный впрыск топлива, </a:t>
            </a: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</a:t>
            </a:r>
            <a:r>
              <a:rPr lang="ru-RU" sz="5100" dirty="0" smtClean="0"/>
              <a:t> </a:t>
            </a:r>
            <a:r>
              <a:rPr lang="ru-RU" sz="5100" dirty="0"/>
              <a:t>— Впрыск на дроссельную заслонку.</a:t>
            </a:r>
          </a:p>
          <a:p>
            <a:endParaRPr lang="ru-RU" sz="5100" dirty="0"/>
          </a:p>
          <a:p>
            <a:pPr marL="0" indent="0" algn="just">
              <a:buNone/>
            </a:pPr>
            <a:r>
              <a:rPr lang="ru-RU" sz="5100" dirty="0" smtClean="0"/>
              <a:t>     Такие </a:t>
            </a:r>
            <a:r>
              <a:rPr lang="ru-RU" sz="5100" dirty="0"/>
              <a:t>системы характеризуются упрощённой системой управления дозированием топлива. Работают обычно при низком давлении топлива (0,7-1,2 </a:t>
            </a:r>
            <a:r>
              <a:rPr lang="ru-RU" sz="5100" dirty="0" err="1"/>
              <a:t>bar</a:t>
            </a:r>
            <a:r>
              <a:rPr lang="ru-RU" sz="5100" dirty="0"/>
              <a:t>). Используются недорогие топливные насосы турбинного типа, обычно расположенные в топливном баке. </a:t>
            </a:r>
            <a:endParaRPr lang="ru-RU" sz="3400" dirty="0" smtClean="0"/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5910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Достоинством таких систем является:</a:t>
            </a:r>
          </a:p>
          <a:p>
            <a:r>
              <a:rPr lang="ru-RU" dirty="0"/>
              <a:t>простота перехода от карбюраторных двигателей</a:t>
            </a:r>
          </a:p>
          <a:p>
            <a:r>
              <a:rPr lang="ru-RU" dirty="0"/>
              <a:t>меньшая стоимость (по сравнению с другими системами)</a:t>
            </a:r>
          </a:p>
          <a:p>
            <a:r>
              <a:rPr lang="ru-RU" dirty="0"/>
              <a:t>простота обслуживания и ремонта</a:t>
            </a:r>
          </a:p>
          <a:p>
            <a:r>
              <a:rPr lang="ru-RU" dirty="0"/>
              <a:t>надёжность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Недостатком является:</a:t>
            </a:r>
          </a:p>
          <a:p>
            <a:r>
              <a:rPr lang="ru-RU" dirty="0"/>
              <a:t>неравномерное распределение топливовоздушной смеси по цилиндрам</a:t>
            </a:r>
          </a:p>
          <a:p>
            <a:r>
              <a:rPr lang="ru-RU" dirty="0"/>
              <a:t>образование топливной плёнки на стенках впускного коллектора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5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76715" cy="4473639"/>
          </a:xfrm>
        </p:spPr>
      </p:pic>
      <p:sp>
        <p:nvSpPr>
          <p:cNvPr id="3" name="TextBox 2"/>
          <p:cNvSpPr txBox="1"/>
          <p:nvPr/>
        </p:nvSpPr>
        <p:spPr>
          <a:xfrm>
            <a:off x="4716016" y="980728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системы впрыска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0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88913"/>
            <a:ext cx="8522269" cy="6678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Рабочая схема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автомобиля с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центральным одноточечным впрыск</a:t>
            </a:r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ом:</a:t>
            </a:r>
            <a:endParaRPr lang="ru-RU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 — катушка зажигания, 2 — регулятор холостого хода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 — регулятор давления топлива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форсунка (инжектор), 5 — термометр поступающего воздуха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электроклапан адсорбера, 7 — главное/бензонасоса реле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 — замок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зажигания,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датчик содержания кислорода в отработанных газах,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термометр охлаждающей жидкости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11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свеча зажигания,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индуктивный датчик оборотов / положения коленвала,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13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датчик разрежения во впускном коллекторе (MAР),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14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нейтрализатор ОГ,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15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датчик положения дроссельной заслонки, 16 — адсорбер,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17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лампа самодиагностики на приборной панели, 18 — тахометр,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19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ЭБУ двигателем,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диагностический разъём,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21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инерционный выключатель бензонасоса (аварийный), 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22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топливный фильтр, 23 — обратный клапан, 24 —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электробензонасос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0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Рассмотрим работу системы по электрической схеме и рабочей схеме. При </a:t>
            </a:r>
            <a:r>
              <a:rPr lang="ru-RU" dirty="0" smtClean="0"/>
              <a:t>включении зажигания</a:t>
            </a:r>
            <a:r>
              <a:rPr lang="ru-RU" dirty="0"/>
              <a:t>, на системное реле подаётся напряжение. Реле включается, запитывает дополнительным напряжением ЭБУ двигателем. Подаются питающие напряжения на катушку зажигания, форсунку, бензонасос и др. Бензонасос включается в работу, создаёт предварительное давление топлива в магистрали и, если не последует вращение стартером-отключается.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7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При вращении стартером коленвала, на датчике оборотов появляется сигнал, по которому ЭБУ двигателем вычисляет обороты двигателя. В зависимости от положения дроссельной заслонки, сигнала датчика разрежения во впускном коллекторе(МАР), температуры воздуха и двигателя(охлаждающей жидкости) ЭБУ вычисляет момент опережения зажиганием и длительность импульса впрыска на форсунке. ЭБУ принимает решение обогащать или обеднять топливо-воздушную смесь по анализу сигнала кислородного датчика расположенного в выпускном коллекторе. </a:t>
            </a:r>
          </a:p>
        </p:txBody>
      </p:sp>
    </p:spTree>
    <p:extLst>
      <p:ext uri="{BB962C8B-B14F-4D97-AF65-F5344CB8AC3E}">
        <p14:creationId xmlns:p14="http://schemas.microsoft.com/office/powerpoint/2010/main" val="14743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Регулировка холостого хода осуществляется путём изменения проходного сечения обводного воздушного канала, расположенного вокруг дроссельной заслонки. Регулятор холостого хода управляется ЭБУ двигателем и расположен на форсуночном узле. зажигания, на системное реле подаётся напряжение. Реле включается, запитывает дополнительным напряжением ЭБУ двигателем. Подаются питающие напряжения на катушку зажигания, форсунку, бензонасос и др. Бензонасос включается в работу, создаёт предварительное давление топлива в магистрали и, если не последует вращение стартером-отключается.</a:t>
            </a:r>
          </a:p>
        </p:txBody>
      </p:sp>
    </p:spTree>
    <p:extLst>
      <p:ext uri="{BB962C8B-B14F-4D97-AF65-F5344CB8AC3E}">
        <p14:creationId xmlns:p14="http://schemas.microsoft.com/office/powerpoint/2010/main" val="10048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552728" cy="3963194"/>
          </a:xfrm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86398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Рабочий </a:t>
            </a:r>
            <a:r>
              <a:rPr lang="ru-RU" dirty="0"/>
              <a:t>схема а\м VW Пассат 1,6 л — 1F:</a:t>
            </a:r>
          </a:p>
          <a:p>
            <a:r>
              <a:rPr lang="ru-RU" dirty="0"/>
              <a:t> 1 — подкачивающий бензонасос, 2 — основной бензонасос, 3 — топливный фильтр,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— форсунка (инжектор), 5 — термометр, поступающего воздуха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6 — регулятор холостого хода\установщик дроссельной заслонки,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— датчик положения дроссельной заслонки, 8 — ЭБУ двигателем,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— датчик содержания кислорода в отработанных газах,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— термометр охлаждающей жидкости, 11 — коммутатор,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— регулятор давления топлива, 13 — замок зажигания, 14 — свеча зажигания,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— датчик оборотов Холла.</a:t>
            </a:r>
          </a:p>
        </p:txBody>
      </p:sp>
    </p:spTree>
    <p:extLst>
      <p:ext uri="{BB962C8B-B14F-4D97-AF65-F5344CB8AC3E}">
        <p14:creationId xmlns:p14="http://schemas.microsoft.com/office/powerpoint/2010/main" val="22081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976664" cy="5464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64002"/>
            <a:ext cx="74697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Схема расположения элементов системы управления </a:t>
            </a:r>
            <a:endParaRPr lang="ru-RU" sz="2400" b="1" dirty="0" smtClean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двигателем </a:t>
            </a:r>
            <a:r>
              <a:rPr lang="ru-RU" sz="24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автомобиля VW Пассат 1,6 л 1F: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 — форсуночный узел, 2 — ЭБУ двигателем, 3 — форсунка (инжектор) и термометр, поступающего воздуха, 4 — регулятор давления топлива, 5 — разъём подогревателя топливоздушной смеси, расположенного во впускном коллекторе, 6 — лампа самодиагностики, 8 — датчик положения дроссельной заслонки, 9 — разъём датчика содержания кислорода в отработанных газах, 10 — термометр охлаждающей жидкости, 11 — термовыключатель нагревательного элемента топливовоздушной смеси, 12 — регулятор холостого хода (установщик дроссельной заслонки), 13 — разъем питания форсунки и воздушного термометра, 14,15 — электроклапана адсорбера, 16 — балластный резистор форсунки, 17 — разъем установщика дроссельной заслонки.</a:t>
            </a:r>
          </a:p>
        </p:txBody>
      </p:sp>
    </p:spTree>
    <p:extLst>
      <p:ext uri="{BB962C8B-B14F-4D97-AF65-F5344CB8AC3E}">
        <p14:creationId xmlns:p14="http://schemas.microsoft.com/office/powerpoint/2010/main" val="25240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впрыска топлива </a:t>
            </a:r>
            <a:r>
              <a:rPr lang="ru-RU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(англ. </a:t>
            </a:r>
            <a:r>
              <a:rPr lang="ru-RU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Fuel</a:t>
            </a:r>
            <a:r>
              <a:rPr lang="ru-RU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Injection</a:t>
            </a:r>
            <a:r>
              <a:rPr lang="ru-RU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System</a:t>
            </a:r>
            <a:r>
              <a:rPr lang="ru-RU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подачи топлива, устанавливаемая на современных бензиновых двигателях. Основное отличие от карбюраторной системы — подача топлива осуществляется путем принудительного впрыска топлива с помощью форсунок во впускной коллектор или в цилиндр. Автомобили с такой системой питания часто называют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инжекторными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3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357430"/>
            <a:ext cx="8715436" cy="107157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ВПРЫСКА "</a:t>
            </a:r>
            <a:r>
              <a:rPr lang="en-US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K-JETRONIK" </a:t>
            </a:r>
            <a:endParaRPr lang="ru-RU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К-Джетроник")</a:t>
            </a:r>
          </a:p>
        </p:txBody>
      </p:sp>
    </p:spTree>
    <p:extLst>
      <p:ext uri="{BB962C8B-B14F-4D97-AF65-F5344CB8AC3E}">
        <p14:creationId xmlns:p14="http://schemas.microsoft.com/office/powerpoint/2010/main" val="5554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86544"/>
          </a:xfrm>
        </p:spPr>
        <p:txBody>
          <a:bodyPr>
            <a:noAutofit/>
          </a:bodyPr>
          <a:lstStyle/>
          <a:p>
            <a:pPr marL="180000" indent="18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впрыска "K-Jetronic" фирмы </a:t>
            </a: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BOSCH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представляет собой механическую систему постоянного впрыска топлива. Топливо под давлением поступает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форсун-кам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установленным перед впускными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кла-панами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впускном коллекторе. Форсунка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непрерывно распыляет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топливо,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поступаю-щее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давлением. Давление топлива (расход)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нагрузки двигателя (от разрежения во впускном коллекторе) и от температуры охлаждающей жидкости. </a:t>
            </a:r>
          </a:p>
        </p:txBody>
      </p:sp>
    </p:spTree>
    <p:extLst>
      <p:ext uri="{BB962C8B-B14F-4D97-AF65-F5344CB8AC3E}">
        <p14:creationId xmlns:p14="http://schemas.microsoft.com/office/powerpoint/2010/main" val="25038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ГДС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СХХ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системы впрыска "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K-Jetronic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" </a:t>
            </a:r>
          </a:p>
        </p:txBody>
      </p:sp>
      <p:pic>
        <p:nvPicPr>
          <p:cNvPr id="1026" name="Picture 2" descr="C:\Documents and Settings\УАТК.9D2926C8D3A14E7\Рабочий стол\Отсканировано 17.11.2012 13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4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Autofit/>
          </a:bodyPr>
          <a:lstStyle/>
          <a:p>
            <a:pPr marL="180000" indent="180000" algn="just"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Схема главной дозирующей системы и системы холостого хода системы впрыска "K-Jetronic": </a:t>
            </a:r>
          </a:p>
          <a:p>
            <a:pPr marL="180000" indent="18000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1-топливный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бак,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2-топливный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насос,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3-накопи-тель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топлива,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4-топливный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фильтр,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5-напорный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диск расходомера воздуха,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6-дозатор-распредели-тель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количества топлива,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7-регулятор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давления питания,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8-регулятор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управляющего давления,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9-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форсунка 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инжектор); 10-регулировочный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винт холостого хода,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11-дроссельная заслонка. </a:t>
            </a:r>
          </a:p>
          <a:p>
            <a:pPr marL="180000" indent="18000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Каналы А-подвод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топлива к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дозатору-распредели-телю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В-слив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топлива в бак,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С-канал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управляю-щего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давления,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D-канал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толчкового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клапана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Е-подвод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топлива к форсункам </a:t>
            </a:r>
          </a:p>
        </p:txBody>
      </p:sp>
    </p:spTree>
    <p:extLst>
      <p:ext uri="{BB962C8B-B14F-4D97-AF65-F5344CB8AC3E}">
        <p14:creationId xmlns:p14="http://schemas.microsoft.com/office/powerpoint/2010/main" val="85608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06"/>
            <a:ext cx="8229600" cy="9286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Схема системы впрыска топлива 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K-Jetronic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АТК.9D2926C8D3A14E7\Рабочий стол\Отсканировано 18.11.2012 21-2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527" cy="5839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84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26" y="302359"/>
            <a:ext cx="8786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Рис. 4. Схема системы впрыска топлива "K-Jetronic":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1-топливный бак, 2-топливный насос, 3-накопитель топлива, 4-топливный фильтр, 5-расходомер воздуха, 6-дозатор-распределитель, 7-регулятор давления питания, 8-регулятор управляющего давления, 9-форсунка впрыска, 10-регулировочный винт холостого хода, 11-пусковая электромагнитная форсунка, 12-термореле, 13-клапан добавочного воздуха, 14-дроссельная заслонка Каналы А-подвод топлива к дозатору-распределителю, В-слив топлива в бак, С-канал управляющего давления, D-канал толчкового клапана, Е-подвод топлива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рабо-чим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форсункам, F-подвод топлива к пусковой форсунке с электромагнитным управлением.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29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Дозатор-распределитель с регулятором давления питания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УАТК.9D2926C8D3A14E7\Рабочий стол\Отсканировано 18.11.2012 2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51079" cy="4714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516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Дозатор-распределитель с регулятором давления питания;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- общая схема: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верхняя камера дифференциального клапана, 2 - нижняя камера, 3 - трубка форсунки впрыска, 4 - диафрагма клапана, 5 - пружина клапана, 6 - плунжер распределителя, 7 - гильза распределителя, 8 - демпфирующий дроссель, 9 - дроссель подпитки, 10 - поршень регулятора давления, 11 - толчковый клапан; б - регулятор давления, слив топлива в бак, в - состояние покоя, г - холостой ход, частичные нагрузки; Д - полная нагрузка; А, В, С, D, Е - топливные каналы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32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Регулирование состава рабочей смеси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УАТК.9D2926C8D3A14E7\Рабочий стол\Отсканировано 18.11.2012 2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323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799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Регулирование состава рабочей смеси: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А-направляющее устройство с зонами перемещения напорного диска: 1-максимальная нагрузка, 2-частичные нагрузки, 3-холостой ход;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б-малая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доза впрыска,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в-большая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доза впрыска; 1-дифференциальный клапан, 2-распределитель. Каналы: А-подвод питания от насоса; Е-подача топлива к форсункам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впрыска топлива появились в 1894 году - даже раньше, чем простейшие карбюраторы. Однако из-за сложности конструкции о них долгое время не вспоминали. Внедрение систем впрыска бензина в серийные автомобили началось в 60-е годы прошлого века, когда впервые возникла необходимость снизить токсичность отработанных газов. Вначале это были чисто механические системы, в которых количество впрыскиваемого топлива напрямую зависело от степени открытия дроссельной заслонки. С развитием электротехники на смену механическим системам пришли электронные. Именно ими и оснащено большинство эксплуатируемых у нас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иномарок.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АТК.9D2926C8D3A14E7\Рабочий стол\Отсканировано 18.11.2012 2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950136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929190" y="142852"/>
            <a:ext cx="4000528" cy="671514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Регулятор давления питания: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1-поршень регулятора давления, 2-толчковый клапан в сборе с корпусом, 3-толчковый клапан, 4-регулировоч-ные шайбы. Каналы: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а-подвод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топлива (нижние полости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дифференци-альных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клапанов),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б-слив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топлива в бак,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д-канал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толчкового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клапа-на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регулятора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управляю-щего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давления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70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Регулирование состава рабочей смеси – прогрев двигателя на холостом ходу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АТК.9D2926C8D3A14E7\Мои документы\Мои рисунки\Рисунок 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093966" cy="571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43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86874" cy="6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10800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Регулирование состава рабочей смеси – </a:t>
            </a:r>
          </a:p>
          <a:p>
            <a:pPr marL="180000" indent="10800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прогрев двигателя на холостом ходу </a:t>
            </a:r>
          </a:p>
          <a:p>
            <a:pPr marL="180000" indent="10800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— регулятор управляющего давления, 2 — атмосферное давление, 3 — вакуум, 4 — 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кана-лу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D регулятора давления, 5 — верхняя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диаф-рагма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6 — биметаллическая пластинчатая пружина, 7 — нижняя диафрагма, 8 — плунжер распределителя, 9 — демпфирующий дроссель, 10 — дроссель подпитки, 11 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дифференциаль-ный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клапан, А,Е — клапаны, б — график изменения управляющего давления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заштри-хован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допустимый диапазон), проверка при неработающем двигателе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37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Двигатель прогрет, частичные нагрузки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(управляющее давление 3,4—3,8 кгс/см2 проверяется на холостом ходу)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УАТК.9D2926C8D3A14E7\Мои документы\Мои рисунки\Рисунок 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428736"/>
            <a:ext cx="5550272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298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Двигатель прогрет, полная нагрузка (управляющее давление 2,7—3,1 кгс/см2 проверяется на неработающем двигателе)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УАТК.9D2926C8D3A14E7\Мои документы\Мои рисунки\Рисунок 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67620"/>
            <a:ext cx="5786478" cy="5390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24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АТК.9D2926C8D3A14E7\Мои документы\Мои рисунки\Рисунок 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392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429132"/>
            <a:ext cx="8929718" cy="2286016"/>
          </a:xfrm>
        </p:spPr>
        <p:txBody>
          <a:bodyPr>
            <a:normAutofit fontScale="90000"/>
          </a:bodyPr>
          <a:lstStyle/>
          <a:p>
            <a:pPr marL="180000"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Топливный насос: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1, 12 - штуцеры; 2 - основание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насо-са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 3 - статор; 4, 11 – предохранительный и обратный клапаны; 5 - крышка насоса; 6, 18 - каналы; 7, 9 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кор-пусы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 8­якорь электродвигателя;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коллектор; 13 – щетка; 14 - муфта; 15 - вал; 16 - цилиндрический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сепаратор;17-ролик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7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4000528" cy="507209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- клапан закрыт;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 - клапан открыт;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1 - корпус; 2 - клапан; 3 - крышка;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4 - диафрагма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400800" cy="7143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Регулятор давления топлива: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18" name="Picture 2" descr="C:\Documents and Settings\УАТК.9D2926C8D3A14E7\Мои документы\Мои рисунки\Рисунок 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65379"/>
            <a:ext cx="4500562" cy="5492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240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143536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Форсунка: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1 - насадка распылителя;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2 -игла запорного клапана;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корпус форсунки;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 обмотка катушки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электромагнита;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5 - фильтр; 6­крышка;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7 - пружина; 8 - сердечник электромагнита;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9 - корпус распылителя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C:\Documents and Settings\УАТК.9D2926C8D3A14E7\Мои документы\Мои рисунки\Рисунок 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0929" y="-1"/>
            <a:ext cx="3753072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830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885828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Форсунки (инжекторы) впрыска топлива: а, б - клапанные, в - закрытая, г - штифтовая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Documents and Settings\УАТК.9D2926C8D3A14E7\Мои документы\Мои рисунки\Отсканировано 25.11.2012 13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87" y="1285860"/>
            <a:ext cx="9161787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157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636"/>
            <a:ext cx="9001156" cy="15716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Термореле: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1-контакты, 2-электрическая спираль, 3-биметаллическая пластина, 4-корпус, 5-штекер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Documents and Settings\УАТК.9D2926C8D3A14E7\Мои документы\Мои рисунки\Рисунок 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64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95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Простейшая электронная система впрыска включает в себя электрический бензонасос, регулятор давления, электронный блок управления, датчики угла поворота дроссельной заслонки, температуры охлаждающей жидкости и числа оборотов коленвала и собственно инжектор. Системы впрыска бензина автомобилей современных моделей намного сложнее, так как для получения улучшенных характеристик двигателя в электрическую схему впрыска входит еще целый ряд датчиков и устройств - датчики детонации и температуры впускного воздуха, лямбда-зонд, катализатор и т.д.</a:t>
            </a:r>
          </a:p>
        </p:txBody>
      </p:sp>
    </p:spTree>
    <p:extLst>
      <p:ext uri="{BB962C8B-B14F-4D97-AF65-F5344CB8AC3E}">
        <p14:creationId xmlns:p14="http://schemas.microsoft.com/office/powerpoint/2010/main" val="32036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929718" cy="15716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Клапан добавочного воздуха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1-диафрагма, 2-биметаллическая пластина, 3-электричес-кая спираль, 4-штекер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Documents and Settings\УАТК.9D2926C8D3A14E7\Мои документы\Мои рисунки\Рисунок 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50703" cy="4224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41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Электросхема системы "K-Jetronic"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 послестартового реле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Documents and Settings\УАТК.9D2926C8D3A14E7\Мои документы\Мои рисунки\Рисунок 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0855"/>
            <a:ext cx="9144000" cy="5437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261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5"/>
            <a:ext cx="8929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Электросхема системы "K-Jetronic" без послестартового реле: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— аккумуляторная батарея, 2 — генератор, 3 — стартер, 4 — выключатель зажигания, 5 — управляющее реле, 6 — термореле, 7 — пусковая электромагнитная форсунка, 8 — датчик-распределитель, 9 — регулятор управляющего давления, 10 — клапан добавочного воздуха, 11 — топливный насос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30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85828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Электрическая схема "K-Jetronic" (фрагмент):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— пуск холодного двигателя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Documents and Settings\УАТК.9D2926C8D3A14E7\Мои документы\Мои рисунки\Рисунок 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03" y="1071546"/>
            <a:ext cx="9159803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801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Электрическая схема "K-Jetronic"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 — рабочее состояние, двигатель прогрет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Documents and Settings\УАТК.9D2926C8D3A14E7\Мои документы\Мои рисунки\Рисунок 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62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931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715436" cy="15716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Электрическая схема "K-Jetronic"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— зажигание включено,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коленчатый вал двигателя не вращается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Documents and Settings\УАТК.9D2926C8D3A14E7\Мои документы\Мои рисунки\Рисунок 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151011" cy="464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588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9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Подведём итоги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900" dirty="0"/>
              <a:t>Системы центрального впрыска топлива явились логическим продолжением развития карбюраторных систем топливоснабжения. Вместо карбюратора, на то же посадочное место устанавливается узел, в котором расположена впрыскивающая топливо форсунка и некоторые датчики, передающие информацию в электронную систему управления двигателем. Механическая часть и система ценообразования может остаться без изменений. На основании информации, получаемой от датчиков, ЭБУ, по записанному в постоянную память алгоритму (таблицам), производит управление работой исполнительных элементов на всех режимах работы: вычисляется и подаётся в двигатель необходимое количество топлива; на режимах принудительного холостого хода подача топлива отключается; в системах «</a:t>
            </a:r>
            <a:r>
              <a:rPr lang="ru-RU" sz="2900" dirty="0" err="1"/>
              <a:t>Мотроник</a:t>
            </a:r>
            <a:r>
              <a:rPr lang="ru-RU" sz="2900" dirty="0"/>
              <a:t>» производится электронное управление моментом ценообразования. Такие системы устанавливались на двигатели с рабочим объёмом до 2 л.</a:t>
            </a:r>
          </a:p>
        </p:txBody>
      </p:sp>
    </p:spTree>
    <p:extLst>
      <p:ext uri="{BB962C8B-B14F-4D97-AF65-F5344CB8AC3E}">
        <p14:creationId xmlns:p14="http://schemas.microsoft.com/office/powerpoint/2010/main" val="26244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</a:p>
          <a:p>
            <a:pPr marL="0" indent="0"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Повторить изученный материал;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Заполнить рабочую тетрадь;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Подготовиться к тестированию.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9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Библиографический список:</a:t>
            </a:r>
          </a:p>
          <a:p>
            <a:pPr marL="514350" indent="-514350">
              <a:buAutoNum type="arabicPeriod"/>
            </a:pPr>
            <a:r>
              <a:rPr lang="ru-RU" dirty="0" smtClean="0"/>
              <a:t>Росс </a:t>
            </a:r>
            <a:r>
              <a:rPr lang="ru-RU" dirty="0" err="1" smtClean="0"/>
              <a:t>Твег</a:t>
            </a:r>
            <a:r>
              <a:rPr lang="ru-RU" dirty="0" smtClean="0"/>
              <a:t> «Системы впрыска бензина. Устройство, обслуживание, ремонт. – М.: ЗАО «КЖИ </a:t>
            </a:r>
            <a:r>
              <a:rPr lang="ru-RU" dirty="0" err="1" smtClean="0"/>
              <a:t>Зарулем</a:t>
            </a:r>
            <a:r>
              <a:rPr lang="ru-RU" dirty="0" smtClean="0"/>
              <a:t>», 2004 – 144 с. ;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http://ustroistvo-avtomobilya.ru</a:t>
            </a:r>
            <a:r>
              <a:rPr lang="ru-RU" dirty="0"/>
              <a:t>;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wiki.zr.ru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5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систем впрыска :</a:t>
            </a:r>
          </a:p>
          <a:p>
            <a:pPr>
              <a:buNone/>
            </a:pPr>
            <a:r>
              <a:rPr lang="ru-RU" sz="3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5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5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месту подвода </a:t>
            </a:r>
            <a:r>
              <a:rPr lang="ru-RU" sz="3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топлива:</a:t>
            </a:r>
          </a:p>
          <a:p>
            <a:pPr marL="265112" indent="0">
              <a:buNone/>
            </a:pPr>
            <a:r>
              <a:rPr lang="ru-RU" sz="3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1.1 центральный одноточечный впрыск</a:t>
            </a:r>
            <a:r>
              <a:rPr lang="ru-RU" sz="35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5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12" indent="0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Салимов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060848"/>
            <a:ext cx="546174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65112" indent="0">
              <a:buNone/>
            </a:pP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ru-RU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аспределенный впрыск:</a:t>
            </a:r>
          </a:p>
          <a:p>
            <a:pPr marL="265112" indent="0">
              <a:buNone/>
            </a:pPr>
            <a:endParaRPr lang="ru-RU" sz="3600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Documents and Settings\Салимов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781" y="1124744"/>
            <a:ext cx="7200921" cy="492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3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265112" indent="0">
              <a:buNone/>
            </a:pPr>
            <a:r>
              <a:rPr lang="ru-RU" sz="35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sz="35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5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епосредственный </a:t>
            </a:r>
            <a:r>
              <a:rPr lang="ru-RU" sz="35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впрыск в </a:t>
            </a:r>
            <a:r>
              <a:rPr lang="ru-RU" sz="35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цилиндры:</a:t>
            </a:r>
            <a:endParaRPr lang="ru-RU" sz="35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30225" indent="-530225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Непосредственный впрыс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772816"/>
            <a:ext cx="39428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530225" indent="-530225">
              <a:buNone/>
            </a:pPr>
            <a:r>
              <a:rPr lang="ru-RU" sz="35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По способу подачи топлива: </a:t>
            </a:r>
          </a:p>
          <a:p>
            <a:pPr marL="530225" indent="-265113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непрерывный впрыск; </a:t>
            </a:r>
          </a:p>
          <a:p>
            <a:pPr marL="530225" indent="-265113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прерывистый впрыск; 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buNone/>
            </a:pPr>
            <a:r>
              <a:rPr lang="ru-RU" sz="35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По типу узлов дозирующих топливо: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плунжерные насосы; 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распределители; 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форсунки; </a:t>
            </a:r>
          </a:p>
          <a:p>
            <a:pPr marL="633413" indent="-368300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регуляторы давления 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6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2425</Words>
  <Application>Microsoft Office PowerPoint</Application>
  <PresentationFormat>Экран (4:3)</PresentationFormat>
  <Paragraphs>198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Система питания двигателя от впрыска топлива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ГДС и СХХ системы впрыска "K-Jetronic" </vt:lpstr>
      <vt:lpstr>Презентация PowerPoint</vt:lpstr>
      <vt:lpstr>Схема системы впрыска топлива «K-Jetronic»</vt:lpstr>
      <vt:lpstr>Презентация PowerPoint</vt:lpstr>
      <vt:lpstr>Дозатор-распределитель с регулятором давления питания</vt:lpstr>
      <vt:lpstr>Презентация PowerPoint</vt:lpstr>
      <vt:lpstr>Регулирование состава рабочей смеси</vt:lpstr>
      <vt:lpstr>Презентация PowerPoint</vt:lpstr>
      <vt:lpstr>Регулятор давления питания:  1-поршень регулятора давления, 2-толчковый клапан в сборе с корпусом, 3-толчковый клапан, 4-регулировоч-ные шайбы. Каналы: а-подвод топлива (нижние полости дифференци-альных клапанов), б-слив топлива в бак, д-канал толчкового клапа-на регулятора управляю-щего давления </vt:lpstr>
      <vt:lpstr>Регулирование состава рабочей смеси – прогрев двигателя на холостом ходу</vt:lpstr>
      <vt:lpstr>Презентация PowerPoint</vt:lpstr>
      <vt:lpstr>Двигатель прогрет, частичные нагрузки (управляющее давление 3,4—3,8 кгс/см2 проверяется на холостом ходу) </vt:lpstr>
      <vt:lpstr>Двигатель прогрет, полная нагрузка (управляющее давление 2,7—3,1 кгс/см2 проверяется на неработающем двигателе) </vt:lpstr>
      <vt:lpstr>Топливный насос:1, 12 - штуцеры; 2 - основание насо-са; 3 - статор; 4, 11 – предохранительный и обратный клапаны; 5 - крышка насоса; 6, 18 - каналы; 7, 9 – кор-пусы; 8­якорь электродвигателя; 10 - коллектор; 13 – щетка; 14 - муфта; 15 - вал; 16 - цилиндрический  сепаратор;17-ролик </vt:lpstr>
      <vt:lpstr> а - клапан закрыт;  б - клапан открыт;  1 - корпус; 2 - клапан; 3 - крышка; 4 - диафрагма </vt:lpstr>
      <vt:lpstr>Презентация PowerPoint</vt:lpstr>
      <vt:lpstr>Форсунки (инжекторы) впрыска топлива: а, б - клапанные, в - закрытая, г - штифтовая</vt:lpstr>
      <vt:lpstr>Термореле: 1-контакты, 2-электрическая спираль, 3-биметаллическая пластина, 4-корпус, 5-штекер</vt:lpstr>
      <vt:lpstr>Клапан добавочного воздуха: 1-диафрагма, 2-биметаллическая пластина, 3-электричес-кая спираль, 4-штекер</vt:lpstr>
      <vt:lpstr>Электросхема системы "K-Jetronic"  без послестартового реле</vt:lpstr>
      <vt:lpstr>Презентация PowerPoint</vt:lpstr>
      <vt:lpstr>Электрическая схема "K-Jetronic" (фрагмент):  а — пуск холодного двигателя</vt:lpstr>
      <vt:lpstr>Электрическая схема "K-Jetronic"  б — рабочее состояние, двигатель прогрет</vt:lpstr>
      <vt:lpstr>Электрическая схема "K-Jetronic"  в — зажигание включено,  коленчатый вал двигателя не вращается</vt:lpstr>
      <vt:lpstr>Презентация PowerPoint</vt:lpstr>
      <vt:lpstr>Презентация PowerPoint</vt:lpstr>
      <vt:lpstr>Презентация PowerPoint</vt:lpstr>
    </vt:vector>
  </TitlesOfParts>
  <Company>УАТК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питания двигателя от впрыска топлива</dc:title>
  <dc:creator>Муфтахитдинов</dc:creator>
  <cp:lastModifiedBy>Мансур</cp:lastModifiedBy>
  <cp:revision>80</cp:revision>
  <cp:lastPrinted>2014-02-11T16:49:28Z</cp:lastPrinted>
  <dcterms:created xsi:type="dcterms:W3CDTF">2012-11-17T07:27:16Z</dcterms:created>
  <dcterms:modified xsi:type="dcterms:W3CDTF">2014-11-07T06:26:13Z</dcterms:modified>
</cp:coreProperties>
</file>