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ECE38D-E732-4B68-8432-335FCC374428}" type="datetimeFigureOut">
              <a:rPr lang="ru-RU" smtClean="0"/>
              <a:pPr/>
              <a:t>01.04.2011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534814-559E-4EF0-9FAA-82C7931D6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Теләк белдерү формалары.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smtClean="0"/>
              <a:t>Формы выражения желания</a:t>
            </a:r>
            <a:r>
              <a:rPr lang="ru-RU" sz="3200" b="1" smtClean="0"/>
              <a:t>.</a:t>
            </a:r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Укыйсы килә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t-RU" sz="3200" b="1" dirty="0" smtClean="0"/>
              <a:t>Образуется от формы настоя</a:t>
            </a:r>
            <a:r>
              <a:rPr lang="ru-RU" sz="3200" b="1" dirty="0" err="1" smtClean="0"/>
              <a:t>щ</a:t>
            </a:r>
            <a:r>
              <a:rPr lang="tt-RU" sz="3200" b="1" dirty="0" smtClean="0"/>
              <a:t>его времени, путем прибавления окончаний </a:t>
            </a:r>
          </a:p>
          <a:p>
            <a:pPr algn="ctr">
              <a:buNone/>
            </a:pPr>
            <a:r>
              <a:rPr lang="tt-RU" sz="3200" b="1" dirty="0" smtClean="0"/>
              <a:t>     </a:t>
            </a:r>
            <a:r>
              <a:rPr lang="tt-RU" sz="3200" b="1" dirty="0" smtClean="0">
                <a:solidFill>
                  <a:srgbClr val="FF0000"/>
                </a:solidFill>
              </a:rPr>
              <a:t>-сы/-се     </a:t>
            </a:r>
            <a:r>
              <a:rPr lang="tt-RU" sz="3200" b="1" dirty="0" smtClean="0"/>
              <a:t>+ </a:t>
            </a:r>
            <a:r>
              <a:rPr lang="tt-RU" sz="3200" b="1" dirty="0" smtClean="0">
                <a:solidFill>
                  <a:srgbClr val="00B050"/>
                </a:solidFill>
              </a:rPr>
              <a:t>килә</a:t>
            </a:r>
          </a:p>
          <a:p>
            <a:pPr>
              <a:buNone/>
            </a:pPr>
            <a:r>
              <a:rPr lang="tt-RU" sz="3200" b="1" dirty="0" smtClean="0"/>
              <a:t>Яза – яза</a:t>
            </a:r>
            <a:r>
              <a:rPr lang="tt-RU" sz="3200" b="1" dirty="0" smtClean="0">
                <a:solidFill>
                  <a:srgbClr val="FF0000"/>
                </a:solidFill>
              </a:rPr>
              <a:t>сы</a:t>
            </a:r>
          </a:p>
          <a:p>
            <a:pPr>
              <a:buNone/>
            </a:pPr>
            <a:r>
              <a:rPr lang="tt-RU" sz="3200" b="1" dirty="0" smtClean="0"/>
              <a:t>Сөйли – сөйли</a:t>
            </a:r>
            <a:r>
              <a:rPr lang="tt-RU" sz="3200" b="1" dirty="0" smtClean="0">
                <a:solidFill>
                  <a:srgbClr val="FF0000"/>
                </a:solidFill>
              </a:rPr>
              <a:t>се</a:t>
            </a:r>
            <a:r>
              <a:rPr lang="tt-RU" sz="3200" b="1" dirty="0" smtClean="0"/>
              <a:t>              + </a:t>
            </a:r>
            <a:r>
              <a:rPr lang="tt-RU" sz="4000" b="1" dirty="0" smtClean="0">
                <a:solidFill>
                  <a:srgbClr val="00B050"/>
                </a:solidFill>
              </a:rPr>
              <a:t>килә</a:t>
            </a:r>
          </a:p>
          <a:p>
            <a:pPr>
              <a:buNone/>
            </a:pPr>
            <a:r>
              <a:rPr lang="tt-RU" sz="3200" b="1" dirty="0" smtClean="0"/>
              <a:t>Уйлый – уйлый</a:t>
            </a:r>
            <a:r>
              <a:rPr lang="tt-RU" sz="3200" b="1" dirty="0" smtClean="0">
                <a:solidFill>
                  <a:srgbClr val="FF0000"/>
                </a:solidFill>
              </a:rPr>
              <a:t>сы</a:t>
            </a:r>
          </a:p>
          <a:p>
            <a:pPr>
              <a:buNone/>
            </a:pPr>
            <a:r>
              <a:rPr lang="tt-RU" sz="3200" b="1" dirty="0" smtClean="0"/>
              <a:t>Көлә – көлә</a:t>
            </a:r>
            <a:r>
              <a:rPr lang="tt-RU" sz="3200" b="1" dirty="0" smtClean="0">
                <a:solidFill>
                  <a:srgbClr val="FF0000"/>
                </a:solidFill>
              </a:rPr>
              <a:t>се</a:t>
            </a:r>
          </a:p>
          <a:p>
            <a:pPr algn="ctr">
              <a:buNone/>
            </a:pPr>
            <a:r>
              <a:rPr lang="tt-RU" sz="3200" b="1" dirty="0" smtClean="0">
                <a:solidFill>
                  <a:srgbClr val="FF0000"/>
                </a:solidFill>
              </a:rPr>
              <a:t>Йоклыйсы килә – хочется спат</a:t>
            </a:r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endParaRPr lang="tt-RU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Укыйсы</a:t>
            </a:r>
            <a:r>
              <a:rPr lang="ru-RU" b="1" dirty="0" smtClean="0"/>
              <a:t> кил</a:t>
            </a:r>
            <a:r>
              <a:rPr lang="tt-RU" b="1" dirty="0" smtClean="0"/>
              <a:t>ә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t-RU" sz="2800" b="1" dirty="0" smtClean="0"/>
          </a:p>
          <a:p>
            <a:r>
              <a:rPr lang="tt-RU" sz="2800" b="1" dirty="0" smtClean="0"/>
              <a:t>Уйный</a:t>
            </a:r>
            <a:r>
              <a:rPr lang="tt-RU" sz="2800" b="1" dirty="0" smtClean="0">
                <a:solidFill>
                  <a:srgbClr val="00B050"/>
                </a:solidFill>
              </a:rPr>
              <a:t>сы</a:t>
            </a:r>
            <a:r>
              <a:rPr lang="tt-RU" sz="2800" b="1" dirty="0" smtClean="0">
                <a:solidFill>
                  <a:srgbClr val="FF0000"/>
                </a:solidFill>
              </a:rPr>
              <a:t>м</a:t>
            </a:r>
            <a:r>
              <a:rPr lang="tt-RU" sz="2800" b="1" dirty="0" smtClean="0"/>
              <a:t> килә</a:t>
            </a:r>
          </a:p>
          <a:p>
            <a:r>
              <a:rPr lang="tt-RU" sz="2800" b="1" dirty="0" smtClean="0"/>
              <a:t>Уйный</a:t>
            </a:r>
            <a:r>
              <a:rPr lang="tt-RU" sz="2800" b="1" dirty="0" smtClean="0">
                <a:solidFill>
                  <a:srgbClr val="00B050"/>
                </a:solidFill>
              </a:rPr>
              <a:t>сы</a:t>
            </a:r>
            <a:r>
              <a:rPr lang="tt-RU" sz="2800" b="1" dirty="0" smtClean="0">
                <a:solidFill>
                  <a:srgbClr val="FF0000"/>
                </a:solidFill>
              </a:rPr>
              <a:t>ң</a:t>
            </a:r>
            <a:r>
              <a:rPr lang="tt-RU" sz="2800" b="1" dirty="0" smtClean="0"/>
              <a:t> килә</a:t>
            </a:r>
          </a:p>
          <a:p>
            <a:r>
              <a:rPr lang="tt-RU" sz="2800" b="1" dirty="0" smtClean="0"/>
              <a:t>Уйный</a:t>
            </a:r>
            <a:r>
              <a:rPr lang="tt-RU" sz="2800" b="1" dirty="0" smtClean="0">
                <a:solidFill>
                  <a:srgbClr val="00B050"/>
                </a:solidFill>
              </a:rPr>
              <a:t>сы</a:t>
            </a:r>
            <a:r>
              <a:rPr lang="tt-RU" sz="2800" b="1" dirty="0" smtClean="0"/>
              <a:t> килә</a:t>
            </a:r>
          </a:p>
          <a:p>
            <a:r>
              <a:rPr lang="tt-RU" sz="2800" b="1" dirty="0" smtClean="0"/>
              <a:t>Уйный</a:t>
            </a:r>
            <a:r>
              <a:rPr lang="tt-RU" sz="2800" b="1" dirty="0" smtClean="0">
                <a:solidFill>
                  <a:srgbClr val="00B050"/>
                </a:solidFill>
              </a:rPr>
              <a:t>сы</a:t>
            </a:r>
            <a:r>
              <a:rPr lang="tt-RU" sz="2800" b="1" dirty="0" smtClean="0">
                <a:solidFill>
                  <a:srgbClr val="FF0000"/>
                </a:solidFill>
              </a:rPr>
              <a:t>быз</a:t>
            </a:r>
            <a:r>
              <a:rPr lang="tt-RU" sz="2800" b="1" dirty="0" smtClean="0"/>
              <a:t> килә</a:t>
            </a:r>
          </a:p>
          <a:p>
            <a:r>
              <a:rPr lang="tt-RU" sz="2800" b="1" dirty="0" smtClean="0"/>
              <a:t>Уйный</a:t>
            </a:r>
            <a:r>
              <a:rPr lang="tt-RU" sz="2800" b="1" dirty="0" smtClean="0">
                <a:solidFill>
                  <a:srgbClr val="00B050"/>
                </a:solidFill>
              </a:rPr>
              <a:t>сы</a:t>
            </a:r>
            <a:r>
              <a:rPr lang="tt-RU" sz="2800" b="1" dirty="0" smtClean="0">
                <a:solidFill>
                  <a:srgbClr val="FF0000"/>
                </a:solidFill>
              </a:rPr>
              <a:t>гыз</a:t>
            </a:r>
            <a:r>
              <a:rPr lang="tt-RU" sz="2800" b="1" dirty="0" smtClean="0"/>
              <a:t> килә</a:t>
            </a:r>
          </a:p>
          <a:p>
            <a:r>
              <a:rPr lang="tt-RU" sz="2800" b="1" dirty="0" smtClean="0"/>
              <a:t>Уйный</a:t>
            </a:r>
            <a:r>
              <a:rPr lang="tt-RU" sz="2800" b="1" dirty="0" smtClean="0">
                <a:solidFill>
                  <a:srgbClr val="00B050"/>
                </a:solidFill>
              </a:rPr>
              <a:t>сы</a:t>
            </a:r>
            <a:r>
              <a:rPr lang="tt-RU" sz="2800" b="1" dirty="0" smtClean="0">
                <a:solidFill>
                  <a:srgbClr val="FF0000"/>
                </a:solidFill>
              </a:rPr>
              <a:t>лары</a:t>
            </a:r>
            <a:r>
              <a:rPr lang="tt-RU" sz="2800" b="1" dirty="0" smtClean="0"/>
              <a:t> килә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tt-RU" sz="2800" b="1" dirty="0" smtClean="0"/>
          </a:p>
          <a:p>
            <a:r>
              <a:rPr lang="tt-RU" sz="2800" b="1" dirty="0" smtClean="0"/>
              <a:t>Мне хочется играт</a:t>
            </a:r>
            <a:r>
              <a:rPr lang="ru-RU" sz="2800" b="1" dirty="0" err="1" smtClean="0"/>
              <a:t>ь</a:t>
            </a:r>
            <a:endParaRPr lang="ru-RU" sz="2800" b="1" dirty="0" smtClean="0"/>
          </a:p>
          <a:p>
            <a:r>
              <a:rPr lang="ru-RU" sz="2800" b="1" dirty="0" smtClean="0"/>
              <a:t>Тебе хочется играть</a:t>
            </a:r>
          </a:p>
          <a:p>
            <a:r>
              <a:rPr lang="ru-RU" sz="2800" b="1" dirty="0" smtClean="0"/>
              <a:t>Ему хочется играть</a:t>
            </a:r>
          </a:p>
          <a:p>
            <a:r>
              <a:rPr lang="ru-RU" sz="2800" b="1" dirty="0" smtClean="0"/>
              <a:t>Нам хочется играть</a:t>
            </a:r>
          </a:p>
          <a:p>
            <a:r>
              <a:rPr lang="ru-RU" sz="2800" b="1" dirty="0" smtClean="0"/>
              <a:t>Вам хочется играть</a:t>
            </a:r>
          </a:p>
          <a:p>
            <a:r>
              <a:rPr lang="ru-RU" sz="2800" b="1" dirty="0" smtClean="0"/>
              <a:t>Им хочется играть</a:t>
            </a:r>
            <a:endParaRPr lang="ru-RU" sz="28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Укырга</a:t>
            </a:r>
            <a:r>
              <a:rPr lang="ru-RU" b="1" dirty="0" smtClean="0"/>
              <a:t> </a:t>
            </a:r>
            <a:r>
              <a:rPr lang="ru-RU" b="1" dirty="0" err="1" smtClean="0"/>
              <a:t>тели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Образуется инфинитив + </a:t>
            </a:r>
            <a:r>
              <a:rPr lang="ru-RU" sz="3200" b="1" dirty="0" err="1" smtClean="0"/>
              <a:t>тели</a:t>
            </a:r>
            <a:endParaRPr lang="ru-RU" sz="3200" b="1" dirty="0" smtClean="0"/>
          </a:p>
          <a:p>
            <a:pPr algn="ctr"/>
            <a:r>
              <a:rPr lang="tt-RU" sz="3200" b="1" dirty="0" smtClean="0">
                <a:solidFill>
                  <a:srgbClr val="FF0000"/>
                </a:solidFill>
              </a:rPr>
              <a:t>Белергә тели – хочет знат</a:t>
            </a:r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200" b="1" dirty="0" smtClean="0"/>
          </a:p>
          <a:p>
            <a:r>
              <a:rPr lang="ru-RU" sz="3200" b="1" dirty="0" err="1" smtClean="0"/>
              <a:t>Укырга</a:t>
            </a:r>
            <a:endParaRPr lang="ru-RU" sz="3200" b="1" dirty="0" smtClean="0"/>
          </a:p>
          <a:p>
            <a:r>
              <a:rPr lang="ru-RU" sz="3200" b="1" dirty="0" err="1" smtClean="0"/>
              <a:t>Сөйләргә</a:t>
            </a:r>
            <a:endParaRPr lang="ru-RU" sz="3200" b="1" dirty="0" smtClean="0"/>
          </a:p>
          <a:p>
            <a:r>
              <a:rPr lang="tt-RU" sz="3200" b="1" dirty="0" smtClean="0"/>
              <a:t>Белергә                              + тели</a:t>
            </a:r>
          </a:p>
          <a:p>
            <a:r>
              <a:rPr lang="tt-RU" sz="3200" b="1" dirty="0" smtClean="0"/>
              <a:t>Юарга </a:t>
            </a:r>
          </a:p>
          <a:p>
            <a:r>
              <a:rPr lang="tt-RU" sz="3200" b="1" dirty="0" smtClean="0"/>
              <a:t>Тырышырга </a:t>
            </a:r>
          </a:p>
          <a:p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53400" cy="990600"/>
          </a:xfrm>
        </p:spPr>
        <p:txBody>
          <a:bodyPr/>
          <a:lstStyle/>
          <a:p>
            <a:pPr algn="ctr"/>
            <a:r>
              <a:rPr lang="tt-RU" b="1" dirty="0" smtClean="0"/>
              <a:t>Укырга тели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t-RU" sz="3200" b="1" dirty="0" smtClean="0"/>
          </a:p>
          <a:p>
            <a:r>
              <a:rPr lang="tt-RU" sz="3200" b="1" dirty="0" smtClean="0"/>
              <a:t>Укырга тели</a:t>
            </a:r>
            <a:r>
              <a:rPr lang="tt-RU" sz="3200" b="1" dirty="0" smtClean="0">
                <a:solidFill>
                  <a:srgbClr val="FF0000"/>
                </a:solidFill>
              </a:rPr>
              <a:t>м</a:t>
            </a:r>
          </a:p>
          <a:p>
            <a:r>
              <a:rPr lang="tt-RU" sz="3200" b="1" dirty="0" smtClean="0"/>
              <a:t>Укырга тели</a:t>
            </a:r>
            <a:r>
              <a:rPr lang="tt-RU" sz="3200" b="1" dirty="0" smtClean="0">
                <a:solidFill>
                  <a:srgbClr val="FF0000"/>
                </a:solidFill>
              </a:rPr>
              <a:t>сең</a:t>
            </a:r>
          </a:p>
          <a:p>
            <a:r>
              <a:rPr lang="tt-RU" sz="3200" b="1" dirty="0" smtClean="0"/>
              <a:t>Укырга тели</a:t>
            </a:r>
          </a:p>
          <a:p>
            <a:r>
              <a:rPr lang="tt-RU" sz="3200" b="1" dirty="0" smtClean="0"/>
              <a:t>Укырга тели</a:t>
            </a:r>
            <a:r>
              <a:rPr lang="tt-RU" sz="3200" b="1" dirty="0" smtClean="0">
                <a:solidFill>
                  <a:srgbClr val="FF0000"/>
                </a:solidFill>
              </a:rPr>
              <a:t>без</a:t>
            </a:r>
          </a:p>
          <a:p>
            <a:r>
              <a:rPr lang="tt-RU" sz="3200" b="1" dirty="0" smtClean="0"/>
              <a:t>Укырга тели</a:t>
            </a:r>
            <a:r>
              <a:rPr lang="tt-RU" sz="3200" b="1" dirty="0" smtClean="0">
                <a:solidFill>
                  <a:srgbClr val="FF0000"/>
                </a:solidFill>
              </a:rPr>
              <a:t>сез</a:t>
            </a:r>
          </a:p>
          <a:p>
            <a:r>
              <a:rPr lang="tt-RU" sz="3200" b="1" dirty="0" smtClean="0"/>
              <a:t>Укырга тели</a:t>
            </a:r>
            <a:r>
              <a:rPr lang="tt-RU" sz="3200" b="1" dirty="0" smtClean="0">
                <a:solidFill>
                  <a:srgbClr val="FF0000"/>
                </a:solidFill>
              </a:rPr>
              <a:t>ләр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t-RU" dirty="0" smtClean="0"/>
          </a:p>
          <a:p>
            <a:r>
              <a:rPr lang="tt-RU" sz="3200" b="1" dirty="0" smtClean="0"/>
              <a:t>Хочу учит</a:t>
            </a:r>
            <a:r>
              <a:rPr lang="ru-RU" sz="3200" b="1" dirty="0" err="1" smtClean="0"/>
              <a:t>ься</a:t>
            </a:r>
            <a:endParaRPr lang="ru-RU" sz="3200" b="1" dirty="0" smtClean="0"/>
          </a:p>
          <a:p>
            <a:r>
              <a:rPr lang="ru-RU" sz="3200" b="1" dirty="0" smtClean="0"/>
              <a:t>Хочешь учиться</a:t>
            </a:r>
          </a:p>
          <a:p>
            <a:r>
              <a:rPr lang="ru-RU" sz="3200" b="1" dirty="0" smtClean="0"/>
              <a:t>Хочет учиться</a:t>
            </a:r>
          </a:p>
          <a:p>
            <a:r>
              <a:rPr lang="ru-RU" sz="3200" b="1" dirty="0" smtClean="0"/>
              <a:t>Хотим учиться</a:t>
            </a:r>
          </a:p>
          <a:p>
            <a:r>
              <a:rPr lang="ru-RU" sz="3200" b="1" dirty="0" smtClean="0"/>
              <a:t>Хотите учиться</a:t>
            </a:r>
          </a:p>
          <a:p>
            <a:r>
              <a:rPr lang="ru-RU" sz="3200" b="1" dirty="0" smtClean="0"/>
              <a:t>Хотят учиться</a:t>
            </a:r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/>
              <a:t>Ситуатив күнегүләр: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Как ты скажешь о том, что:</a:t>
            </a:r>
          </a:p>
          <a:p>
            <a:r>
              <a:rPr lang="tt-RU" sz="3200" b="1" dirty="0" smtClean="0"/>
              <a:t>-сегодня тебе хочется идти в кино;</a:t>
            </a:r>
          </a:p>
          <a:p>
            <a:r>
              <a:rPr lang="tt-RU" sz="3200" b="1" dirty="0" smtClean="0"/>
              <a:t>-он хочет учиться только на “4”, “5”;</a:t>
            </a:r>
          </a:p>
          <a:p>
            <a:r>
              <a:rPr lang="tt-RU" sz="3200" b="1" dirty="0" smtClean="0"/>
              <a:t>-нам в каникулах хочется поехать в деревню к бабушке;</a:t>
            </a:r>
          </a:p>
          <a:p>
            <a:r>
              <a:rPr lang="tt-RU" sz="3200" b="1" dirty="0" smtClean="0"/>
              <a:t>-я хочу красиво одеваться;</a:t>
            </a:r>
          </a:p>
          <a:p>
            <a:r>
              <a:rPr lang="tt-RU" sz="3200" b="1" dirty="0" smtClean="0"/>
              <a:t>-ему хочется приготовить вкусный суп;</a:t>
            </a:r>
          </a:p>
          <a:p>
            <a:r>
              <a:rPr lang="tt-RU" sz="3200" b="1" dirty="0" smtClean="0"/>
              <a:t>-ты хочешь полить цветы в классе.</a:t>
            </a:r>
          </a:p>
          <a:p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Тикшер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Бүген минем кинога барасым килә.</a:t>
            </a:r>
          </a:p>
          <a:p>
            <a:r>
              <a:rPr lang="tt-RU" sz="3200" b="1" dirty="0" smtClean="0"/>
              <a:t>Ул “4”ле, “5”легә укырга тели.</a:t>
            </a:r>
          </a:p>
          <a:p>
            <a:r>
              <a:rPr lang="tt-RU" sz="3200" b="1" dirty="0" smtClean="0"/>
              <a:t>Каникулларда безнең авылга әбигә барасыбыз килә.</a:t>
            </a:r>
          </a:p>
          <a:p>
            <a:r>
              <a:rPr lang="tt-RU" sz="3200" b="1" dirty="0" smtClean="0"/>
              <a:t>Мин матур киенергә телим.</a:t>
            </a:r>
          </a:p>
          <a:p>
            <a:r>
              <a:rPr lang="tt-RU" sz="3200" b="1" dirty="0" smtClean="0"/>
              <a:t>Аның тәмле аш пешерәсе килә.</a:t>
            </a:r>
          </a:p>
          <a:p>
            <a:r>
              <a:rPr lang="tt-RU" sz="3200" b="1" dirty="0" smtClean="0"/>
              <a:t>Син класста гөлләргә су сибәргә телисең.</a:t>
            </a:r>
          </a:p>
          <a:p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233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Теләк белдерү формалары.</vt:lpstr>
      <vt:lpstr>Укыйсы килә</vt:lpstr>
      <vt:lpstr>Укыйсы килә</vt:lpstr>
      <vt:lpstr>Укырга тели</vt:lpstr>
      <vt:lpstr>Укырга тели</vt:lpstr>
      <vt:lpstr>Ситуатив күнегүләр:</vt:lpstr>
      <vt:lpstr>Тикшер: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Теләк белдерү формалары.</dc:title>
  <dc:creator>1</dc:creator>
  <cp:lastModifiedBy>1</cp:lastModifiedBy>
  <cp:revision>11</cp:revision>
  <dcterms:created xsi:type="dcterms:W3CDTF">2011-03-29T08:30:38Z</dcterms:created>
  <dcterms:modified xsi:type="dcterms:W3CDTF">2011-04-01T03:41:37Z</dcterms:modified>
</cp:coreProperties>
</file>