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F1F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Прочитайте буквы:  е, ё, </a:t>
            </a:r>
            <a:r>
              <a:rPr lang="ru-RU" sz="2400" i="1" dirty="0" err="1" smtClean="0"/>
              <a:t>ю</a:t>
            </a:r>
            <a:r>
              <a:rPr lang="ru-RU" sz="2400" i="1" dirty="0" smtClean="0"/>
              <a:t>, я, и, </a:t>
            </a:r>
            <a:r>
              <a:rPr lang="ru-RU" sz="2400" i="1" dirty="0" err="1" smtClean="0"/>
              <a:t>ь</a:t>
            </a:r>
            <a:r>
              <a:rPr lang="ru-RU" sz="2400" i="1" dirty="0" smtClean="0"/>
              <a:t>.</a:t>
            </a:r>
            <a:endParaRPr lang="ru-RU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1214422"/>
            <a:ext cx="678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Соедините мягкий знак с буквами: ч, </a:t>
            </a:r>
            <a:r>
              <a:rPr lang="ru-RU" sz="2400" i="1" dirty="0" err="1" smtClean="0"/>
              <a:t>щ</a:t>
            </a:r>
            <a:r>
              <a:rPr lang="ru-RU" sz="2400" i="1" dirty="0" smtClean="0"/>
              <a:t>, ж, </a:t>
            </a:r>
            <a:r>
              <a:rPr lang="ru-RU" sz="2400" i="1" dirty="0" err="1" smtClean="0"/>
              <a:t>ш</a:t>
            </a:r>
            <a:r>
              <a:rPr lang="ru-RU" sz="2400" i="1" dirty="0" smtClean="0"/>
              <a:t>.</a:t>
            </a:r>
            <a:endParaRPr lang="ru-RU" sz="2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276872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Что знаете о мягком знаке?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3357562"/>
            <a:ext cx="24288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Ь– показатель </a:t>
            </a:r>
          </a:p>
          <a:p>
            <a:r>
              <a:rPr lang="ru-RU" sz="2000" b="1" i="1" dirty="0" smtClean="0"/>
              <a:t>мягкости: </a:t>
            </a:r>
          </a:p>
          <a:p>
            <a:r>
              <a:rPr lang="ru-RU" sz="2000" b="1" i="1" dirty="0" smtClean="0"/>
              <a:t>пень, коньки, пальто, тетрадь.</a:t>
            </a:r>
            <a:endParaRPr lang="ru-RU" sz="20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428992" y="3357562"/>
            <a:ext cx="235745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Разделительный Ь знак: ночью, листья,</a:t>
            </a:r>
          </a:p>
          <a:p>
            <a:r>
              <a:rPr lang="ru-RU" sz="2000" b="1" i="1" dirty="0" smtClean="0"/>
              <a:t>воробьи, чутьё, желанье. </a:t>
            </a:r>
            <a:endParaRPr lang="ru-RU" sz="20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429388" y="3429000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       ?</a:t>
            </a:r>
            <a:endParaRPr lang="ru-RU" sz="24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2071670" y="2857496"/>
            <a:ext cx="100013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071802" y="2857496"/>
            <a:ext cx="100013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071802" y="2928934"/>
            <a:ext cx="407196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Домашнее задание</a:t>
            </a:r>
            <a:endParaRPr lang="ru-RU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142984"/>
            <a:ext cx="78581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Составить рассказ «На рыбалке», используя данные </a:t>
            </a:r>
          </a:p>
          <a:p>
            <a:r>
              <a:rPr lang="ru-RU" sz="2400" b="1" dirty="0" smtClean="0"/>
              <a:t>слова:</a:t>
            </a:r>
          </a:p>
          <a:p>
            <a:r>
              <a:rPr lang="ru-RU" sz="2400" b="1" dirty="0" smtClean="0"/>
              <a:t>Утро, дождь, плащ, удочки, речка, луч солнца, </a:t>
            </a:r>
          </a:p>
          <a:p>
            <a:r>
              <a:rPr lang="ru-RU" sz="2400" b="1" dirty="0" smtClean="0"/>
              <a:t>речная тишь, камыш, лещ, ёрш, мелочь, улов.</a:t>
            </a:r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Итог   урока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857232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Когда пишется мягкий знак после шипящих в именах существительных?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66"/>
            <a:ext cx="900115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Мягкий знак на конце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Имён существительных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После шипящих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0034" y="4000504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Цель: формировать умения распознавать существительные </a:t>
            </a:r>
          </a:p>
          <a:p>
            <a:r>
              <a:rPr lang="ru-RU" sz="2400" dirty="0" smtClean="0"/>
              <a:t>женского и мужского рода с шипящим звуком на конце.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5733256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начальных классов Дегтерева </a:t>
            </a:r>
            <a:r>
              <a:rPr lang="ru-RU" smtClean="0"/>
              <a:t>Татьяна Борисовна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14356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Уж, грач, мышь, ёж, дичь, чиж, стриж, тишь.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1928802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Имя существительное – это часть речи, обозначающая</a:t>
            </a:r>
          </a:p>
          <a:p>
            <a:r>
              <a:rPr lang="ru-RU" sz="2400" b="1" i="1" dirty="0" smtClean="0"/>
              <a:t>название предмета и отвечающая на вопросы КТО? или ЧТО? </a:t>
            </a:r>
            <a:endParaRPr lang="ru-RU" sz="2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3643314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Какие имена существительные отвечают на вопрос  </a:t>
            </a:r>
          </a:p>
          <a:p>
            <a:r>
              <a:rPr lang="ru-RU" sz="2400" b="1" dirty="0" smtClean="0"/>
              <a:t>          кто?                                           что?</a:t>
            </a:r>
            <a:endParaRPr lang="ru-RU" sz="2400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1393009" y="4679165"/>
            <a:ext cx="57150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5036347" y="4750603"/>
            <a:ext cx="71438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00100" y="5214950"/>
            <a:ext cx="7215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одушевлённые                                              неодушевлённые</a:t>
            </a: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786322"/>
            <a:ext cx="81439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Имена существительные  женского рода   после шипящих  на конце  пишутся  с  мягким  знаком, а существительные  мужского рода  пишутся без мягкого знака.</a:t>
            </a:r>
            <a:endParaRPr lang="ru-RU" sz="24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285728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Грамматические признаки имён существительных</a:t>
            </a:r>
            <a:endParaRPr lang="ru-RU" sz="2400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643174" y="1071546"/>
            <a:ext cx="128626" cy="4852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flipH="1">
            <a:off x="5214942" y="1000108"/>
            <a:ext cx="1428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285984" y="1500174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РОД</a:t>
            </a:r>
            <a:endParaRPr lang="ru-RU" sz="2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786314" y="1500174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ЧИСЛО</a:t>
            </a:r>
            <a:endParaRPr lang="ru-RU" sz="2400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2000240"/>
            <a:ext cx="30668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Правило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2928934"/>
            <a:ext cx="80823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Ь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1857356" y="3429000"/>
            <a:ext cx="121444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214678" y="2714620"/>
            <a:ext cx="8572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Ж </a:t>
            </a:r>
          </a:p>
          <a:p>
            <a:r>
              <a:rPr lang="ru-RU" sz="3200" b="1" dirty="0" smtClean="0"/>
              <a:t>Ш </a:t>
            </a:r>
            <a:br>
              <a:rPr lang="ru-RU" sz="3200" b="1" dirty="0" smtClean="0"/>
            </a:br>
            <a:r>
              <a:rPr lang="ru-RU" sz="3200" b="1" dirty="0" smtClean="0"/>
              <a:t>Ч </a:t>
            </a:r>
          </a:p>
          <a:p>
            <a:r>
              <a:rPr lang="ru-RU" sz="3200" b="1" dirty="0" smtClean="0"/>
              <a:t>Щ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4286248" y="3429000"/>
            <a:ext cx="128588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072198" y="2857496"/>
            <a:ext cx="71438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428604"/>
            <a:ext cx="8001056" cy="2585323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Мягкий знак на конце имён существительных после шипящих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00430" y="214290"/>
            <a:ext cx="17859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РОД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714480" y="1142984"/>
            <a:ext cx="1643074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929190" y="1000108"/>
            <a:ext cx="1500198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2071678"/>
            <a:ext cx="1928826" cy="25853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Ж.Р. 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(она, 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моя)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628" y="2071678"/>
            <a:ext cx="1785950" cy="26567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М.Р. 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(о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н, 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мой)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00232" y="5143512"/>
            <a:ext cx="1071570" cy="11079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Ь</a:t>
            </a:r>
            <a:endParaRPr lang="ru-RU" sz="6600" b="1" i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5357818" y="5214950"/>
            <a:ext cx="1214446" cy="121444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свиток 2"/>
          <p:cNvSpPr/>
          <p:nvPr/>
        </p:nvSpPr>
        <p:spPr>
          <a:xfrm>
            <a:off x="785786" y="428604"/>
            <a:ext cx="7643866" cy="264320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643042" y="714356"/>
            <a:ext cx="56436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Женский род запомню я </a:t>
            </a:r>
          </a:p>
          <a:p>
            <a:r>
              <a:rPr lang="ru-RU" sz="2400" b="1" dirty="0" smtClean="0"/>
              <a:t>И скажу: «Она– моя». </a:t>
            </a:r>
          </a:p>
          <a:p>
            <a:r>
              <a:rPr lang="ru-RU" sz="2400" b="1" dirty="0" smtClean="0"/>
              <a:t>И запомню род мужской </a:t>
            </a:r>
          </a:p>
          <a:p>
            <a:r>
              <a:rPr lang="ru-RU" sz="2400" b="1" dirty="0" smtClean="0"/>
              <a:t>И опять скажу: «Он– мой».</a:t>
            </a:r>
          </a:p>
          <a:p>
            <a:r>
              <a:rPr lang="ru-RU" sz="2400" b="1" dirty="0" smtClean="0"/>
              <a:t>Средний род – «Оно– моё»! </a:t>
            </a:r>
          </a:p>
          <a:p>
            <a:r>
              <a:rPr lang="ru-RU" sz="2400" b="1" dirty="0" smtClean="0"/>
              <a:t>Это правило– твоё!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3786190"/>
            <a:ext cx="1071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лещ </a:t>
            </a:r>
          </a:p>
          <a:p>
            <a:r>
              <a:rPr lang="ru-RU" sz="2400" b="1" dirty="0" smtClean="0"/>
              <a:t>плач </a:t>
            </a:r>
          </a:p>
          <a:p>
            <a:r>
              <a:rPr lang="ru-RU" sz="2400" b="1" dirty="0" smtClean="0"/>
              <a:t>калач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57422" y="3857628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дочь </a:t>
            </a:r>
          </a:p>
          <a:p>
            <a:r>
              <a:rPr lang="ru-RU" sz="2400" b="1" dirty="0" err="1" smtClean="0"/>
              <a:t>врачь</a:t>
            </a:r>
            <a:r>
              <a:rPr lang="ru-RU" sz="2400" b="1" dirty="0" smtClean="0"/>
              <a:t> </a:t>
            </a:r>
          </a:p>
          <a:p>
            <a:r>
              <a:rPr lang="ru-RU" sz="2400" b="1" dirty="0" smtClean="0"/>
              <a:t>дичь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86182" y="3929066"/>
            <a:ext cx="121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кулич </a:t>
            </a:r>
          </a:p>
          <a:p>
            <a:r>
              <a:rPr lang="ru-RU" sz="2400" b="1" dirty="0" err="1" smtClean="0"/>
              <a:t>печ</a:t>
            </a:r>
            <a:r>
              <a:rPr lang="ru-RU" sz="2400" b="1" dirty="0" smtClean="0"/>
              <a:t> </a:t>
            </a:r>
          </a:p>
          <a:p>
            <a:r>
              <a:rPr lang="ru-RU" sz="2400" b="1" dirty="0" smtClean="0"/>
              <a:t>грач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29256" y="3786190"/>
            <a:ext cx="1285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ночь </a:t>
            </a:r>
          </a:p>
          <a:p>
            <a:r>
              <a:rPr lang="ru-RU" sz="2400" b="1" dirty="0" smtClean="0"/>
              <a:t>брошь</a:t>
            </a:r>
          </a:p>
          <a:p>
            <a:r>
              <a:rPr lang="ru-RU" sz="2400" b="1" dirty="0" err="1" smtClean="0"/>
              <a:t>лошад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072330" y="3929066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меч</a:t>
            </a:r>
          </a:p>
          <a:p>
            <a:r>
              <a:rPr lang="ru-RU" sz="2400" b="1" dirty="0" smtClean="0"/>
              <a:t>кирпич</a:t>
            </a:r>
          </a:p>
          <a:p>
            <a:r>
              <a:rPr lang="ru-RU" sz="2400" b="1" dirty="0" err="1" smtClean="0"/>
              <a:t>тиш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142844" y="214290"/>
            <a:ext cx="5715040" cy="614366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928662" y="1071546"/>
            <a:ext cx="342902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Чтобы знать, как писать, </a:t>
            </a:r>
          </a:p>
          <a:p>
            <a:r>
              <a:rPr lang="ru-RU" sz="2000" b="1" dirty="0" smtClean="0"/>
              <a:t>Надо род определять. </a:t>
            </a:r>
          </a:p>
          <a:p>
            <a:r>
              <a:rPr lang="ru-RU" sz="2000" b="1" dirty="0" smtClean="0"/>
              <a:t>Если женский род, то надо </a:t>
            </a:r>
          </a:p>
          <a:p>
            <a:r>
              <a:rPr lang="ru-RU" sz="2000" b="1" dirty="0" smtClean="0"/>
              <a:t>Мягкий знак употреблять </a:t>
            </a:r>
          </a:p>
          <a:p>
            <a:r>
              <a:rPr lang="ru-RU" sz="2000" b="1" dirty="0" smtClean="0"/>
              <a:t>И тогда мы пишем </a:t>
            </a:r>
            <a:r>
              <a:rPr lang="ru-RU" sz="2000" b="1" i="1" u="sng" dirty="0" smtClean="0"/>
              <a:t>рожь, </a:t>
            </a:r>
          </a:p>
          <a:p>
            <a:r>
              <a:rPr lang="ru-RU" sz="2000" b="1" i="1" u="sng" dirty="0" smtClean="0"/>
              <a:t>Мышь, печь, сушь и молодёжь! </a:t>
            </a:r>
          </a:p>
          <a:p>
            <a:r>
              <a:rPr lang="ru-RU" sz="2000" b="1" dirty="0" smtClean="0"/>
              <a:t>Если род мужской у слова– </a:t>
            </a:r>
          </a:p>
          <a:p>
            <a:r>
              <a:rPr lang="ru-RU" sz="2000" b="1" dirty="0" smtClean="0"/>
              <a:t>Нету знака никакого! </a:t>
            </a:r>
          </a:p>
          <a:p>
            <a:r>
              <a:rPr lang="ru-RU" sz="2000" b="1" dirty="0" smtClean="0"/>
              <a:t>И тогда пиши: </a:t>
            </a:r>
            <a:r>
              <a:rPr lang="ru-RU" sz="2000" b="1" i="1" u="sng" dirty="0" smtClean="0"/>
              <a:t>калач, </a:t>
            </a:r>
          </a:p>
          <a:p>
            <a:r>
              <a:rPr lang="ru-RU" sz="2000" b="1" i="1" u="sng" dirty="0" smtClean="0"/>
              <a:t>Врач, малыш, гараж и грач!</a:t>
            </a:r>
            <a:endParaRPr lang="ru-RU" sz="20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КАРТОЧКА №1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142984"/>
            <a:ext cx="8286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Тёмная ночь, солнечный луч, старый морж, холодный уж, </a:t>
            </a:r>
          </a:p>
          <a:p>
            <a:r>
              <a:rPr lang="ru-RU" sz="2000" b="1" i="1" dirty="0" smtClean="0"/>
              <a:t>Серая мышь, весёлый чиж, быстрый стриж.</a:t>
            </a:r>
            <a:endParaRPr lang="ru-RU" sz="2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2000240"/>
            <a:ext cx="371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КАРТОЧКА №2 </a:t>
            </a:r>
          </a:p>
          <a:p>
            <a:r>
              <a:rPr lang="ru-RU" sz="2400" b="1" dirty="0" smtClean="0"/>
              <a:t>ночь                луч </a:t>
            </a:r>
          </a:p>
          <a:p>
            <a:r>
              <a:rPr lang="ru-RU" sz="2400" b="1" dirty="0" smtClean="0"/>
              <a:t>мышь             морж </a:t>
            </a:r>
          </a:p>
          <a:p>
            <a:r>
              <a:rPr lang="ru-RU" sz="2400" b="1" dirty="0" smtClean="0"/>
              <a:t>помощь         чиж </a:t>
            </a:r>
          </a:p>
          <a:p>
            <a:r>
              <a:rPr lang="ru-RU" sz="2400" b="1" dirty="0" smtClean="0"/>
              <a:t>дичь                стриж </a:t>
            </a:r>
          </a:p>
          <a:p>
            <a:r>
              <a:rPr lang="ru-RU" sz="2400" b="1" dirty="0" smtClean="0"/>
              <a:t>глушь             уж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2910" y="4572008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КАРТОЧКА №3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596" y="5143512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Весной уж сбрасывает старую кожу. Грач ищет своё гнездо.  </a:t>
            </a:r>
          </a:p>
          <a:p>
            <a:r>
              <a:rPr lang="ru-RU" sz="2000" b="1" i="1" dirty="0" smtClean="0"/>
              <a:t>Над водой кружит  стриж. Была тихая звёздная ночь. </a:t>
            </a:r>
          </a:p>
          <a:p>
            <a:r>
              <a:rPr lang="ru-RU" sz="2000" b="1" i="1" dirty="0" smtClean="0"/>
              <a:t>В глушь леса прошествовал лось.</a:t>
            </a: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425</Words>
  <Application>Microsoft Office PowerPoint</Application>
  <PresentationFormat>Экран (4:3)</PresentationFormat>
  <Paragraphs>90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Татьяна Дегтерева</cp:lastModifiedBy>
  <cp:revision>33</cp:revision>
  <dcterms:created xsi:type="dcterms:W3CDTF">2011-01-09T14:18:51Z</dcterms:created>
  <dcterms:modified xsi:type="dcterms:W3CDTF">2014-11-22T06:28:50Z</dcterms:modified>
</cp:coreProperties>
</file>