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                     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                     </a:t>
            </a:r>
          </a:p>
          <a:p>
            <a:pPr>
              <a:buNone/>
            </a:pPr>
            <a:r>
              <a:rPr lang="en-US" sz="2800" b="1" dirty="0" smtClean="0"/>
              <a:t>                     </a:t>
            </a:r>
            <a:r>
              <a:rPr lang="ru-RU" sz="2800" b="1" dirty="0" smtClean="0"/>
              <a:t>Если надо обратиться,</a:t>
            </a:r>
          </a:p>
          <a:p>
            <a:pPr>
              <a:buNone/>
            </a:pPr>
            <a:r>
              <a:rPr lang="ru-RU" sz="2800" b="1" dirty="0" smtClean="0"/>
              <a:t>                     Я могу вам пригодиться.</a:t>
            </a:r>
          </a:p>
          <a:p>
            <a:pPr>
              <a:buNone/>
            </a:pPr>
            <a:r>
              <a:rPr lang="ru-RU" sz="2800" b="1" dirty="0" smtClean="0"/>
              <a:t>                     Без сомнения, друзья, </a:t>
            </a:r>
          </a:p>
          <a:p>
            <a:pPr>
              <a:buNone/>
            </a:pPr>
            <a:r>
              <a:rPr lang="ru-RU" sz="2800" b="1" dirty="0" smtClean="0"/>
              <a:t>                     Помогу вам только я.</a:t>
            </a:r>
          </a:p>
          <a:p>
            <a:pPr>
              <a:buNone/>
            </a:pPr>
            <a:r>
              <a:rPr lang="ru-RU" sz="2800" b="1" dirty="0" smtClean="0"/>
              <a:t>                     Могу быть выражено словом-</a:t>
            </a:r>
          </a:p>
          <a:p>
            <a:pPr>
              <a:buNone/>
            </a:pPr>
            <a:r>
              <a:rPr lang="ru-RU" sz="2800" b="1" dirty="0" smtClean="0"/>
              <a:t>                     И не одним- двумя, тремя.</a:t>
            </a:r>
          </a:p>
          <a:p>
            <a:pPr>
              <a:buNone/>
            </a:pPr>
            <a:r>
              <a:rPr lang="ru-RU" sz="2800" b="1" dirty="0" smtClean="0"/>
              <a:t>                    И в предложении готово</a:t>
            </a:r>
          </a:p>
          <a:p>
            <a:pPr>
              <a:buNone/>
            </a:pPr>
            <a:r>
              <a:rPr lang="ru-RU" sz="2800" b="1" dirty="0" smtClean="0"/>
              <a:t>                    Занять любое место я. </a:t>
            </a:r>
            <a:endParaRPr lang="ru-RU" sz="28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62000" y="285729"/>
          <a:ext cx="2535382" cy="1798320"/>
        </p:xfrm>
        <a:graphic>
          <a:graphicData uri="http://schemas.openxmlformats.org/drawingml/2006/table">
            <a:tbl>
              <a:tblPr/>
              <a:tblGrid>
                <a:gridCol w="2535382"/>
              </a:tblGrid>
              <a:tr h="1792454">
                <a:tc>
                  <a:txBody>
                    <a:bodyPr/>
                    <a:lstStyle/>
                    <a:p>
                      <a:r>
                        <a:rPr lang="ru-RU" sz="2800" b="1" baseline="0" dirty="0" smtClean="0"/>
                        <a:t>       Место</a:t>
                      </a:r>
                    </a:p>
                    <a:p>
                      <a:r>
                        <a:rPr lang="ru-RU" sz="2800" b="1" baseline="0" dirty="0" smtClean="0"/>
                        <a:t>            в </a:t>
                      </a:r>
                      <a:r>
                        <a:rPr lang="ru-RU" sz="2800" b="1" baseline="0" dirty="0" err="1" smtClean="0"/>
                        <a:t>предложе</a:t>
                      </a:r>
                      <a:r>
                        <a:rPr lang="ru-RU" sz="2800" b="1" baseline="0" dirty="0" smtClean="0"/>
                        <a:t>-</a:t>
                      </a:r>
                    </a:p>
                    <a:p>
                      <a:r>
                        <a:rPr lang="ru-RU" sz="2800" b="1" baseline="0" dirty="0" err="1" smtClean="0"/>
                        <a:t>нии</a:t>
                      </a:r>
                      <a:endParaRPr lang="ru-RU" sz="28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671455" y="285728"/>
          <a:ext cx="2202872" cy="1792454"/>
        </p:xfrm>
        <a:graphic>
          <a:graphicData uri="http://schemas.openxmlformats.org/drawingml/2006/table">
            <a:tbl>
              <a:tblPr/>
              <a:tblGrid>
                <a:gridCol w="2202872"/>
              </a:tblGrid>
              <a:tr h="1792454">
                <a:tc>
                  <a:txBody>
                    <a:bodyPr/>
                    <a:lstStyle/>
                    <a:p>
                      <a:endParaRPr lang="ru-RU" sz="2800" b="1" dirty="0" smtClean="0"/>
                    </a:p>
                    <a:p>
                      <a:r>
                        <a:rPr lang="ru-RU" sz="2800" b="1" dirty="0" smtClean="0"/>
                        <a:t>   Функция</a:t>
                      </a:r>
                      <a:endParaRPr lang="ru-RU" sz="28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428509" y="285728"/>
          <a:ext cx="2105891" cy="1806308"/>
        </p:xfrm>
        <a:graphic>
          <a:graphicData uri="http://schemas.openxmlformats.org/drawingml/2006/table">
            <a:tbl>
              <a:tblPr/>
              <a:tblGrid>
                <a:gridCol w="2105891"/>
              </a:tblGrid>
              <a:tr h="1806308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    Способ</a:t>
                      </a:r>
                    </a:p>
                    <a:p>
                      <a:r>
                        <a:rPr lang="ru-RU" sz="2800" b="1" dirty="0" err="1" smtClean="0"/>
                        <a:t>Выраже</a:t>
                      </a:r>
                      <a:r>
                        <a:rPr lang="ru-RU" sz="2800" b="1" baseline="0" dirty="0" smtClean="0"/>
                        <a:t> –</a:t>
                      </a:r>
                    </a:p>
                    <a:p>
                      <a:r>
                        <a:rPr lang="ru-RU" sz="2800" b="1" baseline="0" dirty="0" smtClean="0"/>
                        <a:t> </a:t>
                      </a:r>
                      <a:r>
                        <a:rPr lang="ru-RU" sz="2800" b="1" baseline="0" dirty="0" err="1" smtClean="0"/>
                        <a:t>ния</a:t>
                      </a:r>
                      <a:endParaRPr lang="ru-RU" sz="28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311236" y="2632364"/>
          <a:ext cx="2964873" cy="518160"/>
        </p:xfrm>
        <a:graphic>
          <a:graphicData uri="http://schemas.openxmlformats.org/drawingml/2006/table">
            <a:tbl>
              <a:tblPr/>
              <a:tblGrid>
                <a:gridCol w="2964873"/>
              </a:tblGrid>
              <a:tr h="415636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    ОБРАЩЕНИЕ</a:t>
                      </a:r>
                      <a:endParaRPr lang="ru-RU" sz="28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63236" y="3768436"/>
          <a:ext cx="2308500" cy="1660828"/>
        </p:xfrm>
        <a:graphic>
          <a:graphicData uri="http://schemas.openxmlformats.org/drawingml/2006/table">
            <a:tbl>
              <a:tblPr/>
              <a:tblGrid>
                <a:gridCol w="2308500"/>
              </a:tblGrid>
              <a:tr h="1660828">
                <a:tc>
                  <a:txBody>
                    <a:bodyPr/>
                    <a:lstStyle/>
                    <a:p>
                      <a:endParaRPr lang="ru-RU" sz="2800" b="1" dirty="0" smtClean="0"/>
                    </a:p>
                    <a:p>
                      <a:r>
                        <a:rPr lang="ru-RU" sz="2800" b="1" dirty="0" err="1" smtClean="0"/>
                        <a:t>Пунктуа</a:t>
                      </a:r>
                      <a:r>
                        <a:rPr lang="ru-RU" sz="2800" b="1" baseline="0" dirty="0" smtClean="0"/>
                        <a:t> –</a:t>
                      </a:r>
                    </a:p>
                    <a:p>
                      <a:r>
                        <a:rPr lang="ru-RU" sz="2800" b="1" baseline="0" dirty="0" smtClean="0"/>
                        <a:t> </a:t>
                      </a:r>
                      <a:r>
                        <a:rPr lang="ru-RU" sz="2800" b="1" baseline="0" dirty="0" err="1" smtClean="0"/>
                        <a:t>ция</a:t>
                      </a:r>
                      <a:endParaRPr lang="ru-RU" sz="28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214255" y="3782291"/>
          <a:ext cx="2215001" cy="1718411"/>
        </p:xfrm>
        <a:graphic>
          <a:graphicData uri="http://schemas.openxmlformats.org/drawingml/2006/table">
            <a:tbl>
              <a:tblPr/>
              <a:tblGrid>
                <a:gridCol w="2215001"/>
              </a:tblGrid>
              <a:tr h="1718411">
                <a:tc>
                  <a:txBody>
                    <a:bodyPr/>
                    <a:lstStyle/>
                    <a:p>
                      <a:endParaRPr lang="ru-RU" sz="2800" b="1" dirty="0" smtClean="0"/>
                    </a:p>
                    <a:p>
                      <a:r>
                        <a:rPr lang="ru-RU" sz="2800" b="1" dirty="0" smtClean="0"/>
                        <a:t>Интонация</a:t>
                      </a:r>
                      <a:endParaRPr lang="ru-RU" sz="28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6359236" y="3786190"/>
          <a:ext cx="2036619" cy="2225040"/>
        </p:xfrm>
        <a:graphic>
          <a:graphicData uri="http://schemas.openxmlformats.org/drawingml/2006/table">
            <a:tbl>
              <a:tblPr/>
              <a:tblGrid>
                <a:gridCol w="2036619"/>
              </a:tblGrid>
              <a:tr h="1714512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      Роль</a:t>
                      </a:r>
                    </a:p>
                    <a:p>
                      <a:r>
                        <a:rPr lang="ru-RU" sz="2800" b="1" dirty="0" smtClean="0"/>
                        <a:t>         в</a:t>
                      </a:r>
                    </a:p>
                    <a:p>
                      <a:r>
                        <a:rPr lang="ru-RU" sz="2800" b="1" dirty="0" err="1" smtClean="0"/>
                        <a:t>предложе</a:t>
                      </a:r>
                      <a:r>
                        <a:rPr lang="ru-RU" sz="2800" b="1" dirty="0" smtClean="0"/>
                        <a:t>-</a:t>
                      </a:r>
                    </a:p>
                    <a:p>
                      <a:r>
                        <a:rPr lang="ru-RU" sz="2800" b="1" dirty="0" smtClean="0"/>
                        <a:t>        </a:t>
                      </a:r>
                      <a:r>
                        <a:rPr lang="ru-RU" sz="2800" b="1" dirty="0" err="1" smtClean="0"/>
                        <a:t>нии</a:t>
                      </a:r>
                      <a:endParaRPr lang="ru-RU" sz="2800" b="1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Цветик, научи меня сочинять стихи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Послушайте, дорогие братцы мои стихи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429000"/>
            <a:ext cx="2000264" cy="221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3850" y="3643315"/>
            <a:ext cx="122396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Знайка</a:t>
            </a:r>
            <a:r>
              <a:rPr lang="ru-RU" b="1" dirty="0" smtClean="0"/>
              <a:t> сделай воздушный шар!</a:t>
            </a:r>
          </a:p>
          <a:p>
            <a:r>
              <a:rPr lang="ru-RU" b="1" dirty="0" err="1" smtClean="0"/>
              <a:t>Знайка</a:t>
            </a:r>
            <a:r>
              <a:rPr lang="ru-RU" b="1" dirty="0" smtClean="0"/>
              <a:t> сделал воздушный шар.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3850" y="3571876"/>
            <a:ext cx="150972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3" y="3143248"/>
            <a:ext cx="2500330" cy="3071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Шпунтик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  <a:r>
              <a:rPr lang="ru-RU" b="1" dirty="0" smtClean="0"/>
              <a:t> давай работать вместе.</a:t>
            </a:r>
          </a:p>
          <a:p>
            <a:r>
              <a:rPr lang="ru-RU" b="1" dirty="0" err="1" smtClean="0"/>
              <a:t>Шпунтик</a:t>
            </a:r>
            <a:r>
              <a:rPr lang="ru-RU" b="1" dirty="0" smtClean="0">
                <a:solidFill>
                  <a:srgbClr val="FF0000"/>
                </a:solidFill>
              </a:rPr>
              <a:t>!</a:t>
            </a:r>
            <a:r>
              <a:rPr lang="ru-RU" b="1" dirty="0" smtClean="0"/>
              <a:t> Давай работать вместе.</a:t>
            </a:r>
          </a:p>
          <a:p>
            <a:r>
              <a:rPr lang="ru-RU" b="1" dirty="0" smtClean="0"/>
              <a:t>Давай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  <a:r>
              <a:rPr lang="ru-RU" b="1" dirty="0" smtClean="0"/>
              <a:t> </a:t>
            </a:r>
            <a:r>
              <a:rPr lang="ru-RU" b="1" dirty="0" err="1" smtClean="0"/>
              <a:t>Шпунтик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  <a:r>
              <a:rPr lang="ru-RU" b="1" dirty="0" smtClean="0"/>
              <a:t> работать вместе.</a:t>
            </a:r>
          </a:p>
          <a:p>
            <a:r>
              <a:rPr lang="ru-RU" b="1" dirty="0" smtClean="0"/>
              <a:t>Давай работать вместе</a:t>
            </a:r>
            <a:r>
              <a:rPr lang="ru-RU" b="1" dirty="0" smtClean="0">
                <a:solidFill>
                  <a:srgbClr val="FF0000"/>
                </a:solidFill>
              </a:rPr>
              <a:t>,</a:t>
            </a:r>
            <a:r>
              <a:rPr lang="ru-RU" b="1" dirty="0" smtClean="0"/>
              <a:t> </a:t>
            </a:r>
            <a:r>
              <a:rPr lang="ru-RU" b="1" dirty="0" err="1" smtClean="0"/>
              <a:t>Шпунтик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4000504"/>
            <a:ext cx="121444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4071942"/>
            <a:ext cx="114300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1.Чем вы гости торг ведёте</a:t>
            </a:r>
          </a:p>
          <a:p>
            <a:pPr>
              <a:buNone/>
            </a:pPr>
            <a:r>
              <a:rPr lang="ru-RU" b="1" dirty="0" smtClean="0"/>
              <a:t>И куда теперь плывёте?</a:t>
            </a:r>
          </a:p>
          <a:p>
            <a:pPr>
              <a:buNone/>
            </a:pPr>
            <a:r>
              <a:rPr lang="ru-RU" b="1" dirty="0" smtClean="0"/>
              <a:t>2.Ты царица всех милее,</a:t>
            </a:r>
          </a:p>
          <a:p>
            <a:pPr>
              <a:buNone/>
            </a:pPr>
            <a:r>
              <a:rPr lang="ru-RU" b="1" dirty="0" smtClean="0"/>
              <a:t>Всех румяней и белее.</a:t>
            </a:r>
          </a:p>
          <a:p>
            <a:pPr>
              <a:buNone/>
            </a:pPr>
            <a:r>
              <a:rPr lang="ru-RU" b="1" dirty="0" smtClean="0"/>
              <a:t>3.Что такое господа?-</a:t>
            </a:r>
          </a:p>
          <a:p>
            <a:pPr>
              <a:buNone/>
            </a:pPr>
            <a:r>
              <a:rPr lang="ru-RU" b="1" dirty="0" smtClean="0"/>
              <a:t>Говорит </a:t>
            </a:r>
            <a:r>
              <a:rPr lang="ru-RU" b="1" dirty="0" err="1" smtClean="0"/>
              <a:t>Дадон</a:t>
            </a:r>
            <a:r>
              <a:rPr lang="ru-RU" b="1" dirty="0" smtClean="0"/>
              <a:t>, зевая.</a:t>
            </a:r>
          </a:p>
          <a:p>
            <a:pPr>
              <a:buNone/>
            </a:pPr>
            <a:r>
              <a:rPr lang="ru-RU" b="1" dirty="0" smtClean="0"/>
              <a:t>4.Здравствуй князь ты мой прекрасный!</a:t>
            </a:r>
            <a:endParaRPr lang="en-US" b="1" dirty="0" smtClean="0"/>
          </a:p>
          <a:p>
            <a:pPr>
              <a:buNone/>
            </a:pPr>
            <a:r>
              <a:rPr lang="ru-RU" b="1" dirty="0" smtClean="0"/>
              <a:t>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071546"/>
            <a:ext cx="2857520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136726"/>
          </a:xfrm>
        </p:spPr>
        <p:txBody>
          <a:bodyPr/>
          <a:lstStyle/>
          <a:p>
            <a:r>
              <a:rPr lang="ru-RU" b="1" dirty="0" smtClean="0"/>
              <a:t>Не трещите морозы в заповедном бору.</a:t>
            </a:r>
          </a:p>
          <a:p>
            <a:r>
              <a:rPr lang="ru-RU" b="1" dirty="0" smtClean="0"/>
              <a:t>К утру мороз крепчал.</a:t>
            </a:r>
          </a:p>
          <a:p>
            <a:r>
              <a:rPr lang="ru-RU" b="1" dirty="0" smtClean="0"/>
              <a:t>Вылезайте муравьи после зимней стужи.</a:t>
            </a:r>
          </a:p>
          <a:p>
            <a:r>
              <a:rPr lang="ru-RU" b="1" dirty="0" smtClean="0"/>
              <a:t>Муравьи санитары леса.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786190"/>
            <a:ext cx="335758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Домашнее задание:</a:t>
            </a:r>
          </a:p>
          <a:p>
            <a:pPr>
              <a:buNone/>
            </a:pPr>
            <a:r>
              <a:rPr lang="ru-RU" b="1" dirty="0" smtClean="0"/>
              <a:t>       выпишите из «Сказки о мёртвой царевне и о семи богатырях» А.С. Пушкина как можно больше предложений с обращениями.</a:t>
            </a:r>
            <a:endParaRPr lang="ru-RU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210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9</cp:revision>
  <dcterms:modified xsi:type="dcterms:W3CDTF">2012-11-29T16:27:27Z</dcterms:modified>
</cp:coreProperties>
</file>