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76" r:id="rId9"/>
    <p:sldId id="266" r:id="rId10"/>
    <p:sldId id="267" r:id="rId11"/>
    <p:sldId id="279" r:id="rId12"/>
    <p:sldId id="280" r:id="rId13"/>
    <p:sldId id="268" r:id="rId14"/>
    <p:sldId id="269" r:id="rId15"/>
    <p:sldId id="270" r:id="rId16"/>
    <p:sldId id="271" r:id="rId17"/>
    <p:sldId id="278" r:id="rId18"/>
    <p:sldId id="277" r:id="rId19"/>
    <p:sldId id="272" r:id="rId20"/>
    <p:sldId id="274" r:id="rId21"/>
    <p:sldId id="273" r:id="rId22"/>
    <p:sldId id="275" r:id="rId23"/>
    <p:sldId id="289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1700808"/>
            <a:ext cx="5472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ЕГЭ 2012-2013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149080"/>
            <a:ext cx="785266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Материал для ознакомления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 родительском собрании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Апрель 2013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2961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На ЕГЭ </a:t>
            </a:r>
            <a:r>
              <a:rPr lang="ru-RU" sz="2400" dirty="0" smtClean="0">
                <a:solidFill>
                  <a:srgbClr val="FF0000"/>
                </a:solidFill>
              </a:rPr>
              <a:t>разрешается</a:t>
            </a:r>
            <a:r>
              <a:rPr lang="ru-RU" sz="2400" dirty="0" smtClean="0">
                <a:solidFill>
                  <a:srgbClr val="7030A0"/>
                </a:solidFill>
              </a:rPr>
              <a:t> пользоваться: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(на основании Приказа №26 от 22 января 2013 года </a:t>
            </a:r>
            <a:r>
              <a:rPr lang="ru-RU" sz="2400" dirty="0" err="1" smtClean="0">
                <a:solidFill>
                  <a:srgbClr val="7030A0"/>
                </a:solidFill>
              </a:rPr>
              <a:t>МинОбр</a:t>
            </a:r>
            <a:r>
              <a:rPr lang="ru-RU" sz="2400" dirty="0" smtClean="0">
                <a:solidFill>
                  <a:srgbClr val="7030A0"/>
                </a:solidFill>
              </a:rPr>
              <a:t> РФ)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 математике </a:t>
            </a:r>
            <a:r>
              <a:rPr lang="ru-RU" dirty="0" smtClean="0"/>
              <a:t>– линейкой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 физике </a:t>
            </a:r>
            <a:r>
              <a:rPr lang="ru-RU" dirty="0" smtClean="0"/>
              <a:t>– линейкой и непрограммируемым калькулятором (не осуществляющим функции средства связи, хранилища базы данных, не имеющим доступа к любым сетям передачи данных)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 химии </a:t>
            </a:r>
            <a:r>
              <a:rPr lang="ru-RU" dirty="0" smtClean="0"/>
              <a:t>- </a:t>
            </a:r>
            <a:r>
              <a:rPr lang="ru-RU" dirty="0" smtClean="0"/>
              <a:t>непрограммируемым калькулятором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На географии </a:t>
            </a:r>
            <a:r>
              <a:rPr lang="ru-RU" dirty="0" smtClean="0"/>
              <a:t>– линейкой, транспортиром, </a:t>
            </a:r>
            <a:r>
              <a:rPr lang="ru-RU" dirty="0" smtClean="0"/>
              <a:t>непрограммируемым калькулятором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 ЕГЭ </a:t>
            </a:r>
            <a:r>
              <a:rPr lang="ru-RU" dirty="0" smtClean="0">
                <a:solidFill>
                  <a:srgbClr val="FF0000"/>
                </a:solidFill>
              </a:rPr>
              <a:t>запрещено: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187952"/>
          </a:xfrm>
        </p:spPr>
        <p:txBody>
          <a:bodyPr/>
          <a:lstStyle/>
          <a:p>
            <a:r>
              <a:rPr lang="ru-RU" dirty="0" smtClean="0"/>
              <a:t>Общаться друг с другом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Свободно перемещаться по аудитории</a:t>
            </a:r>
            <a:r>
              <a:rPr lang="en-US" dirty="0" smtClean="0"/>
              <a:t>.</a:t>
            </a:r>
            <a:r>
              <a:rPr lang="ru-RU" dirty="0" smtClean="0"/>
              <a:t> без указания организатора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Пользоваться любыми средствами связи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При нарушении порядка организаторы составляют акт об удалении участника с экзамена и передают его в ГЭК для служебного расследования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Апелляция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dirty="0" smtClean="0"/>
              <a:t>Можно подать </a:t>
            </a:r>
            <a:r>
              <a:rPr lang="ru-RU" b="1" dirty="0" smtClean="0"/>
              <a:t>в письменной </a:t>
            </a:r>
            <a:r>
              <a:rPr lang="ru-RU" b="1" dirty="0" smtClean="0"/>
              <a:t>форме:</a:t>
            </a: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о нарушении установленного порядка проведения ЕГЭ по общеобразовательному предмету;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 несогласии с выставленными баллами.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dirty="0" smtClean="0"/>
              <a:t>Не принимаются апелляции: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 вопросам содержания и структуры КИМ по общеобразовательным предметам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 вопросам, связанным с нарушением участником ЕГЭ установленных требований к выполнению экзаменационной работы.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Изменения</a:t>
            </a:r>
            <a:r>
              <a:rPr lang="ru-RU" dirty="0" smtClean="0">
                <a:solidFill>
                  <a:srgbClr val="7030A0"/>
                </a:solidFill>
              </a:rPr>
              <a:t> в КИМ ЕГЭ 2013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Нет изменений: </a:t>
            </a:r>
          </a:p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Биология</a:t>
            </a:r>
          </a:p>
          <a:p>
            <a:r>
              <a:rPr lang="ru-RU" dirty="0" smtClean="0"/>
              <a:t>Химия</a:t>
            </a:r>
          </a:p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Иностранные языки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Принципиальных </a:t>
            </a:r>
            <a:r>
              <a:rPr lang="ru-RU" dirty="0" smtClean="0"/>
              <a:t>изменений </a:t>
            </a:r>
            <a:r>
              <a:rPr lang="ru-RU" dirty="0" smtClean="0">
                <a:solidFill>
                  <a:srgbClr val="FF0000"/>
                </a:solidFill>
              </a:rPr>
              <a:t>нет: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Русский язык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1. Изменен формат задания А1. </a:t>
            </a:r>
          </a:p>
          <a:p>
            <a:pPr>
              <a:buNone/>
            </a:pPr>
            <a:r>
              <a:rPr lang="ru-RU" dirty="0" smtClean="0"/>
              <a:t>2. Уточнены критерии проверки и оценки выполнения заданий с развернутым ответом (критерий К1). </a:t>
            </a:r>
          </a:p>
          <a:p>
            <a:pPr>
              <a:buNone/>
            </a:pPr>
            <a:r>
              <a:rPr lang="ru-RU" dirty="0" smtClean="0"/>
              <a:t>3. На 30 минут (со 180 до 210) </a:t>
            </a:r>
            <a:r>
              <a:rPr lang="ru-RU" dirty="0" smtClean="0">
                <a:solidFill>
                  <a:srgbClr val="FF0000"/>
                </a:solidFill>
              </a:rPr>
              <a:t>увеличено</a:t>
            </a:r>
            <a:r>
              <a:rPr lang="ru-RU" dirty="0" smtClean="0"/>
              <a:t> время выполнения работы.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Изменения </a:t>
            </a:r>
            <a:r>
              <a:rPr lang="ru-RU" dirty="0" smtClean="0">
                <a:solidFill>
                  <a:srgbClr val="7030A0"/>
                </a:solidFill>
              </a:rPr>
              <a:t>в КИМ ЕГЭ 2013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183880" cy="41879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Принципиальных изменений нет: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География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1. Количество заданий в части 2 сокращено с 14 до 13. Соответственно, общее количество заданий сократилось с 44 до 43, а максимальный первичный балл за выполнение всех заданий работы – с 54 до 53. </a:t>
            </a:r>
          </a:p>
          <a:p>
            <a:pPr>
              <a:buNone/>
            </a:pPr>
            <a:r>
              <a:rPr lang="ru-RU" dirty="0" smtClean="0"/>
              <a:t>2. В КИМ 2013 г. включено новое задание базового уровня сложности (А24), проверяющее умение определять и сравнивать по разным источникам информации географические тенденции развития социально-экономических процессов и явлений и задание повышенного уровня сложности (В5), проверяющее умение решать задачи на определения различий во времени в разных часовых зонах.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Литература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Существенно усовершенствована система проверки и оценивания выполнения сопоставительных заданий С2 и С4. Внесены уточнения </a:t>
            </a:r>
            <a:r>
              <a:rPr lang="ru-RU" dirty="0" smtClean="0"/>
              <a:t>в инструкции </a:t>
            </a:r>
            <a:r>
              <a:rPr lang="ru-RU" dirty="0" smtClean="0"/>
              <a:t>к заданиям. 	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Информатика и ИКТ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1.Одно </a:t>
            </a:r>
            <a:r>
              <a:rPr lang="ru-RU" dirty="0" smtClean="0"/>
              <a:t>задание с кратким ответом по теме «Кодирование текстовой информации» заменено на задание по теме «Рекурсивные алгоритмы» раздела «Элементы теории алгоритмов». </a:t>
            </a:r>
          </a:p>
          <a:p>
            <a:pPr>
              <a:buNone/>
            </a:pPr>
            <a:r>
              <a:rPr lang="ru-RU" dirty="0" smtClean="0"/>
              <a:t>2. Немного изменена последовательность заданий во второй части работы.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Изменения</a:t>
            </a:r>
            <a:r>
              <a:rPr lang="ru-RU" dirty="0" smtClean="0">
                <a:solidFill>
                  <a:srgbClr val="7030A0"/>
                </a:solidFill>
              </a:rPr>
              <a:t> в КИМ ЕГЭ 2013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183880" cy="41879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Принципиальных изменений нет: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Обществознание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1. Усложнено задание В5. Общее количество приведенных в условии задания суждений увеличивается с четырех до пяти. Экзаменующиеся должны распределить их по трем, вместо прежних двух, группам: суждения-факты, суждения-оценки, суждения – теоретические утверждения. Данное изменение позволит выявлять умение различать в текстах социальной направленности важный и широко представленный в них компонент – положения теории, на которых базируется современное научное обществознание. </a:t>
            </a:r>
          </a:p>
          <a:p>
            <a:pPr>
              <a:buNone/>
            </a:pPr>
            <a:r>
              <a:rPr lang="ru-RU" dirty="0" smtClean="0"/>
              <a:t>2. Темы, предлагаемые для написания эссе, сгруппированы в пять блоков вместо прежних шести. Темы, раскрываемые с учетом положений социологии и социальной психологии, теперь включаются в одно общее направление. Экзаменуемый при написании эссе получает возможность использовать положения и понятийный аппарат каждой из этих общественных наук. </a:t>
            </a:r>
          </a:p>
          <a:p>
            <a:pPr>
              <a:buNone/>
            </a:pPr>
            <a:r>
              <a:rPr lang="ru-RU" dirty="0" smtClean="0"/>
              <a:t>3. Скорректированы требования задания С9. </a:t>
            </a:r>
          </a:p>
          <a:p>
            <a:pPr>
              <a:buNone/>
            </a:pPr>
            <a:r>
              <a:rPr lang="ru-RU" dirty="0" smtClean="0"/>
              <a:t>4. Усовершенствованы критерии оценивания заданий С5, С8, С9.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Изменения </a:t>
            </a:r>
            <a:r>
              <a:rPr lang="ru-RU" dirty="0" smtClean="0">
                <a:solidFill>
                  <a:srgbClr val="7030A0"/>
                </a:solidFill>
              </a:rPr>
              <a:t>в КИМ ЕГЭ 2013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Изменения существенные (в структуре и содержании КИМ)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История </a:t>
            </a:r>
            <a:endParaRPr lang="ru-RU" b="1" i="1" dirty="0" smtClean="0"/>
          </a:p>
          <a:p>
            <a:r>
              <a:rPr lang="ru-RU" dirty="0" smtClean="0"/>
              <a:t>Общее направление совершенствования КИМ – усиление блока заданий, проверяющих аналитические и информационно-коммуникативные умения выпускников. </a:t>
            </a:r>
          </a:p>
          <a:p>
            <a:r>
              <a:rPr lang="ru-RU" dirty="0" smtClean="0"/>
              <a:t>Часть 2 увеличена с 12 до 13 заданий. Добавлены блоки заданий на работу с исторической картой (В8–В11) и иллюстративным материалом (В12–В13). В целях оптимизации проверки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комплекса умений, связанных с анализом исторического источника, изменена структура задания В9 (по нумерации 2012 г.) на работу с историческим источником. </a:t>
            </a:r>
          </a:p>
          <a:p>
            <a:r>
              <a:rPr lang="ru-RU" dirty="0" smtClean="0"/>
              <a:t>При выполнении задания В10 (по нумерации 2012 г.) на систематизацию исторической информации (выбор лишнего термина из предложенного ряда) требуется указать цифру, которой обозначен правильный ответ, а не выписать сам термин. </a:t>
            </a:r>
          </a:p>
          <a:p>
            <a:r>
              <a:rPr lang="ru-RU" dirty="0" smtClean="0"/>
              <a:t>В части 3 изменена структура задания С5. Новое задание предполагает приведение аргументов как в поддержку, так и в опровержение оценки определенного исторического явления, процесса. Максимальный балл за правильное выполнение задания С5 увеличен с 3 до 4. </a:t>
            </a:r>
          </a:p>
          <a:p>
            <a:r>
              <a:rPr lang="ru-RU" dirty="0" smtClean="0"/>
              <a:t>В задании С6 представлены не три, а четыре исторических деятеля, один из которых изучается в курсе Всеобщей истории. Задание С6 также усовершенствовано в направлении большей формализации при оценивании работ. По отдельному критерию (К3) оценивается указание основных результатов деятельности исторической личности. Максимальный балл, который можно получить за правильное выполнение задания С6, увеличен с 5 до 6. 	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Обратите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200" dirty="0" smtClean="0"/>
              <a:t>Ученики, получившие на экзамене неудовлетворительную отметку, сдают </a:t>
            </a:r>
            <a:r>
              <a:rPr lang="ru-RU" sz="3200" dirty="0" smtClean="0">
                <a:solidFill>
                  <a:srgbClr val="FF0000"/>
                </a:solidFill>
              </a:rPr>
              <a:t>экзамен  в установленные сроки.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200" dirty="0" smtClean="0"/>
              <a:t>Ученики, пропустившие экзамен по болезни, сдают экзамен в </a:t>
            </a:r>
            <a:r>
              <a:rPr lang="ru-RU" sz="3200" dirty="0" smtClean="0">
                <a:solidFill>
                  <a:srgbClr val="FF0000"/>
                </a:solidFill>
              </a:rPr>
              <a:t>резервный день </a:t>
            </a:r>
            <a:r>
              <a:rPr lang="ru-RU" sz="3200" dirty="0" smtClean="0"/>
              <a:t>в форме  ЕГЭ.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Возможные  </a:t>
            </a:r>
            <a:r>
              <a:rPr lang="ru-RU" dirty="0" smtClean="0">
                <a:solidFill>
                  <a:srgbClr val="FF0000"/>
                </a:solidFill>
              </a:rPr>
              <a:t>неприятности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выпускник набрал недостаточное количество баллов по двум обязательным предметам одновременно или по одному из них с учетом пересдачи в текущем году, то аттестат   не </a:t>
            </a:r>
            <a:r>
              <a:rPr lang="ru-RU" dirty="0" smtClean="0"/>
              <a:t>выдается.                                            В </a:t>
            </a:r>
            <a:r>
              <a:rPr lang="ru-RU" dirty="0" smtClean="0"/>
              <a:t>этом случае выпускник в текущем году вместо аттестата получит справку об обучении в школе. ЕГЭ можно пересдать только на следующий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8388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Выбор экзаменов 11 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0" y="1196752"/>
          <a:ext cx="8136905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05"/>
                <a:gridCol w="1369188"/>
                <a:gridCol w="796664"/>
                <a:gridCol w="796664"/>
                <a:gridCol w="796664"/>
                <a:gridCol w="796664"/>
                <a:gridCol w="796664"/>
                <a:gridCol w="796664"/>
                <a:gridCol w="796664"/>
                <a:gridCol w="7966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Агейкина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Алеева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Г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Ашарин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Байкалова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Бражников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В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 smtClean="0">
                          <a:solidFill>
                            <a:schemeClr val="tx2"/>
                          </a:solidFill>
                        </a:rPr>
                        <a:t>Григоренко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 Г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Заика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Замуруев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И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Зеленский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Н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Карасева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Д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logo1_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02573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2012-2013 учебный год</a:t>
            </a:r>
            <a:endParaRPr lang="ru-RU" dirty="0"/>
          </a:p>
        </p:txBody>
      </p:sp>
      <p:pic>
        <p:nvPicPr>
          <p:cNvPr id="4" name="Picture 4" descr="viewer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628800"/>
            <a:ext cx="6120680" cy="436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Выбор экзаменов 11 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58" y="1052736"/>
          <a:ext cx="8136908" cy="526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833"/>
                <a:gridCol w="1224547"/>
                <a:gridCol w="813691"/>
                <a:gridCol w="813691"/>
                <a:gridCol w="813691"/>
                <a:gridCol w="813691"/>
                <a:gridCol w="813691"/>
                <a:gridCol w="813691"/>
                <a:gridCol w="813691"/>
                <a:gridCol w="8136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</a:t>
                      </a:r>
                      <a:r>
                        <a:rPr lang="ru-RU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tx2"/>
                          </a:solidFill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err="1">
                          <a:solidFill>
                            <a:schemeClr val="tx2"/>
                          </a:solidFill>
                        </a:rPr>
                        <a:t>Корытникова</a:t>
                      </a:r>
                      <a:r>
                        <a:rPr lang="ru-RU" sz="10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tx2"/>
                          </a:solidFill>
                        </a:rPr>
                        <a:t>О</a:t>
                      </a:r>
                      <a:endParaRPr lang="ru-RU" sz="10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tx2"/>
                          </a:solidFill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err="1">
                          <a:solidFill>
                            <a:schemeClr val="tx2"/>
                          </a:solidFill>
                        </a:rPr>
                        <a:t>Куманькова</a:t>
                      </a:r>
                      <a:r>
                        <a:rPr lang="ru-RU" sz="10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000" b="1" u="none" strike="noStrike" dirty="0" smtClean="0">
                          <a:solidFill>
                            <a:schemeClr val="tx2"/>
                          </a:solidFill>
                        </a:rPr>
                        <a:t>З</a:t>
                      </a:r>
                      <a:endParaRPr lang="ru-RU" sz="10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Кухтина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П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Лукин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О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Лункин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П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Меньшикова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В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Мурзина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Ю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Павлова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Полуэктов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Д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Тимошин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Хасянов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Д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Выбор экзаменов 11 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48" y="1052736"/>
          <a:ext cx="8136907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833"/>
                <a:gridCol w="1224546"/>
                <a:gridCol w="813691"/>
                <a:gridCol w="813691"/>
                <a:gridCol w="813691"/>
                <a:gridCol w="813691"/>
                <a:gridCol w="813691"/>
                <a:gridCol w="813691"/>
                <a:gridCol w="813691"/>
                <a:gridCol w="8136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</a:t>
                      </a:r>
                      <a:r>
                        <a:rPr lang="ru-RU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Алешин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М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Бабахин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В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Баскаков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К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Грибанов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Журавлева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Н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Коротков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Р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Малова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Э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Махмутов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И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Нифонтов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В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2"/>
                          </a:solidFill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err="1">
                          <a:solidFill>
                            <a:schemeClr val="tx2"/>
                          </a:solidFill>
                        </a:rPr>
                        <a:t>Плоткин</a:t>
                      </a:r>
                      <a:r>
                        <a:rPr lang="ru-RU" sz="12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2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6468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Выбор экзаменов 11 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6" y="836712"/>
          <a:ext cx="8136896" cy="526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832"/>
                <a:gridCol w="1224544"/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Фамилия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Литература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Англ</a:t>
                      </a:r>
                      <a:r>
                        <a:rPr lang="ru-RU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Романов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2"/>
                          </a:solidFill>
                        </a:rPr>
                        <a:t>Рудзе</a:t>
                      </a:r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О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Слепцов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М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Смирнов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П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Тарасов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К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Темная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А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Хромов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Д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2"/>
                          </a:solidFill>
                        </a:rPr>
                        <a:t>Чернышова</a:t>
                      </a:r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Д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2"/>
                          </a:solidFill>
                        </a:rPr>
                        <a:t>Чубраев</a:t>
                      </a:r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И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Шакун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Л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2"/>
                          </a:solidFill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/>
                          </a:solidFill>
                        </a:rPr>
                        <a:t>Щербаков </a:t>
                      </a:r>
                      <a:r>
                        <a:rPr lang="ru-RU" sz="1100" b="1" u="none" strike="noStrike" dirty="0" smtClean="0">
                          <a:solidFill>
                            <a:schemeClr val="tx2"/>
                          </a:solidFill>
                        </a:rPr>
                        <a:t>В</a:t>
                      </a:r>
                      <a:endParaRPr lang="ru-RU" sz="1100" b="1" u="none" strike="noStrike" dirty="0">
                        <a:solidFill>
                          <a:schemeClr val="tx2"/>
                        </a:solidFill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Минимальный порог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412771"/>
          <a:ext cx="8183562" cy="4896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295"/>
                <a:gridCol w="4880413"/>
                <a:gridCol w="2727854"/>
              </a:tblGrid>
              <a:tr h="664117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Минимальный порог</a:t>
                      </a:r>
                      <a:endParaRPr lang="ru-RU" dirty="0"/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 баллов</a:t>
                      </a:r>
                      <a:endParaRPr lang="ru-RU" dirty="0"/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24 балла</a:t>
                      </a:r>
                      <a:endParaRPr lang="ru-RU" dirty="0"/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36 баллов</a:t>
                      </a:r>
                      <a:endParaRPr lang="ru-RU" dirty="0"/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химия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36 баллов</a:t>
                      </a:r>
                      <a:endParaRPr lang="ru-RU" dirty="0"/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 и ИКТ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40 баллов</a:t>
                      </a:r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36 баллов</a:t>
                      </a:r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32 балла</a:t>
                      </a:r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37 баллов</a:t>
                      </a:r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39 баллов</a:t>
                      </a:r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литература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32 балла</a:t>
                      </a:r>
                    </a:p>
                  </a:txBody>
                  <a:tcPr/>
                </a:tc>
              </a:tr>
              <a:tr h="38476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 баллов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Полезные 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Демонстрационные варианты КИМ-201</a:t>
            </a:r>
            <a:r>
              <a:rPr lang="en-US" dirty="0" smtClean="0"/>
              <a:t>3</a:t>
            </a:r>
            <a:endParaRPr lang="ru-RU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www</a:t>
            </a:r>
            <a:r>
              <a:rPr lang="ru-RU" b="1" u="sng" dirty="0" smtClean="0">
                <a:solidFill>
                  <a:srgbClr val="FF0000"/>
                </a:solidFill>
              </a:rPr>
              <a:t>.</a:t>
            </a:r>
            <a:r>
              <a:rPr lang="en-US" b="1" u="sng" dirty="0" err="1" smtClean="0">
                <a:solidFill>
                  <a:srgbClr val="FF0000"/>
                </a:solidFill>
              </a:rPr>
              <a:t>fipi</a:t>
            </a:r>
            <a:r>
              <a:rPr lang="ru-RU" b="1" u="sng" dirty="0" smtClean="0">
                <a:solidFill>
                  <a:srgbClr val="FF0000"/>
                </a:solidFill>
              </a:rPr>
              <a:t>.</a:t>
            </a:r>
            <a:r>
              <a:rPr lang="en-US" b="1" u="sng" dirty="0" err="1" smtClean="0">
                <a:solidFill>
                  <a:srgbClr val="FF0000"/>
                </a:solidFill>
              </a:rPr>
              <a:t>ru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(9 и 11 классы)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www</a:t>
            </a:r>
            <a:r>
              <a:rPr lang="ru-RU" b="1" u="sng" dirty="0" smtClean="0">
                <a:solidFill>
                  <a:srgbClr val="FF0000"/>
                </a:solidFill>
              </a:rPr>
              <a:t>.</a:t>
            </a:r>
            <a:r>
              <a:rPr lang="en-US" b="1" u="sng" dirty="0" err="1" smtClean="0">
                <a:solidFill>
                  <a:srgbClr val="FF0000"/>
                </a:solidFill>
              </a:rPr>
              <a:t>edu</a:t>
            </a:r>
            <a:r>
              <a:rPr lang="ru-RU" b="1" u="sng" dirty="0" smtClean="0">
                <a:solidFill>
                  <a:srgbClr val="FF0000"/>
                </a:solidFill>
              </a:rPr>
              <a:t>.</a:t>
            </a:r>
            <a:r>
              <a:rPr lang="en-US" b="1" u="sng" dirty="0" err="1" smtClean="0">
                <a:solidFill>
                  <a:srgbClr val="FF0000"/>
                </a:solidFill>
              </a:rPr>
              <a:t>ru</a:t>
            </a:r>
            <a:endParaRPr lang="ru-RU" b="1" u="sng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Официальный информационный портал ЕГЭ  </a:t>
            </a:r>
            <a:r>
              <a:rPr lang="en-US" b="1" u="sng" dirty="0" smtClean="0">
                <a:solidFill>
                  <a:srgbClr val="FF0000"/>
                </a:solidFill>
              </a:rPr>
              <a:t>http</a:t>
            </a:r>
            <a:r>
              <a:rPr lang="en-US" b="1" u="sng" dirty="0" smtClean="0">
                <a:solidFill>
                  <a:srgbClr val="FF0000"/>
                </a:solidFill>
              </a:rPr>
              <a:t>://www.ege.edu.ru/ru</a:t>
            </a:r>
            <a:endParaRPr lang="ru-RU" b="1" u="sng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Информация </a:t>
            </a:r>
            <a:r>
              <a:rPr lang="ru-RU" dirty="0" smtClean="0"/>
              <a:t>об организации и порядке проведения ЕГЭ на официальном </a:t>
            </a:r>
            <a:r>
              <a:rPr lang="ru-RU" dirty="0" smtClean="0"/>
              <a:t>сайте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http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//www.mcko.ru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Официальный </a:t>
            </a:r>
            <a:r>
              <a:rPr lang="ru-RU" dirty="0" smtClean="0"/>
              <a:t>сайт  РЦОИ (регионального центра обработки информации ) </a:t>
            </a:r>
            <a:r>
              <a:rPr lang="en-US" b="1" dirty="0" smtClean="0">
                <a:solidFill>
                  <a:srgbClr val="FF0000"/>
                </a:solidFill>
              </a:rPr>
              <a:t>http</a:t>
            </a:r>
            <a:r>
              <a:rPr lang="ru-RU" b="1" dirty="0" smtClean="0">
                <a:solidFill>
                  <a:srgbClr val="FF0000"/>
                </a:solidFill>
              </a:rPr>
              <a:t>://</a:t>
            </a:r>
            <a:r>
              <a:rPr lang="en-US" b="1" dirty="0" smtClean="0">
                <a:solidFill>
                  <a:srgbClr val="FF0000"/>
                </a:solidFill>
              </a:rPr>
              <a:t>rcoi77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</a:rPr>
              <a:t>ru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013ФО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4944"/>
            <a:ext cx="4017205" cy="30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Советы психолога</a:t>
            </a:r>
            <a:r>
              <a:rPr lang="ru-RU" dirty="0" smtClean="0">
                <a:solidFill>
                  <a:schemeClr val="folHlink"/>
                </a:solidFill>
              </a:rPr>
              <a:t/>
            </a:r>
            <a:br>
              <a:rPr lang="ru-RU" dirty="0" smtClean="0">
                <a:solidFill>
                  <a:schemeClr val="folHlink"/>
                </a:solidFill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26876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Ученые выяснили, что атмосфера дома влияет на детскую успеваемость.</a:t>
            </a:r>
          </a:p>
          <a:p>
            <a:endParaRPr lang="en-US" sz="2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Успехи </a:t>
            </a:r>
            <a:r>
              <a:rPr lang="ru-RU" sz="2800" b="1" dirty="0" smtClean="0">
                <a:solidFill>
                  <a:srgbClr val="7030A0"/>
                </a:solidFill>
              </a:rPr>
              <a:t>ребенка в </a:t>
            </a:r>
            <a:r>
              <a:rPr lang="ru-RU" sz="2800" b="1" dirty="0" smtClean="0">
                <a:solidFill>
                  <a:srgbClr val="7030A0"/>
                </a:solidFill>
              </a:rPr>
              <a:t>учебе гораздо </a:t>
            </a:r>
            <a:r>
              <a:rPr lang="ru-RU" sz="2800" b="1" dirty="0" smtClean="0">
                <a:solidFill>
                  <a:srgbClr val="7030A0"/>
                </a:solidFill>
              </a:rPr>
              <a:t>больше </a:t>
            </a:r>
            <a:r>
              <a:rPr lang="ru-RU" sz="2800" b="1" dirty="0" smtClean="0">
                <a:solidFill>
                  <a:srgbClr val="FF0000"/>
                </a:solidFill>
              </a:rPr>
              <a:t>зависят</a:t>
            </a:r>
            <a:r>
              <a:rPr lang="ru-RU" sz="2800" b="1" dirty="0" smtClean="0">
                <a:solidFill>
                  <a:srgbClr val="7030A0"/>
                </a:solidFill>
              </a:rPr>
              <a:t> от </a:t>
            </a:r>
            <a:r>
              <a:rPr lang="ru-RU" sz="2800" b="1" dirty="0" smtClean="0">
                <a:solidFill>
                  <a:srgbClr val="7030A0"/>
                </a:solidFill>
              </a:rPr>
              <a:t>его </a:t>
            </a:r>
            <a:r>
              <a:rPr lang="ru-RU" sz="2800" b="1" dirty="0" smtClean="0">
                <a:solidFill>
                  <a:srgbClr val="FF0000"/>
                </a:solidFill>
              </a:rPr>
              <a:t>отношений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 </a:t>
            </a:r>
            <a:r>
              <a:rPr lang="ru-RU" sz="2800" b="1" dirty="0" smtClean="0">
                <a:solidFill>
                  <a:srgbClr val="FF0000"/>
                </a:solidFill>
              </a:rPr>
              <a:t>родителями</a:t>
            </a:r>
            <a:r>
              <a:rPr lang="ru-RU" sz="2800" b="1" dirty="0" smtClean="0">
                <a:solidFill>
                  <a:srgbClr val="7030A0"/>
                </a:solidFill>
              </a:rPr>
              <a:t>, </a:t>
            </a:r>
            <a:r>
              <a:rPr lang="ru-RU" sz="2800" b="1" dirty="0" smtClean="0">
                <a:solidFill>
                  <a:srgbClr val="7030A0"/>
                </a:solidFill>
              </a:rPr>
              <a:t> чем </a:t>
            </a:r>
            <a:r>
              <a:rPr lang="ru-RU" sz="2800" b="1" dirty="0" smtClean="0">
                <a:solidFill>
                  <a:srgbClr val="7030A0"/>
                </a:solidFill>
              </a:rPr>
              <a:t>от качества обучения.</a:t>
            </a:r>
            <a:r>
              <a:rPr lang="ru-RU" sz="2800" b="1" dirty="0" smtClean="0">
                <a:solidFill>
                  <a:schemeClr val="folHlink"/>
                </a:solidFill>
              </a:rPr>
              <a:t/>
            </a:r>
            <a:br>
              <a:rPr lang="ru-RU" sz="2800" b="1" dirty="0" smtClean="0">
                <a:solidFill>
                  <a:schemeClr val="folHlink"/>
                </a:solidFill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Советы родителям: Как помочь детям подготовиться к экзаменам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Не тревожьтесь о количестве баллов, которые ребенок получит на экзамене</a:t>
            </a:r>
            <a:r>
              <a:rPr lang="ru-RU" i="1" dirty="0" smtClean="0"/>
              <a:t>, </a:t>
            </a:r>
            <a:r>
              <a:rPr lang="ru-RU" i="1" dirty="0" smtClean="0"/>
              <a:t>не критикуйте ребенка после экзамена. Внушайте ребенку мысль, что количество баллов не является совершенным измерением его возможностей.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Не повышайте тревожность ребенка накануне </a:t>
            </a:r>
            <a:r>
              <a:rPr lang="ru-RU" i="1" dirty="0" smtClean="0"/>
              <a:t>экзаменов, это </a:t>
            </a:r>
            <a:r>
              <a:rPr lang="ru-RU" i="1" dirty="0" smtClean="0"/>
              <a:t>может отрицательно сказаться на результате тестирования. Ребенку всегда передается волнение </a:t>
            </a:r>
            <a:r>
              <a:rPr lang="ru-RU" i="1" dirty="0" smtClean="0"/>
              <a:t>родителей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Советы родителям: </a:t>
            </a:r>
            <a:r>
              <a:rPr lang="ru-RU" sz="2800" dirty="0" smtClean="0">
                <a:solidFill>
                  <a:srgbClr val="FF0000"/>
                </a:solidFill>
              </a:rPr>
              <a:t>Как </a:t>
            </a:r>
            <a:r>
              <a:rPr lang="ru-RU" sz="2800" dirty="0" smtClean="0">
                <a:solidFill>
                  <a:srgbClr val="FF0000"/>
                </a:solidFill>
              </a:rPr>
              <a:t>помочь детям подготовиться к экзаменам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Подбадривайте детей, хвалите их за то, что они делают хорошо.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Повышайте их уверенность в себе, </a:t>
            </a:r>
            <a:r>
              <a:rPr lang="ru-RU" i="1" dirty="0" smtClean="0"/>
              <a:t>ведь чем </a:t>
            </a:r>
            <a:r>
              <a:rPr lang="ru-RU" i="1" dirty="0" smtClean="0"/>
              <a:t>больше ребенок боится неудачи, тем более вероятности допущения ошибок.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Советы родителям: Как помочь детям подготовиться к экзаменам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Обеспечьте дома удобное место для занятий, проследите, чтобы никто из домашних не мешал</a:t>
            </a:r>
            <a:r>
              <a:rPr lang="ru-RU" i="1" dirty="0" smtClean="0"/>
              <a:t>. </a:t>
            </a:r>
          </a:p>
          <a:p>
            <a:r>
              <a:rPr lang="ru-RU" i="1" dirty="0" smtClean="0"/>
              <a:t>Обратите </a:t>
            </a:r>
            <a:r>
              <a:rPr lang="ru-RU" i="1" dirty="0" smtClean="0"/>
              <a:t>внимание на питание </a:t>
            </a:r>
            <a:r>
              <a:rPr lang="ru-RU" i="1" dirty="0" smtClean="0"/>
              <a:t>ребенка. Во </a:t>
            </a:r>
            <a:r>
              <a:rPr lang="ru-RU" i="1" dirty="0" smtClean="0"/>
              <a:t>время интенсивного умственного напряжения ему необходима питательная и разнообразная пища и сбалансированный комплекс витаминов.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Накануне экзамена обеспечьте ребенку полноценный отдых, он должен отдохнуть и как следует выспаться.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36004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203780" y="2967334"/>
            <a:ext cx="11551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Успешной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сдачи экзаменов!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Всего 11 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предметов ЕГЭ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3931920" cy="4389120"/>
          </a:xfrm>
        </p:spPr>
        <p:txBody>
          <a:bodyPr/>
          <a:lstStyle/>
          <a:p>
            <a:pPr lvl="0" algn="just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русский язык 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 algn="just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математика 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 algn="just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физика</a:t>
            </a:r>
            <a:endParaRPr lang="ru-RU" b="1" dirty="0" smtClean="0">
              <a:solidFill>
                <a:srgbClr val="7030A0"/>
              </a:solidFill>
            </a:endParaRPr>
          </a:p>
          <a:p>
            <a:pPr lvl="0" algn="just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химия </a:t>
            </a:r>
            <a:endParaRPr lang="ru-RU" b="1" dirty="0" smtClean="0">
              <a:solidFill>
                <a:srgbClr val="7030A0"/>
              </a:solidFill>
            </a:endParaRPr>
          </a:p>
          <a:p>
            <a:pPr lvl="0" algn="just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биология </a:t>
            </a:r>
            <a:endParaRPr lang="ru-RU" b="1" dirty="0" smtClean="0">
              <a:solidFill>
                <a:srgbClr val="7030A0"/>
              </a:solidFill>
            </a:endParaRPr>
          </a:p>
          <a:p>
            <a:pPr lvl="0" algn="just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география </a:t>
            </a:r>
            <a:endParaRPr lang="ru-RU" b="1" dirty="0" smtClean="0">
              <a:solidFill>
                <a:srgbClr val="7030A0"/>
              </a:solidFill>
              <a:latin typeface="Arial" charset="0"/>
              <a:cs typeface="Times New Roman" pitchFamily="18" charset="0"/>
            </a:endParaRPr>
          </a:p>
          <a:p>
            <a:pPr lvl="0" algn="just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информатика </a:t>
            </a:r>
            <a:endParaRPr lang="ru-RU" b="1" dirty="0" smtClean="0">
              <a:solidFill>
                <a:srgbClr val="7030A0"/>
              </a:solidFill>
              <a:latin typeface="Arial" charset="0"/>
              <a:cs typeface="Times New Roman" pitchFamily="18" charset="0"/>
            </a:endParaRPr>
          </a:p>
          <a:p>
            <a:pPr lvl="0" algn="just">
              <a:lnSpc>
                <a:spcPct val="80000"/>
              </a:lnSpc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и ИКТ</a:t>
            </a:r>
            <a:endParaRPr lang="ru-RU" b="1" dirty="0" smtClean="0">
              <a:solidFill>
                <a:srgbClr val="7030A0"/>
              </a:solidFill>
              <a:latin typeface="Arial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3931920" cy="4389120"/>
          </a:xfrm>
        </p:spPr>
        <p:txBody>
          <a:bodyPr/>
          <a:lstStyle/>
          <a:p>
            <a:pPr lvl="0" algn="just"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литература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история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о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бществознание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spcBef>
                <a:spcPct val="0"/>
              </a:spcBef>
            </a:pP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иностранный язык </a:t>
            </a:r>
            <a:r>
              <a:rPr lang="ru-RU" sz="2000" b="1" i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Сколько экзаменов сдавать?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183880" cy="32586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Для</a:t>
            </a:r>
            <a:r>
              <a:rPr lang="ru-RU" dirty="0" smtClean="0">
                <a:solidFill>
                  <a:srgbClr val="7030A0"/>
                </a:solidFill>
              </a:rPr>
              <a:t> получения </a:t>
            </a:r>
            <a:r>
              <a:rPr lang="ru-RU" dirty="0" smtClean="0">
                <a:solidFill>
                  <a:srgbClr val="FF0000"/>
                </a:solidFill>
              </a:rPr>
              <a:t>аттестата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smtClean="0">
                <a:solidFill>
                  <a:srgbClr val="FF0000"/>
                </a:solidFill>
              </a:rPr>
              <a:t>2 экзамена </a:t>
            </a:r>
            <a:r>
              <a:rPr lang="ru-RU" dirty="0" smtClean="0">
                <a:solidFill>
                  <a:srgbClr val="7030A0"/>
                </a:solidFill>
              </a:rPr>
              <a:t>(русский язык, математика)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Остальные сдаются на добровольной основе. Количество экзаменов определяется самостоятельно учеником в зависимости от перечня вступительных испытаний в вуз/</a:t>
            </a:r>
            <a:r>
              <a:rPr lang="ru-RU" dirty="0" err="1" smtClean="0">
                <a:solidFill>
                  <a:srgbClr val="7030A0"/>
                </a:solidFill>
              </a:rPr>
              <a:t>ссуз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viewer (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Расписание экзаменов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27 мая</a:t>
            </a:r>
            <a:r>
              <a:rPr lang="ru-RU" b="1" dirty="0" smtClean="0">
                <a:solidFill>
                  <a:srgbClr val="7030A0"/>
                </a:solidFill>
              </a:rPr>
              <a:t>(понедельник) – русский язык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30 мая </a:t>
            </a:r>
            <a:r>
              <a:rPr lang="ru-RU" b="1" dirty="0" smtClean="0">
                <a:solidFill>
                  <a:srgbClr val="7030A0"/>
                </a:solidFill>
              </a:rPr>
              <a:t>(четверг)  - информатика и ИКТ, биология, история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 июня </a:t>
            </a:r>
            <a:r>
              <a:rPr lang="ru-RU" b="1" dirty="0" smtClean="0">
                <a:solidFill>
                  <a:srgbClr val="7030A0"/>
                </a:solidFill>
              </a:rPr>
              <a:t>(понедельник) </a:t>
            </a:r>
            <a:r>
              <a:rPr lang="ru-RU" b="1" dirty="0" smtClean="0">
                <a:solidFill>
                  <a:srgbClr val="7030A0"/>
                </a:solidFill>
              </a:rPr>
              <a:t>– математика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6 июня </a:t>
            </a:r>
            <a:r>
              <a:rPr lang="ru-RU" b="1" dirty="0" smtClean="0">
                <a:solidFill>
                  <a:srgbClr val="7030A0"/>
                </a:solidFill>
              </a:rPr>
              <a:t>(четверг) </a:t>
            </a:r>
            <a:r>
              <a:rPr lang="ru-RU" b="1" dirty="0" smtClean="0">
                <a:solidFill>
                  <a:srgbClr val="7030A0"/>
                </a:solidFill>
              </a:rPr>
              <a:t>– иностранные языки, физика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10 июня </a:t>
            </a:r>
            <a:r>
              <a:rPr lang="ru-RU" b="1" dirty="0" smtClean="0">
                <a:solidFill>
                  <a:srgbClr val="7030A0"/>
                </a:solidFill>
              </a:rPr>
              <a:t>(понедельник) </a:t>
            </a:r>
            <a:r>
              <a:rPr lang="ru-RU" b="1" dirty="0" smtClean="0">
                <a:solidFill>
                  <a:srgbClr val="7030A0"/>
                </a:solidFill>
              </a:rPr>
              <a:t>– химия, обществознание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13 июня </a:t>
            </a:r>
            <a:r>
              <a:rPr lang="ru-RU" b="1" dirty="0" smtClean="0">
                <a:solidFill>
                  <a:srgbClr val="7030A0"/>
                </a:solidFill>
              </a:rPr>
              <a:t>(четверг) </a:t>
            </a:r>
            <a:r>
              <a:rPr lang="ru-RU" b="1" dirty="0" smtClean="0">
                <a:solidFill>
                  <a:srgbClr val="7030A0"/>
                </a:solidFill>
              </a:rPr>
              <a:t>– география, литература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Резервные дни для учащихся, имеющих право на пересдачу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15 июня (суббота)  </a:t>
            </a:r>
            <a:r>
              <a:rPr lang="ru-RU" dirty="0" smtClean="0"/>
              <a:t>-</a:t>
            </a:r>
            <a:r>
              <a:rPr lang="ru-RU" dirty="0" smtClean="0"/>
              <a:t>информатика и ИКТ, биология, </a:t>
            </a:r>
            <a:r>
              <a:rPr lang="ru-RU" dirty="0" smtClean="0"/>
              <a:t>история,</a:t>
            </a:r>
            <a:r>
              <a:rPr lang="ru-RU" dirty="0" smtClean="0"/>
              <a:t> </a:t>
            </a:r>
            <a:r>
              <a:rPr lang="ru-RU" dirty="0" smtClean="0"/>
              <a:t>физика,</a:t>
            </a:r>
            <a:r>
              <a:rPr lang="ru-RU" dirty="0" smtClean="0"/>
              <a:t> иностранные языки,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17 июня </a:t>
            </a:r>
            <a:r>
              <a:rPr lang="ru-RU" dirty="0" smtClean="0">
                <a:solidFill>
                  <a:srgbClr val="FF0000"/>
                </a:solidFill>
              </a:rPr>
              <a:t>(понедельник) </a:t>
            </a:r>
            <a:r>
              <a:rPr lang="ru-RU" dirty="0" smtClean="0"/>
              <a:t>– обществознание, география, </a:t>
            </a:r>
            <a:r>
              <a:rPr lang="ru-RU" dirty="0" smtClean="0"/>
              <a:t>литература, химия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18 </a:t>
            </a:r>
            <a:r>
              <a:rPr lang="ru-RU" dirty="0" smtClean="0">
                <a:solidFill>
                  <a:srgbClr val="FF0000"/>
                </a:solidFill>
              </a:rPr>
              <a:t>июня </a:t>
            </a:r>
            <a:r>
              <a:rPr lang="ru-RU" dirty="0" smtClean="0">
                <a:solidFill>
                  <a:srgbClr val="FF0000"/>
                </a:solidFill>
              </a:rPr>
              <a:t>(вторник) </a:t>
            </a:r>
            <a:r>
              <a:rPr lang="ru-RU" dirty="0" smtClean="0"/>
              <a:t>- </a:t>
            </a:r>
            <a:r>
              <a:rPr lang="ru-RU" dirty="0" smtClean="0"/>
              <a:t>русский язык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19 </a:t>
            </a:r>
            <a:r>
              <a:rPr lang="ru-RU" dirty="0" smtClean="0">
                <a:solidFill>
                  <a:srgbClr val="FF0000"/>
                </a:solidFill>
              </a:rPr>
              <a:t>июня </a:t>
            </a:r>
            <a:r>
              <a:rPr lang="ru-RU" dirty="0" smtClean="0">
                <a:solidFill>
                  <a:srgbClr val="FF0000"/>
                </a:solidFill>
              </a:rPr>
              <a:t>(среда) </a:t>
            </a:r>
            <a:r>
              <a:rPr lang="ru-RU" dirty="0" smtClean="0"/>
              <a:t>–математика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8 июля</a:t>
            </a:r>
            <a:r>
              <a:rPr lang="ru-RU" dirty="0" smtClean="0">
                <a:solidFill>
                  <a:srgbClr val="FF0000"/>
                </a:solidFill>
              </a:rPr>
              <a:t>(понедельник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-  </a:t>
            </a:r>
            <a:r>
              <a:rPr lang="ru-RU" dirty="0" smtClean="0"/>
              <a:t>русский </a:t>
            </a:r>
            <a:r>
              <a:rPr lang="ru-RU" dirty="0" smtClean="0"/>
              <a:t>язык, химия, история, информатика </a:t>
            </a:r>
            <a:r>
              <a:rPr lang="ru-RU" dirty="0" smtClean="0"/>
              <a:t>и ИКТ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10 июля (среда)  </a:t>
            </a:r>
            <a:r>
              <a:rPr lang="ru-RU" dirty="0" smtClean="0"/>
              <a:t>-</a:t>
            </a:r>
            <a:r>
              <a:rPr lang="ru-RU" dirty="0" smtClean="0"/>
              <a:t>математика</a:t>
            </a:r>
            <a:r>
              <a:rPr lang="ru-RU" dirty="0" smtClean="0"/>
              <a:t>, </a:t>
            </a:r>
            <a:r>
              <a:rPr lang="ru-RU" dirty="0" smtClean="0"/>
              <a:t>география, иностранные </a:t>
            </a:r>
            <a:r>
              <a:rPr lang="ru-RU" dirty="0" smtClean="0"/>
              <a:t>языки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12 июля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пятница) </a:t>
            </a:r>
            <a:r>
              <a:rPr lang="ru-RU" dirty="0" smtClean="0"/>
              <a:t>– обществознание</a:t>
            </a:r>
            <a:r>
              <a:rPr lang="ru-RU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литература, </a:t>
            </a:r>
            <a:r>
              <a:rPr lang="ru-RU" dirty="0" smtClean="0"/>
              <a:t>биология, физика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15 июля </a:t>
            </a:r>
            <a:r>
              <a:rPr lang="ru-RU" dirty="0" smtClean="0">
                <a:solidFill>
                  <a:srgbClr val="FF0000"/>
                </a:solidFill>
              </a:rPr>
              <a:t>(понедельник) </a:t>
            </a:r>
            <a:r>
              <a:rPr lang="ru-RU" dirty="0" smtClean="0"/>
              <a:t>– </a:t>
            </a:r>
            <a:r>
              <a:rPr lang="ru-RU" dirty="0" smtClean="0"/>
              <a:t> по всем общеобразовательным предметам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На экзамен </a:t>
            </a:r>
            <a:r>
              <a:rPr lang="ru-RU" dirty="0" smtClean="0">
                <a:solidFill>
                  <a:srgbClr val="FF0000"/>
                </a:solidFill>
              </a:rPr>
              <a:t>необходимо</a:t>
            </a:r>
            <a:r>
              <a:rPr lang="ru-RU" dirty="0" smtClean="0">
                <a:solidFill>
                  <a:srgbClr val="7030A0"/>
                </a:solidFill>
              </a:rPr>
              <a:t> взять: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203455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Паспорт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Пропуск на сдачу ЕГЭ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Гелевые</a:t>
            </a:r>
            <a:r>
              <a:rPr lang="ru-RU" b="1" dirty="0" smtClean="0">
                <a:solidFill>
                  <a:srgbClr val="FF0000"/>
                </a:solidFill>
              </a:rPr>
              <a:t> ручки черного цвета (2)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Продолжительность 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 процедура сдачи  ЕГЭ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187952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r>
              <a:rPr lang="ru-RU" sz="3400" b="1" dirty="0" smtClean="0">
                <a:solidFill>
                  <a:srgbClr val="FF0000"/>
                </a:solidFill>
              </a:rPr>
              <a:t>Начало экзамена </a:t>
            </a:r>
            <a:r>
              <a:rPr lang="ru-RU" sz="3400" b="1" dirty="0" smtClean="0"/>
              <a:t>– </a:t>
            </a:r>
            <a:r>
              <a:rPr lang="ru-RU" sz="3400" b="1" dirty="0" smtClean="0">
                <a:solidFill>
                  <a:srgbClr val="FF0000"/>
                </a:solidFill>
              </a:rPr>
              <a:t>10.00 </a:t>
            </a:r>
            <a:r>
              <a:rPr lang="ru-RU" sz="3400" b="1" dirty="0" smtClean="0"/>
              <a:t>по местному времени</a:t>
            </a:r>
          </a:p>
          <a:p>
            <a:r>
              <a:rPr lang="ru-RU" sz="3500" dirty="0" smtClean="0"/>
              <a:t>Материалы ЕГЭ (КИМ) </a:t>
            </a:r>
            <a:r>
              <a:rPr lang="ru-RU" sz="3500" dirty="0" smtClean="0">
                <a:solidFill>
                  <a:srgbClr val="FF0000"/>
                </a:solidFill>
              </a:rPr>
              <a:t>вскрываются в присутствии </a:t>
            </a:r>
            <a:r>
              <a:rPr lang="ru-RU" sz="3500" dirty="0" smtClean="0"/>
              <a:t>участников экзамена</a:t>
            </a:r>
          </a:p>
          <a:p>
            <a:r>
              <a:rPr lang="ru-RU" sz="3500" dirty="0" smtClean="0"/>
              <a:t>Организаторы </a:t>
            </a:r>
            <a:r>
              <a:rPr lang="ru-RU" sz="3500" dirty="0" smtClean="0">
                <a:solidFill>
                  <a:srgbClr val="FF0000"/>
                </a:solidFill>
              </a:rPr>
              <a:t>напоминают процедуру </a:t>
            </a:r>
            <a:r>
              <a:rPr lang="ru-RU" sz="3500" dirty="0" smtClean="0"/>
              <a:t>заполнения </a:t>
            </a:r>
            <a:r>
              <a:rPr lang="ru-RU" sz="3500" dirty="0" smtClean="0"/>
              <a:t>бланков</a:t>
            </a:r>
          </a:p>
          <a:p>
            <a:r>
              <a:rPr lang="ru-RU" sz="3500" dirty="0" smtClean="0"/>
              <a:t>Участники ЕГЭ </a:t>
            </a:r>
            <a:r>
              <a:rPr lang="ru-RU" sz="3500" dirty="0" smtClean="0">
                <a:solidFill>
                  <a:srgbClr val="FF0000"/>
                </a:solidFill>
              </a:rPr>
              <a:t>заполняют лист регистрации</a:t>
            </a:r>
          </a:p>
          <a:p>
            <a:r>
              <a:rPr lang="ru-RU" sz="3500" dirty="0" smtClean="0"/>
              <a:t>Организаторы </a:t>
            </a:r>
            <a:r>
              <a:rPr lang="ru-RU" sz="3500" dirty="0" smtClean="0">
                <a:solidFill>
                  <a:srgbClr val="FF0000"/>
                </a:solidFill>
              </a:rPr>
              <a:t>объявляют</a:t>
            </a:r>
            <a:r>
              <a:rPr lang="ru-RU" sz="3500" dirty="0" smtClean="0"/>
              <a:t> о времени начала и </a:t>
            </a:r>
            <a:r>
              <a:rPr lang="ru-RU" sz="3500" dirty="0" smtClean="0">
                <a:solidFill>
                  <a:srgbClr val="FF0000"/>
                </a:solidFill>
              </a:rPr>
              <a:t>окончания </a:t>
            </a:r>
            <a:r>
              <a:rPr lang="ru-RU" sz="3500" dirty="0" smtClean="0"/>
              <a:t>экзамена</a:t>
            </a:r>
          </a:p>
          <a:p>
            <a:r>
              <a:rPr lang="ru-RU" sz="3500" dirty="0" smtClean="0"/>
              <a:t>Участники ЕГЭ выполняют задания КИМ, </a:t>
            </a:r>
            <a:r>
              <a:rPr lang="ru-RU" sz="3500" dirty="0" smtClean="0">
                <a:solidFill>
                  <a:srgbClr val="FF0000"/>
                </a:solidFill>
              </a:rPr>
              <a:t>изучив инструкцию </a:t>
            </a:r>
            <a:r>
              <a:rPr lang="ru-RU" sz="3500" dirty="0" smtClean="0"/>
              <a:t>по заполнению</a:t>
            </a:r>
          </a:p>
          <a:p>
            <a:r>
              <a:rPr lang="ru-RU" sz="3500" dirty="0" smtClean="0">
                <a:solidFill>
                  <a:srgbClr val="FF0000"/>
                </a:solidFill>
              </a:rPr>
              <a:t>В присутствии участников </a:t>
            </a:r>
            <a:r>
              <a:rPr lang="ru-RU" sz="3500" dirty="0" smtClean="0"/>
              <a:t>ЕГЭ (не менее 3 человек) работы </a:t>
            </a:r>
            <a:r>
              <a:rPr lang="ru-RU" sz="3500" dirty="0" smtClean="0">
                <a:solidFill>
                  <a:srgbClr val="FF0000"/>
                </a:solidFill>
              </a:rPr>
              <a:t>запечатываются</a:t>
            </a:r>
          </a:p>
          <a:p>
            <a:r>
              <a:rPr lang="ru-RU" sz="3500" dirty="0" smtClean="0"/>
              <a:t>Во время экзамена следует </a:t>
            </a:r>
            <a:r>
              <a:rPr lang="ru-RU" sz="3500" dirty="0" smtClean="0">
                <a:solidFill>
                  <a:srgbClr val="FF0000"/>
                </a:solidFill>
              </a:rPr>
              <a:t>строго соблюдать инструкции </a:t>
            </a:r>
            <a:r>
              <a:rPr lang="ru-RU" sz="3500" dirty="0" smtClean="0"/>
              <a:t>по процедуре ЕГЭ и следовать указаниям организаторов. </a:t>
            </a:r>
          </a:p>
          <a:p>
            <a:r>
              <a:rPr lang="ru-RU" sz="3500" dirty="0" smtClean="0"/>
              <a:t>Выходить из аудитории участник может только по уважительной причине в сопровождении организатора, предварительно сдав материалы . </a:t>
            </a:r>
            <a:r>
              <a:rPr lang="ru-RU" sz="3500" dirty="0" smtClean="0">
                <a:solidFill>
                  <a:srgbClr val="FF0000"/>
                </a:solidFill>
              </a:rPr>
              <a:t>Факт выхода фиксируется организатором  в бланке регистрации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rgbClr val="FF0000"/>
                </a:solidFill>
              </a:rPr>
              <a:t>Продолжительность экзаменов:</a:t>
            </a:r>
          </a:p>
          <a:p>
            <a:r>
              <a:rPr lang="ru-RU" sz="3400" b="1" dirty="0" smtClean="0"/>
              <a:t>По математике, физике, литературе, информатике и ИКТ – </a:t>
            </a:r>
            <a:r>
              <a:rPr lang="ru-RU" sz="3400" b="1" dirty="0" smtClean="0">
                <a:solidFill>
                  <a:srgbClr val="FF0000"/>
                </a:solidFill>
              </a:rPr>
              <a:t>3 часа 55 минут </a:t>
            </a:r>
            <a:r>
              <a:rPr lang="ru-RU" sz="3400" b="1" dirty="0" smtClean="0"/>
              <a:t>(235 минут)</a:t>
            </a:r>
          </a:p>
          <a:p>
            <a:r>
              <a:rPr lang="ru-RU" sz="3400" b="1" dirty="0" smtClean="0"/>
              <a:t>По русскому языку, истории, обществознанию – </a:t>
            </a:r>
            <a:r>
              <a:rPr lang="ru-RU" sz="3400" b="1" dirty="0" smtClean="0">
                <a:solidFill>
                  <a:srgbClr val="FF0000"/>
                </a:solidFill>
              </a:rPr>
              <a:t>3 часа 30 минут </a:t>
            </a:r>
            <a:r>
              <a:rPr lang="ru-RU" sz="3400" b="1" dirty="0" smtClean="0"/>
              <a:t>(</a:t>
            </a:r>
            <a:r>
              <a:rPr lang="ru-RU" sz="3400" b="1" dirty="0" smtClean="0"/>
              <a:t>210 минут)</a:t>
            </a:r>
          </a:p>
          <a:p>
            <a:r>
              <a:rPr lang="ru-RU" sz="3400" b="1" dirty="0" smtClean="0"/>
              <a:t>По биологии, географии, химии, иностранным языкам – </a:t>
            </a:r>
            <a:r>
              <a:rPr lang="ru-RU" sz="3400" b="1" dirty="0" smtClean="0">
                <a:solidFill>
                  <a:srgbClr val="FF0000"/>
                </a:solidFill>
              </a:rPr>
              <a:t>3 часа </a:t>
            </a:r>
            <a:r>
              <a:rPr lang="ru-RU" sz="3400" b="1" dirty="0" smtClean="0"/>
              <a:t>(180 минут)</a:t>
            </a:r>
            <a:endParaRPr lang="ru-RU" sz="3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569</TotalTime>
  <Words>1474</Words>
  <Application>Microsoft Office PowerPoint</Application>
  <PresentationFormat>Экран (4:3)</PresentationFormat>
  <Paragraphs>386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Слайд 1</vt:lpstr>
      <vt:lpstr>2012-2013 учебный год</vt:lpstr>
      <vt:lpstr>Всего 11 предметов ЕГЭ</vt:lpstr>
      <vt:lpstr>Сколько экзаменов сдавать?</vt:lpstr>
      <vt:lpstr>Слайд 5</vt:lpstr>
      <vt:lpstr>Расписание экзаменов</vt:lpstr>
      <vt:lpstr>Резервные дни для учащихся, имеющих право на пересдачу</vt:lpstr>
      <vt:lpstr>На экзамен необходимо взять:</vt:lpstr>
      <vt:lpstr>Продолжительность  и процедура сдачи  ЕГЭ</vt:lpstr>
      <vt:lpstr>На ЕГЭ разрешается пользоваться: (на основании Приказа №26 от 22 января 2013 года МинОбр РФ) </vt:lpstr>
      <vt:lpstr>На ЕГЭ запрещено:</vt:lpstr>
      <vt:lpstr>Апелляция</vt:lpstr>
      <vt:lpstr>Изменения в КИМ ЕГЭ 2013</vt:lpstr>
      <vt:lpstr>Изменения в КИМ ЕГЭ 2013</vt:lpstr>
      <vt:lpstr>Изменения в КИМ ЕГЭ 2013</vt:lpstr>
      <vt:lpstr>Изменения в КИМ ЕГЭ 2013</vt:lpstr>
      <vt:lpstr>Обратите внимание!</vt:lpstr>
      <vt:lpstr>Возможные  неприятности</vt:lpstr>
      <vt:lpstr>Выбор экзаменов 11 А</vt:lpstr>
      <vt:lpstr>Выбор экзаменов 11 А</vt:lpstr>
      <vt:lpstr>Выбор экзаменов 11 Б</vt:lpstr>
      <vt:lpstr>Выбор экзаменов 11 Б</vt:lpstr>
      <vt:lpstr>Минимальный порог</vt:lpstr>
      <vt:lpstr>Полезные ссылки</vt:lpstr>
      <vt:lpstr>Советы психолога 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Советы родителям: Как помочь детям подготовиться к экзаменам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 №1368</cp:lastModifiedBy>
  <cp:revision>45</cp:revision>
  <dcterms:modified xsi:type="dcterms:W3CDTF">2013-04-03T14:45:32Z</dcterms:modified>
</cp:coreProperties>
</file>