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6" r:id="rId5"/>
    <p:sldId id="259" r:id="rId6"/>
    <p:sldId id="258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3968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4689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5759DC3-D9A4-447F-96A0-A975AFE7A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8AAC6B2-8644-4AD8-971E-5A7350E99C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E8A6D-14D2-4D3A-8711-2DDFF8AC3EE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Причитать слоги, цепочки слогов.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5D660-5342-44DA-8F88-C34AAB28B90D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Назвать слова, выделить звук Ж голосом, составить предложения с этими словами.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E0B90-4F51-4CE9-A2C9-66B190F4F99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Вспомнить слова со звуком Ж из занятия.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2BBB6-0423-4DDA-A1CA-495F08F5DC7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769C029F-7C99-489A-AF1A-58AB1E8D3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EE6B5-5E04-4631-9A8F-DD92F138E9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C715-E77E-4DAF-8EDE-4D9F8157FD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C32DA-4EA9-4D18-8B42-0044F98F15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DB93-63D6-4B0E-B1B6-B533BB0979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3E57-8BCF-43A2-929E-A258EC6472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8A41-F592-4561-BBEF-A2D887E68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6D2EF-F7FD-44D7-B5E5-DBFCECEEF4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E1C69-72A0-48EB-8233-54A5A2E29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BB91-1F84-4772-93AD-0FE002F818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E0C5E-D321-4055-B3BC-AE262C075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latin typeface="+mj-lt"/>
              </a:defRPr>
            </a:lvl1pPr>
          </a:lstStyle>
          <a:p>
            <a:pPr>
              <a:defRPr/>
            </a:pPr>
            <a:fld id="{42D4CA66-D5FF-4F8A-B128-4618F22C03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i="1" dirty="0" smtClean="0">
                <a:latin typeface="Book Antiqua" pitchFamily="18" charset="0"/>
              </a:rPr>
              <a:t>ОБУЧЕНИЕ СПОСОБАМ РЕЧЕВОЙ ПОДГОТОВКИ РЕБЁНКА К ШКОЛЕ</a:t>
            </a:r>
            <a:endParaRPr lang="nl-NL" sz="4800" i="1" dirty="0" smtClean="0">
              <a:latin typeface="Book Antiqu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81525"/>
            <a:ext cx="7772400" cy="1428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ctr"/>
            <a:r>
              <a:rPr lang="ru-RU" sz="4800" i="1" smtClean="0">
                <a:latin typeface="Book Antiqua" pitchFamily="18" charset="0"/>
              </a:rPr>
              <a:t>Подбери признак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Содержимое 3" descr="http://www.odezhdu-kupit.ru/content/_art/282-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85875"/>
            <a:ext cx="15001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http://www.cksinfo.com/clipart/office/supplies/pens/penci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1285875"/>
            <a:ext cx="2166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adyadvice.ru/wp-content/uploads/2011/08/shar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1285875"/>
            <a:ext cx="1928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s11283.userapi.com/u366019/-6/x_18a5c4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2857500"/>
            <a:ext cx="17859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11022.userapi.com/u138292635/-14/x_7790ad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63" y="2857500"/>
            <a:ext cx="1857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johngushue.typepad.com/photos/uncategorized/2007/07/04/indianajonesfedo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12858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bms.24open.ru/images/77cfdff87837089f94c051866a9f560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63" y="1285875"/>
            <a:ext cx="15351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artsides.ru/big/item_283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8" y="2857500"/>
            <a:ext cx="17859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pochemu4ka.ru/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" y="5357813"/>
            <a:ext cx="1695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stihi.ru/pics/2011/10/08/136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71688" y="5357813"/>
            <a:ext cx="3000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rustoys.ru/toys/images/s/SEMENOV_MATR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2063" y="5357813"/>
            <a:ext cx="18764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ryandoidle.sot-andrmarket.ru/images/dietag/dieta-2656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57875" y="2857500"/>
            <a:ext cx="30353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.piccy.info/i7/4530a2f1786c82c51fde6be4e52b8cad/1-5-2357/51469173/249a82487c66696f0c6d985d44632104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48488" y="5357813"/>
            <a:ext cx="19446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24863" cy="1655762"/>
          </a:xfrm>
        </p:spPr>
        <p:txBody>
          <a:bodyPr/>
          <a:lstStyle/>
          <a:p>
            <a:r>
              <a:rPr lang="ru-RU" sz="4000" i="1" smtClean="0">
                <a:latin typeface="Book Antiqua" pitchFamily="18" charset="0"/>
              </a:rPr>
              <a:t>Артикуляционные упражнения</a:t>
            </a:r>
            <a:br>
              <a:rPr lang="ru-RU" sz="4000" i="1" smtClean="0">
                <a:latin typeface="Book Antiqua" pitchFamily="18" charset="0"/>
              </a:rPr>
            </a:br>
            <a:r>
              <a:rPr lang="ru-RU" i="1" smtClean="0">
                <a:latin typeface="Book Antiqua" pitchFamily="18" charset="0"/>
              </a:rPr>
              <a:t>лопатка                                        парус                                            горка</a:t>
            </a:r>
            <a:br>
              <a:rPr lang="ru-RU" i="1" smtClean="0">
                <a:latin typeface="Book Antiqua" pitchFamily="18" charset="0"/>
              </a:rPr>
            </a:br>
            <a:r>
              <a:rPr lang="ru-RU" i="1" smtClean="0">
                <a:latin typeface="Book Antiqua" pitchFamily="18" charset="0"/>
              </a:rPr>
              <a:t>грибок                                            прятки                                        маятник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lum contrast="6000"/>
          </a:blip>
          <a:srcRect/>
          <a:stretch>
            <a:fillRect/>
          </a:stretch>
        </p:blipFill>
        <p:spPr>
          <a:xfrm>
            <a:off x="250825" y="2205038"/>
            <a:ext cx="2952750" cy="2232025"/>
          </a:xfr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3276600" y="2205038"/>
            <a:ext cx="26749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205038"/>
            <a:ext cx="27479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6">
            <a:lum contrast="6000"/>
          </a:blip>
          <a:srcRect/>
          <a:stretch>
            <a:fillRect/>
          </a:stretch>
        </p:blipFill>
        <p:spPr>
          <a:xfrm>
            <a:off x="250825" y="4508500"/>
            <a:ext cx="2952750" cy="2184400"/>
          </a:xfr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lum contrast="12000"/>
          </a:blip>
          <a:srcRect/>
          <a:stretch>
            <a:fillRect/>
          </a:stretch>
        </p:blipFill>
        <p:spPr bwMode="auto">
          <a:xfrm>
            <a:off x="3276600" y="4508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4508500"/>
            <a:ext cx="2736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88913"/>
            <a:ext cx="7239000" cy="5688012"/>
          </a:xfrm>
          <a:noFill/>
          <a:ln/>
        </p:spPr>
        <p:txBody>
          <a:bodyPr/>
          <a:lstStyle/>
          <a:p>
            <a:pPr marL="273050" indent="-273050" algn="ctr">
              <a:buFont typeface="Monotype Sorts" pitchFamily="2" charset="2"/>
              <a:buNone/>
            </a:pPr>
            <a:r>
              <a:rPr lang="ru-RU" sz="3000" smtClean="0">
                <a:effectLst/>
              </a:rPr>
              <a:t> </a:t>
            </a:r>
            <a:r>
              <a:rPr lang="ru-RU" sz="3600" b="1" i="1" smtClean="0">
                <a:solidFill>
                  <a:schemeClr val="tx2"/>
                </a:solidFill>
                <a:effectLst/>
                <a:latin typeface="Times New Roman" pitchFamily="18" charset="0"/>
              </a:rPr>
              <a:t>Выполнение фигурок из пальцев</a:t>
            </a:r>
            <a:r>
              <a:rPr lang="ru-RU" sz="3600" b="1" i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</a:p>
          <a:p>
            <a:pPr marL="273050" indent="-273050" algn="just">
              <a:buFont typeface="Monotype Sorts" pitchFamily="2" charset="2"/>
              <a:buNone/>
            </a:pPr>
            <a:endParaRPr lang="ru-RU" sz="3600" b="1" i="1" smtClean="0">
              <a:effectLst/>
              <a:latin typeface="Times New Roman" pitchFamily="18" charset="0"/>
            </a:endParaRPr>
          </a:p>
        </p:txBody>
      </p:sp>
      <p:pic>
        <p:nvPicPr>
          <p:cNvPr id="30723" name="Рисунок 13" descr="упр. собачк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2089150" cy="2781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24" name="Рисунок 23" descr="ЗАЙЧИ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763588"/>
            <a:ext cx="1800225" cy="25209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5" name="Рисунок 24" descr="соба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700213"/>
            <a:ext cx="1762125" cy="19351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26" name="Рисунок 27" descr="упр. коза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933825"/>
            <a:ext cx="2306638" cy="2060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27" name="Рисунок 28" descr="ЛОШАД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365625"/>
            <a:ext cx="2447925" cy="18716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" name="Рисунок 29" descr="заяц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1052513"/>
            <a:ext cx="1944687" cy="156686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1" name="Рисунок 30" descr="коза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4437063"/>
            <a:ext cx="1800225" cy="22510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2" name="Рисунок 31" descr="конь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9925" y="3068638"/>
            <a:ext cx="1819275" cy="21161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и животных - Цыплёнок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5600" y="1268413"/>
            <a:ext cx="1665288" cy="1871662"/>
          </a:xfrm>
          <a:ln/>
        </p:spPr>
      </p:pic>
      <p:pic>
        <p:nvPicPr>
          <p:cNvPr id="31749" name="Picture 5" descr="Картинки животных - Цыплёнок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087563" y="1268413"/>
            <a:ext cx="1652587" cy="1871662"/>
          </a:xfrm>
          <a:ln/>
        </p:spPr>
      </p:pic>
      <p:pic>
        <p:nvPicPr>
          <p:cNvPr id="31750" name="Picture 6" descr="Картинки животных - Цыплё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268413"/>
            <a:ext cx="1533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Картинки животных - Цыплё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8" y="1268413"/>
            <a:ext cx="15351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Картинки животных - Цыплё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1268413"/>
            <a:ext cx="1533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Картинки животных - Цыплё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3933825"/>
            <a:ext cx="16652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Картинки животных - Цыплё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563" y="3933825"/>
            <a:ext cx="1652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Картинки животных - Цыплё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933825"/>
            <a:ext cx="15335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Картинки животных - Цыплё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8" y="3933825"/>
            <a:ext cx="15351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Картинки животных - Цыплё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3933825"/>
            <a:ext cx="15335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i="1" smtClean="0"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35300" cy="4691063"/>
          </a:xfrm>
        </p:spPr>
        <p:txBody>
          <a:bodyPr/>
          <a:lstStyle/>
          <a:p>
            <a:r>
              <a:rPr lang="ru-RU" sz="6000" b="1" i="1" smtClean="0">
                <a:solidFill>
                  <a:schemeClr val="tx2"/>
                </a:solidFill>
                <a:latin typeface="Book Antiqua" pitchFamily="18" charset="0"/>
              </a:rPr>
              <a:t>Один и много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Этаж –</a:t>
            </a:r>
          </a:p>
          <a:p>
            <a:pPr>
              <a:defRPr/>
            </a:pPr>
            <a:r>
              <a:rPr lang="ru-RU" dirty="0" smtClean="0"/>
              <a:t>Ёж –</a:t>
            </a:r>
          </a:p>
          <a:p>
            <a:pPr>
              <a:defRPr/>
            </a:pPr>
            <a:r>
              <a:rPr lang="ru-RU" dirty="0" smtClean="0"/>
              <a:t>Уж –</a:t>
            </a:r>
          </a:p>
          <a:p>
            <a:pPr>
              <a:defRPr/>
            </a:pPr>
            <a:r>
              <a:rPr lang="ru-RU" dirty="0" smtClean="0"/>
              <a:t>Пляж –</a:t>
            </a:r>
          </a:p>
          <a:p>
            <a:pPr>
              <a:defRPr/>
            </a:pPr>
            <a:r>
              <a:rPr lang="ru-RU" dirty="0" smtClean="0"/>
              <a:t>Экипаж –</a:t>
            </a:r>
          </a:p>
          <a:p>
            <a:pPr>
              <a:defRPr/>
            </a:pPr>
            <a:r>
              <a:rPr lang="ru-RU" dirty="0" smtClean="0"/>
              <a:t>Морж –</a:t>
            </a:r>
          </a:p>
          <a:p>
            <a:pPr>
              <a:defRPr/>
            </a:pPr>
            <a:r>
              <a:rPr lang="ru-RU" dirty="0" smtClean="0"/>
              <a:t>Гараж –</a:t>
            </a:r>
          </a:p>
          <a:p>
            <a:pPr>
              <a:defRPr/>
            </a:pPr>
            <a:r>
              <a:rPr lang="ru-RU" dirty="0" smtClean="0"/>
              <a:t>Ложка –</a:t>
            </a:r>
          </a:p>
          <a:p>
            <a:pPr>
              <a:defRPr/>
            </a:pPr>
            <a:r>
              <a:rPr lang="ru-RU" dirty="0" smtClean="0"/>
              <a:t>Фляжка –</a:t>
            </a:r>
          </a:p>
          <a:p>
            <a:pPr>
              <a:defRPr/>
            </a:pPr>
            <a:r>
              <a:rPr lang="ru-RU" dirty="0" smtClean="0"/>
              <a:t>Варежка –</a:t>
            </a:r>
          </a:p>
          <a:p>
            <a:pPr>
              <a:buFont typeface="Monotype Sort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975" cy="995363"/>
          </a:xfrm>
        </p:spPr>
        <p:txBody>
          <a:bodyPr/>
          <a:lstStyle/>
          <a:p>
            <a:pPr algn="ctr"/>
            <a:r>
              <a:rPr lang="ru-RU" sz="5400" i="1" smtClean="0">
                <a:latin typeface="Book Antiqua" pitchFamily="18" charset="0"/>
              </a:rPr>
              <a:t>Исправь ошибку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147050" cy="4691063"/>
          </a:xfrm>
        </p:spPr>
        <p:txBody>
          <a:bodyPr/>
          <a:lstStyle/>
          <a:p>
            <a:r>
              <a:rPr lang="ru-RU" sz="3600" b="1" smtClean="0">
                <a:latin typeface="Book Antiqua" pitchFamily="18" charset="0"/>
              </a:rPr>
              <a:t>Яблоко ест девочку.</a:t>
            </a:r>
          </a:p>
          <a:p>
            <a:r>
              <a:rPr lang="ru-RU" sz="3600" b="1" smtClean="0">
                <a:latin typeface="Book Antiqua" pitchFamily="18" charset="0"/>
              </a:rPr>
              <a:t>Пол стоит на диване.</a:t>
            </a:r>
          </a:p>
          <a:p>
            <a:r>
              <a:rPr lang="ru-RU" sz="3600" b="1" smtClean="0">
                <a:latin typeface="Book Antiqua" pitchFamily="18" charset="0"/>
              </a:rPr>
              <a:t>Окно смотрит в мальчика.</a:t>
            </a:r>
          </a:p>
          <a:p>
            <a:r>
              <a:rPr lang="ru-RU" sz="3600" b="1" smtClean="0">
                <a:latin typeface="Book Antiqua" pitchFamily="18" charset="0"/>
              </a:rPr>
              <a:t>Язык показывает Незнайку.</a:t>
            </a:r>
          </a:p>
          <a:p>
            <a:r>
              <a:rPr lang="ru-RU" sz="3600" b="1" smtClean="0">
                <a:latin typeface="Book Antiqua" pitchFamily="18" charset="0"/>
              </a:rPr>
              <a:t>Глаза закрыли Лизу.</a:t>
            </a:r>
          </a:p>
          <a:p>
            <a:r>
              <a:rPr lang="ru-RU" sz="3600" b="1" smtClean="0">
                <a:latin typeface="Book Antiqua" pitchFamily="18" charset="0"/>
              </a:rPr>
              <a:t>У зубов заболела Зоя.</a:t>
            </a:r>
          </a:p>
          <a:p>
            <a:r>
              <a:rPr lang="ru-RU" sz="3600" b="1" smtClean="0">
                <a:latin typeface="Book Antiqua" pitchFamily="18" charset="0"/>
              </a:rPr>
              <a:t>Газон зацвёл на незабудках.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88913"/>
            <a:ext cx="3179762" cy="5911850"/>
          </a:xfrm>
        </p:spPr>
        <p:txBody>
          <a:bodyPr/>
          <a:lstStyle/>
          <a:p>
            <a:r>
              <a:rPr lang="ru-RU" sz="4400" b="1" i="1" smtClean="0">
                <a:solidFill>
                  <a:schemeClr val="tx2"/>
                </a:solidFill>
                <a:latin typeface="Book Antiqua" pitchFamily="18" charset="0"/>
              </a:rPr>
              <a:t>Узнай по описанию</a:t>
            </a:r>
          </a:p>
        </p:txBody>
      </p:sp>
      <p:pic>
        <p:nvPicPr>
          <p:cNvPr id="7181" name="Picture 13" descr="wivotni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302418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wivotni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149725"/>
            <a:ext cx="302418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wivotni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557338"/>
            <a:ext cx="3024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wivotnie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149725"/>
            <a:ext cx="3024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wivotnie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149725"/>
            <a:ext cx="273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wivotnie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1557338"/>
            <a:ext cx="273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Большой и маленький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/>
              <a:t>Флаг –</a:t>
            </a:r>
          </a:p>
          <a:p>
            <a:pPr>
              <a:defRPr/>
            </a:pPr>
            <a:r>
              <a:rPr lang="ru-RU" sz="3200" b="1" dirty="0" smtClean="0"/>
              <a:t>Луг –</a:t>
            </a:r>
          </a:p>
          <a:p>
            <a:pPr>
              <a:defRPr/>
            </a:pPr>
            <a:r>
              <a:rPr lang="ru-RU" sz="3200" b="1" dirty="0" smtClean="0"/>
              <a:t>Утюг –</a:t>
            </a:r>
          </a:p>
          <a:p>
            <a:pPr>
              <a:defRPr/>
            </a:pPr>
            <a:r>
              <a:rPr lang="ru-RU" sz="3200" b="1" dirty="0" smtClean="0"/>
              <a:t>Пирог –</a:t>
            </a:r>
          </a:p>
          <a:p>
            <a:pPr>
              <a:defRPr/>
            </a:pPr>
            <a:r>
              <a:rPr lang="ru-RU" sz="3200" b="1" dirty="0" smtClean="0"/>
              <a:t>Рог –</a:t>
            </a:r>
          </a:p>
          <a:p>
            <a:pPr>
              <a:defRPr/>
            </a:pPr>
            <a:r>
              <a:rPr lang="ru-RU" sz="3200" b="1" dirty="0" smtClean="0"/>
              <a:t>Круг –</a:t>
            </a:r>
          </a:p>
          <a:p>
            <a:pPr>
              <a:defRPr/>
            </a:pPr>
            <a:r>
              <a:rPr lang="ru-RU" sz="3200" b="1" dirty="0" smtClean="0"/>
              <a:t>Друг –</a:t>
            </a:r>
          </a:p>
          <a:p>
            <a:pPr>
              <a:defRPr/>
            </a:pPr>
            <a:r>
              <a:rPr lang="ru-RU" sz="3200" b="1" dirty="0" smtClean="0"/>
              <a:t>Берег –</a:t>
            </a:r>
          </a:p>
          <a:p>
            <a:pPr>
              <a:defRPr/>
            </a:pPr>
            <a:endParaRPr lang="ru-RU" sz="2400" b="1" dirty="0" smtClean="0"/>
          </a:p>
          <a:p>
            <a:pPr>
              <a:defRPr/>
            </a:pPr>
            <a:endParaRPr lang="ru-RU" sz="2400" b="1" dirty="0" smtClean="0"/>
          </a:p>
        </p:txBody>
      </p:sp>
      <p:pic>
        <p:nvPicPr>
          <p:cNvPr id="8196" name="Содержимое 5" descr="http://www.pictureshack.us/images/16854_russian_flag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42875"/>
            <a:ext cx="3333750" cy="2514600"/>
          </a:xfrm>
        </p:spPr>
      </p:pic>
      <p:pic>
        <p:nvPicPr>
          <p:cNvPr id="8197" name="Рисунок 6" descr="http://www.pictureshack.us/images/16854_russian_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42875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http://i.u-mama.ru/a/27/bc/m_27bc4c9d4e008ac81905bec888091a3f.jpg"/>
          <p:cNvPicPr>
            <a:picLocks noChangeAspect="1" noChangeArrowheads="1"/>
          </p:cNvPicPr>
          <p:nvPr/>
        </p:nvPicPr>
        <p:blipFill>
          <a:blip r:embed="rId3"/>
          <a:srcRect t="9695" r="3500" b="7944"/>
          <a:stretch>
            <a:fillRect/>
          </a:stretch>
        </p:blipFill>
        <p:spPr bwMode="auto">
          <a:xfrm>
            <a:off x="3429000" y="2357438"/>
            <a:ext cx="3357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8" descr="http://i.u-mama.ru/a/27/bc/m_27bc4c9d4e008ac81905bec888091a3f.jpg"/>
          <p:cNvPicPr>
            <a:picLocks noChangeAspect="1" noChangeArrowheads="1"/>
          </p:cNvPicPr>
          <p:nvPr/>
        </p:nvPicPr>
        <p:blipFill>
          <a:blip r:embed="rId3"/>
          <a:srcRect t="11449" r="3500" b="7944"/>
          <a:stretch>
            <a:fillRect/>
          </a:stretch>
        </p:blipFill>
        <p:spPr bwMode="auto">
          <a:xfrm>
            <a:off x="6715125" y="2357438"/>
            <a:ext cx="20716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Овал 9"/>
          <p:cNvSpPr>
            <a:spLocks noChangeArrowheads="1"/>
          </p:cNvSpPr>
          <p:nvPr/>
        </p:nvSpPr>
        <p:spPr bwMode="auto">
          <a:xfrm>
            <a:off x="6786563" y="5143500"/>
            <a:ext cx="9144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8201" name="Овал 10"/>
          <p:cNvSpPr>
            <a:spLocks noChangeArrowheads="1"/>
          </p:cNvSpPr>
          <p:nvPr/>
        </p:nvSpPr>
        <p:spPr bwMode="auto">
          <a:xfrm>
            <a:off x="3500438" y="4929188"/>
            <a:ext cx="1700212" cy="18430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Замени первый звук на звук Ж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700338" y="333375"/>
            <a:ext cx="4041775" cy="639763"/>
          </a:xfrm>
        </p:spPr>
        <p:txBody>
          <a:bodyPr/>
          <a:lstStyle/>
          <a:p>
            <a:pPr algn="ctr"/>
            <a:r>
              <a:rPr lang="ru-RU" sz="4400" i="1" smtClean="0">
                <a:latin typeface="Blackadder ITC" pitchFamily="82" charset="0"/>
              </a:rPr>
              <a:t>Новое слово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Путь –</a:t>
            </a:r>
          </a:p>
          <a:p>
            <a:pPr>
              <a:defRPr/>
            </a:pPr>
            <a:r>
              <a:rPr lang="ru-RU" dirty="0" smtClean="0"/>
              <a:t>Бить –</a:t>
            </a:r>
          </a:p>
          <a:p>
            <a:pPr>
              <a:defRPr/>
            </a:pPr>
            <a:r>
              <a:rPr lang="ru-RU" dirty="0" smtClean="0"/>
              <a:t>Пакет –</a:t>
            </a:r>
          </a:p>
          <a:p>
            <a:pPr>
              <a:defRPr/>
            </a:pPr>
            <a:r>
              <a:rPr lang="ru-RU" dirty="0" smtClean="0"/>
              <a:t>Бетон –</a:t>
            </a:r>
          </a:p>
          <a:p>
            <a:pPr>
              <a:defRPr/>
            </a:pPr>
            <a:r>
              <a:rPr lang="ru-RU" dirty="0" smtClean="0"/>
              <a:t>Билет – </a:t>
            </a:r>
          </a:p>
          <a:p>
            <a:pPr>
              <a:defRPr/>
            </a:pPr>
            <a:r>
              <a:rPr lang="ru-RU" dirty="0" smtClean="0"/>
              <a:t>Ракеты –</a:t>
            </a:r>
          </a:p>
          <a:p>
            <a:pPr>
              <a:defRPr/>
            </a:pPr>
            <a:r>
              <a:rPr lang="ru-RU" dirty="0" smtClean="0"/>
              <a:t>Чуткий –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Лук –</a:t>
            </a:r>
          </a:p>
          <a:p>
            <a:pPr>
              <a:defRPr/>
            </a:pPr>
            <a:r>
              <a:rPr lang="ru-RU" dirty="0" smtClean="0"/>
              <a:t>Дать –</a:t>
            </a:r>
          </a:p>
          <a:p>
            <a:pPr>
              <a:defRPr/>
            </a:pPr>
            <a:r>
              <a:rPr lang="ru-RU" dirty="0" smtClean="0"/>
              <a:t>Мир –</a:t>
            </a:r>
          </a:p>
          <a:p>
            <a:pPr>
              <a:defRPr/>
            </a:pPr>
            <a:r>
              <a:rPr lang="ru-RU" dirty="0" smtClean="0"/>
              <a:t>Даль –</a:t>
            </a:r>
          </a:p>
          <a:p>
            <a:pPr>
              <a:defRPr/>
            </a:pPr>
            <a:r>
              <a:rPr lang="ru-RU" dirty="0" smtClean="0"/>
              <a:t>Пар –</a:t>
            </a:r>
          </a:p>
          <a:p>
            <a:pPr>
              <a:defRPr/>
            </a:pPr>
            <a:r>
              <a:rPr lang="ru-RU" dirty="0" smtClean="0"/>
              <a:t>Баба –</a:t>
            </a:r>
          </a:p>
          <a:p>
            <a:pPr>
              <a:defRPr/>
            </a:pPr>
            <a:r>
              <a:rPr lang="ru-RU" dirty="0" smtClean="0"/>
              <a:t>Мало –</a:t>
            </a:r>
          </a:p>
          <a:p>
            <a:pPr>
              <a:defRPr/>
            </a:pPr>
            <a:r>
              <a:rPr lang="ru-RU" dirty="0" smtClean="0"/>
              <a:t>Вилка –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оформления 'Детские рисунки на синем фоне'">
  <a:themeElements>
    <a:clrScheme name="Шаблон оформления 'Детские рисунки на синем фоне'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Шаблон оформления 'Детские рисунки на синем фоне'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Детские рисунки на синем фоне'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'Детские рисунки на синем фоне'</Template>
  <TotalTime>260</TotalTime>
  <Words>165</Words>
  <Application>Microsoft Office PowerPoint</Application>
  <PresentationFormat>Экран (4:3)</PresentationFormat>
  <Paragraphs>58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Arial</vt:lpstr>
      <vt:lpstr>Tahoma</vt:lpstr>
      <vt:lpstr>Monotype Sorts</vt:lpstr>
      <vt:lpstr>Book Antiqua</vt:lpstr>
      <vt:lpstr>Blackadder ITC</vt:lpstr>
      <vt:lpstr>Шаблон оформления 'Детские рисунки на синем фоне'</vt:lpstr>
      <vt:lpstr>ОБУЧЕНИЕ СПОСОБАМ РЕЧЕВОЙ ПОДГОТОВКИ РЕБЁНКА К ШКОЛЕ</vt:lpstr>
      <vt:lpstr>Артикуляционные упражнения лопатка                                        парус                                            горка грибок                                            прятки                                        маятник</vt:lpstr>
      <vt:lpstr>Слайд 3</vt:lpstr>
      <vt:lpstr>Слайд 4</vt:lpstr>
      <vt:lpstr>Слайд 5</vt:lpstr>
      <vt:lpstr>Исправь ошибку</vt:lpstr>
      <vt:lpstr>Слайд 7</vt:lpstr>
      <vt:lpstr>Большой и маленький</vt:lpstr>
      <vt:lpstr> </vt:lpstr>
      <vt:lpstr>Подбери признак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14</cp:lastModifiedBy>
  <cp:revision>39</cp:revision>
  <dcterms:created xsi:type="dcterms:W3CDTF">2007-10-02T12:48:08Z</dcterms:created>
  <dcterms:modified xsi:type="dcterms:W3CDTF">2013-04-16T14:24:49Z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TC011408101049</vt:lpwstr>
  </property>
</Properties>
</file>