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77" r:id="rId2"/>
    <p:sldId id="278" r:id="rId3"/>
    <p:sldId id="281" r:id="rId4"/>
    <p:sldId id="282" r:id="rId5"/>
    <p:sldId id="274" r:id="rId6"/>
    <p:sldId id="259" r:id="rId7"/>
    <p:sldId id="275" r:id="rId8"/>
    <p:sldId id="257" r:id="rId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EC058-C32D-4F85-AF0C-4D3DA47659A3}" type="datetimeFigureOut">
              <a:rPr lang="ru-RU" smtClean="0"/>
              <a:pPr/>
              <a:t>27.03.2011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43E0B9-CA78-4CDA-B45D-E6204D416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3/27/2011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5176B-41FD-4432-A18C-8628A3BE6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3/27/2011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3/27/2011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3/27/2011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3/27/2011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3/27/2011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3/27/2011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3/27/2011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DIME-V\Desktop\18%20&#1047;&#1072;&#1073;&#1072;&#1074;&#1072;.mp3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hyperlink" Target="http://www.sesenin.ru/" TargetMode="Externa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04800" y="0"/>
            <a:ext cx="6629400" cy="2438400"/>
          </a:xfrm>
        </p:spPr>
        <p:txBody>
          <a:bodyPr>
            <a:normAutofit/>
          </a:bodyPr>
          <a:lstStyle/>
          <a:p>
            <a:pPr algn="ctr"/>
            <a:r>
              <a:rPr lang="ru-RU" sz="3100" b="1" i="1" dirty="0" smtClean="0">
                <a:solidFill>
                  <a:srgbClr val="003300"/>
                </a:solidFill>
                <a:latin typeface="Arial Black" pitchFamily="34" charset="0"/>
              </a:rPr>
              <a:t>Дом в Константиново, где родился </a:t>
            </a:r>
            <a:br>
              <a:rPr lang="ru-RU" sz="3100" b="1" i="1" dirty="0" smtClean="0">
                <a:solidFill>
                  <a:srgbClr val="003300"/>
                </a:solidFill>
                <a:latin typeface="Arial Black" pitchFamily="34" charset="0"/>
              </a:rPr>
            </a:br>
            <a:r>
              <a:rPr lang="ru-RU" sz="3100" b="1" i="1" dirty="0" smtClean="0">
                <a:solidFill>
                  <a:srgbClr val="003300"/>
                </a:solidFill>
                <a:latin typeface="Arial Black" pitchFamily="34" charset="0"/>
              </a:rPr>
              <a:t>СЕРГЕЙ  Есенин </a:t>
            </a:r>
            <a:r>
              <a:rPr lang="ru-RU" dirty="0" smtClean="0">
                <a:solidFill>
                  <a:srgbClr val="003300"/>
                </a:solidFill>
              </a:rPr>
              <a:t/>
            </a:r>
            <a:br>
              <a:rPr lang="ru-RU" dirty="0" smtClean="0">
                <a:solidFill>
                  <a:srgbClr val="003300"/>
                </a:solidFill>
              </a:rPr>
            </a:br>
            <a:endParaRPr lang="ru-RU" dirty="0"/>
          </a:p>
        </p:txBody>
      </p:sp>
      <p:pic>
        <p:nvPicPr>
          <p:cNvPr id="3" name="Picture 7" descr="kon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4800" y="2667000"/>
            <a:ext cx="5472113" cy="3800475"/>
          </a:xfrm>
          <a:prstGeom prst="rect">
            <a:avLst/>
          </a:prstGeom>
        </p:spPr>
      </p:pic>
      <p:pic>
        <p:nvPicPr>
          <p:cNvPr id="5" name="Picture 2" descr="D:\Светлана\Есенин\1228497686_2222.jpg"/>
          <p:cNvPicPr>
            <a:picLocks noChangeAspect="1" noChangeArrowheads="1"/>
          </p:cNvPicPr>
          <p:nvPr/>
        </p:nvPicPr>
        <p:blipFill>
          <a:blip r:embed="rId3" cstate="print"/>
          <a:srcRect b="8197"/>
          <a:stretch>
            <a:fillRect/>
          </a:stretch>
        </p:blipFill>
        <p:spPr bwMode="auto">
          <a:xfrm>
            <a:off x="5867400" y="0"/>
            <a:ext cx="3276600" cy="4267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943600" y="4648200"/>
            <a:ext cx="281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latin typeface="Arial Black" pitchFamily="34" charset="0"/>
              </a:rPr>
              <a:t>1895 - 1925</a:t>
            </a:r>
            <a:endParaRPr lang="ru-RU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89916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003300"/>
                </a:solidFill>
                <a:latin typeface="Arial Black" pitchFamily="34" charset="0"/>
              </a:rPr>
              <a:t>Школа, которую с отличием закончил СЕРГЕЙ Есенин </a:t>
            </a:r>
            <a:br>
              <a:rPr lang="ru-RU" i="1" dirty="0" smtClean="0">
                <a:solidFill>
                  <a:srgbClr val="003300"/>
                </a:solidFill>
                <a:latin typeface="Arial Black" pitchFamily="34" charset="0"/>
              </a:rPr>
            </a:br>
            <a:endParaRPr lang="ru-RU" dirty="0">
              <a:latin typeface="Arial Black" pitchFamily="34" charset="0"/>
            </a:endParaRPr>
          </a:p>
        </p:txBody>
      </p:sp>
      <p:pic>
        <p:nvPicPr>
          <p:cNvPr id="4" name="Picture 5" descr="y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00"/>
            <a:ext cx="8050517" cy="4435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bere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2371725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kle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371600"/>
            <a:ext cx="262255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p1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2708275"/>
            <a:ext cx="3816350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276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4508500"/>
            <a:ext cx="2592388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 Box 10"/>
          <p:cNvSpPr txBox="1">
            <a:spLocks noChangeArrowheads="1"/>
          </p:cNvSpPr>
          <p:nvPr/>
        </p:nvSpPr>
        <p:spPr bwMode="auto">
          <a:xfrm>
            <a:off x="5487988" y="2152650"/>
            <a:ext cx="3044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3124200" y="108855"/>
            <a:ext cx="6019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ru-RU" sz="2400" b="1" i="1" dirty="0" smtClean="0">
              <a:latin typeface="Arial Black" pitchFamily="34" charset="0"/>
            </a:endParaRPr>
          </a:p>
          <a:p>
            <a:r>
              <a:rPr lang="ru-RU" sz="2800" b="1" i="1" dirty="0" smtClean="0">
                <a:latin typeface="Arial Black" pitchFamily="34" charset="0"/>
              </a:rPr>
              <a:t>Россия</a:t>
            </a:r>
            <a:r>
              <a:rPr lang="ru-RU" sz="2800" b="1" i="1" dirty="0">
                <a:latin typeface="Arial Black" pitchFamily="34" charset="0"/>
              </a:rPr>
              <a:t>! Сердцу милый край!</a:t>
            </a:r>
          </a:p>
          <a:p>
            <a:r>
              <a:rPr lang="ru-RU" sz="2400" b="1" i="1" dirty="0">
                <a:latin typeface="Arial Black" pitchFamily="34" charset="0"/>
              </a:rPr>
              <a:t> </a:t>
            </a:r>
            <a:br>
              <a:rPr lang="ru-RU" sz="2400" b="1" i="1" dirty="0">
                <a:latin typeface="Arial Black" pitchFamily="34" charset="0"/>
              </a:rPr>
            </a:br>
            <a:endParaRPr lang="ru-RU" sz="2400" b="1" i="1" dirty="0"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1000" y="5791200"/>
            <a:ext cx="594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«</a:t>
            </a:r>
            <a:r>
              <a:rPr lang="ru-RU" sz="2800" dirty="0" smtClean="0">
                <a:latin typeface="Arial Black" pitchFamily="34" charset="0"/>
              </a:rPr>
              <a:t>Рязанские раздолья»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229600" cy="104313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b="1" dirty="0" smtClean="0">
                <a:solidFill>
                  <a:schemeClr val="tx1"/>
                </a:solidFill>
                <a:latin typeface="Arial Black" pitchFamily="34" charset="0"/>
              </a:rPr>
              <a:t>Значения существительных</a:t>
            </a:r>
          </a:p>
        </p:txBody>
      </p:sp>
      <p:sp>
        <p:nvSpPr>
          <p:cNvPr id="5123" name="Oval 31"/>
          <p:cNvSpPr>
            <a:spLocks noChangeArrowheads="1"/>
          </p:cNvSpPr>
          <p:nvPr/>
        </p:nvSpPr>
        <p:spPr bwMode="auto">
          <a:xfrm>
            <a:off x="3276600" y="3733800"/>
            <a:ext cx="2808287" cy="7191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latin typeface="Arial Black" pitchFamily="34" charset="0"/>
              </a:rPr>
              <a:t>Существительное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5124" name="Oval 32"/>
          <p:cNvSpPr>
            <a:spLocks noChangeArrowheads="1"/>
          </p:cNvSpPr>
          <p:nvPr/>
        </p:nvSpPr>
        <p:spPr bwMode="auto">
          <a:xfrm>
            <a:off x="1258888" y="1989138"/>
            <a:ext cx="2881312" cy="792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latin typeface="Arial Black" pitchFamily="34" charset="0"/>
              </a:rPr>
              <a:t>Живые организмы</a:t>
            </a:r>
          </a:p>
        </p:txBody>
      </p:sp>
      <p:sp>
        <p:nvSpPr>
          <p:cNvPr id="5125" name="Oval 38"/>
          <p:cNvSpPr>
            <a:spLocks noChangeArrowheads="1"/>
          </p:cNvSpPr>
          <p:nvPr/>
        </p:nvSpPr>
        <p:spPr bwMode="auto">
          <a:xfrm>
            <a:off x="5292725" y="2060575"/>
            <a:ext cx="2881313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latin typeface="Arial Black" pitchFamily="34" charset="0"/>
              </a:rPr>
              <a:t>Предметы</a:t>
            </a:r>
          </a:p>
        </p:txBody>
      </p:sp>
      <p:sp>
        <p:nvSpPr>
          <p:cNvPr id="5126" name="Oval 39"/>
          <p:cNvSpPr>
            <a:spLocks noChangeArrowheads="1"/>
          </p:cNvSpPr>
          <p:nvPr/>
        </p:nvSpPr>
        <p:spPr bwMode="auto">
          <a:xfrm>
            <a:off x="6732588" y="3716338"/>
            <a:ext cx="2232025" cy="792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Arial Black" pitchFamily="34" charset="0"/>
              </a:rPr>
              <a:t>Явления</a:t>
            </a:r>
          </a:p>
        </p:txBody>
      </p:sp>
      <p:sp>
        <p:nvSpPr>
          <p:cNvPr id="5127" name="Oval 40"/>
          <p:cNvSpPr>
            <a:spLocks noChangeArrowheads="1"/>
          </p:cNvSpPr>
          <p:nvPr/>
        </p:nvSpPr>
        <p:spPr bwMode="auto">
          <a:xfrm>
            <a:off x="5410200" y="5486400"/>
            <a:ext cx="33528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latin typeface="Arial Black" pitchFamily="34" charset="0"/>
              </a:rPr>
              <a:t>Действие как предмет</a:t>
            </a:r>
          </a:p>
        </p:txBody>
      </p:sp>
      <p:sp>
        <p:nvSpPr>
          <p:cNvPr id="5128" name="Oval 41"/>
          <p:cNvSpPr>
            <a:spLocks noChangeArrowheads="1"/>
          </p:cNvSpPr>
          <p:nvPr/>
        </p:nvSpPr>
        <p:spPr bwMode="auto">
          <a:xfrm>
            <a:off x="1187450" y="5445125"/>
            <a:ext cx="2881313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latin typeface="Arial Black" pitchFamily="34" charset="0"/>
              </a:rPr>
              <a:t>Вещества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5129" name="Oval 42"/>
          <p:cNvSpPr>
            <a:spLocks noChangeArrowheads="1"/>
          </p:cNvSpPr>
          <p:nvPr/>
        </p:nvSpPr>
        <p:spPr bwMode="auto">
          <a:xfrm>
            <a:off x="179388" y="3716338"/>
            <a:ext cx="2881312" cy="7921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latin typeface="Arial Black" pitchFamily="34" charset="0"/>
              </a:rPr>
              <a:t>Признак</a:t>
            </a:r>
            <a:r>
              <a:rPr lang="ru-RU" b="1" dirty="0"/>
              <a:t> как предмет</a:t>
            </a:r>
          </a:p>
        </p:txBody>
      </p:sp>
      <p:sp>
        <p:nvSpPr>
          <p:cNvPr id="5130" name="Line 44"/>
          <p:cNvSpPr>
            <a:spLocks noChangeShapeType="1"/>
          </p:cNvSpPr>
          <p:nvPr/>
        </p:nvSpPr>
        <p:spPr bwMode="auto">
          <a:xfrm>
            <a:off x="6156325" y="40767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1" name="Line 45"/>
          <p:cNvSpPr>
            <a:spLocks noChangeShapeType="1"/>
          </p:cNvSpPr>
          <p:nvPr/>
        </p:nvSpPr>
        <p:spPr bwMode="auto">
          <a:xfrm flipV="1">
            <a:off x="5508625" y="2781300"/>
            <a:ext cx="4318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2" name="Line 46"/>
          <p:cNvSpPr>
            <a:spLocks noChangeShapeType="1"/>
          </p:cNvSpPr>
          <p:nvPr/>
        </p:nvSpPr>
        <p:spPr bwMode="auto">
          <a:xfrm flipH="1" flipV="1">
            <a:off x="3132138" y="2781300"/>
            <a:ext cx="719137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3" name="Line 47"/>
          <p:cNvSpPr>
            <a:spLocks noChangeShapeType="1"/>
          </p:cNvSpPr>
          <p:nvPr/>
        </p:nvSpPr>
        <p:spPr bwMode="auto">
          <a:xfrm flipH="1">
            <a:off x="3059113" y="40767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4" name="Line 48"/>
          <p:cNvSpPr>
            <a:spLocks noChangeShapeType="1"/>
          </p:cNvSpPr>
          <p:nvPr/>
        </p:nvSpPr>
        <p:spPr bwMode="auto">
          <a:xfrm flipH="1">
            <a:off x="2700338" y="4365625"/>
            <a:ext cx="1150937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5" name="Line 49"/>
          <p:cNvSpPr>
            <a:spLocks noChangeShapeType="1"/>
          </p:cNvSpPr>
          <p:nvPr/>
        </p:nvSpPr>
        <p:spPr bwMode="auto">
          <a:xfrm>
            <a:off x="5580063" y="4365625"/>
            <a:ext cx="576262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Рисунок 5" descr="D:\Светлана\Есенин\Васильки.jpg"/>
          <p:cNvPicPr/>
          <p:nvPr/>
        </p:nvPicPr>
        <p:blipFill>
          <a:blip r:embed="rId3" cstate="print">
            <a:lum bright="50000" contrast="-6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97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Светлана\Есенин\fab566ecbfd1.jpg"/>
          <p:cNvPicPr/>
          <p:nvPr/>
        </p:nvPicPr>
        <p:blipFill>
          <a:blip r:embed="rId4" cstate="print">
            <a:lum bright="5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8 Заба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05800" y="6324600"/>
            <a:ext cx="244475" cy="244475"/>
          </a:xfrm>
          <a:prstGeom prst="rect">
            <a:avLst/>
          </a:prstGeom>
        </p:spPr>
      </p:pic>
      <p:pic>
        <p:nvPicPr>
          <p:cNvPr id="7" name="Picture 2" descr="D:\Светлана\Есенин\d7dc3c6cdeb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1066800"/>
            <a:ext cx="38100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34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5334000"/>
            <a:ext cx="8305800" cy="1143000"/>
          </a:xfrm>
        </p:spPr>
        <p:txBody>
          <a:bodyPr>
            <a:normAutofit fontScale="85000" lnSpcReduction="20000"/>
          </a:bodyPr>
          <a:lstStyle/>
          <a:p>
            <a:endParaRPr lang="ru-RU" b="1" i="1" dirty="0" smtClean="0">
              <a:latin typeface="Bookman Old Style" pitchFamily="18" charset="0"/>
            </a:endParaRPr>
          </a:p>
          <a:p>
            <a:r>
              <a:rPr lang="ru-RU" sz="5900" b="1" i="1" dirty="0" smtClean="0">
                <a:latin typeface="Bookman Old Style" pitchFamily="18" charset="0"/>
              </a:rPr>
              <a:t>     </a:t>
            </a:r>
            <a:endParaRPr lang="ru-RU" sz="5900" b="1" i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3074" name="Picture 2" descr="D:\Светлана\Есенин\img_7167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799"/>
            <a:ext cx="3733800" cy="5376671"/>
          </a:xfrm>
          <a:prstGeom prst="rect">
            <a:avLst/>
          </a:prstGeom>
          <a:noFill/>
        </p:spPr>
      </p:pic>
      <p:pic>
        <p:nvPicPr>
          <p:cNvPr id="6" name="Рисунок 5" descr="сборник.jpg"/>
          <p:cNvPicPr>
            <a:picLocks noChangeAspect="1"/>
          </p:cNvPicPr>
          <p:nvPr/>
        </p:nvPicPr>
        <p:blipFill>
          <a:blip r:embed="rId3" cstate="print"/>
          <a:srcRect l="15000" t="8750" r="13333" b="17500"/>
          <a:stretch>
            <a:fillRect/>
          </a:stretch>
        </p:blipFill>
        <p:spPr>
          <a:xfrm>
            <a:off x="4953000" y="457200"/>
            <a:ext cx="3276600" cy="4495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0800" y="57150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Первый сборник стихов поэта 1916г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ачалов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636" b="13636"/>
          <a:stretch>
            <a:fillRect/>
          </a:stretch>
        </p:blipFill>
        <p:spPr>
          <a:xfrm>
            <a:off x="1524000" y="381000"/>
            <a:ext cx="6191249" cy="450272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953000"/>
            <a:ext cx="9144000" cy="148324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3600" dirty="0" smtClean="0">
                <a:solidFill>
                  <a:schemeClr val="tx1"/>
                </a:solidFill>
                <a:latin typeface="Arial Black" pitchFamily="34" charset="0"/>
              </a:rPr>
              <a:t>ВасилиЙ Иванович Качалов, </a:t>
            </a:r>
            <a: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Arial Black" pitchFamily="34" charset="0"/>
              </a:rPr>
              <a:t>актер Московского художественного театра</a:t>
            </a:r>
            <a:endParaRPr lang="ru-RU" sz="31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D:\Светлана\Есенин\Васильки.jpg"/>
          <p:cNvPicPr/>
          <p:nvPr/>
        </p:nvPicPr>
        <p:blipFill>
          <a:blip r:embed="rId2" cstate="print">
            <a:lum bright="50000" contrast="-6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97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2051" name="Picture 3" descr="D:\Светлана\Есенин\18024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667" y="1676400"/>
            <a:ext cx="2878666" cy="5181600"/>
          </a:xfrm>
          <a:prstGeom prst="rect">
            <a:avLst/>
          </a:prstGeom>
          <a:noFill/>
        </p:spPr>
      </p:pic>
      <p:pic>
        <p:nvPicPr>
          <p:cNvPr id="2052" name="Picture 4" descr="D:\Светлана\Есенин\52507473_esen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133600"/>
            <a:ext cx="2514600" cy="3352800"/>
          </a:xfrm>
          <a:prstGeom prst="rect">
            <a:avLst/>
          </a:prstGeom>
          <a:noFill/>
        </p:spPr>
      </p:pic>
      <p:sp>
        <p:nvSpPr>
          <p:cNvPr id="37" name="Прямоугольник 36"/>
          <p:cNvSpPr/>
          <p:nvPr/>
        </p:nvSpPr>
        <p:spPr>
          <a:xfrm>
            <a:off x="0" y="381000"/>
            <a:ext cx="9144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Arial Black" pitchFamily="34" charset="0"/>
              </a:rPr>
              <a:t>«ЗДРАВСТВУЙ</a:t>
            </a:r>
            <a:r>
              <a:rPr lang="ru-RU" sz="4400" b="1" dirty="0" smtClean="0">
                <a:solidFill>
                  <a:srgbClr val="0070C0"/>
                </a:solidFill>
                <a:latin typeface="Arial Black" pitchFamily="34" charset="0"/>
              </a:rPr>
              <a:t>, </a:t>
            </a:r>
            <a:r>
              <a:rPr lang="ru-RU" sz="4000" b="1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Arial Black" pitchFamily="34" charset="0"/>
              </a:rPr>
              <a:t>ДОРОГОЙ СЕРГЕЙ ЕСЕНИН!»</a:t>
            </a:r>
          </a:p>
          <a:p>
            <a:pPr algn="r"/>
            <a:r>
              <a:rPr lang="ru-RU" b="1" i="1" dirty="0" smtClean="0">
                <a:solidFill>
                  <a:srgbClr val="0070C0"/>
                </a:solidFill>
                <a:latin typeface="Arial Black" pitchFamily="34" charset="0"/>
              </a:rPr>
              <a:t>(Н. ТИХОНОВ</a:t>
            </a:r>
            <a:r>
              <a:rPr lang="ru-RU" sz="1600" b="1" i="1" dirty="0" smtClean="0">
                <a:solidFill>
                  <a:srgbClr val="0070C0"/>
                </a:solidFill>
                <a:latin typeface="Bookman Old Style" pitchFamily="18" charset="0"/>
              </a:rPr>
              <a:t>)</a:t>
            </a:r>
            <a:endParaRPr lang="ru-RU" sz="1600" b="1" i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pic>
        <p:nvPicPr>
          <p:cNvPr id="10" name="Picture 12" descr="С.А. Есенин. 1924 год.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3962400"/>
            <a:ext cx="1782763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315</TotalTime>
  <Words>55</Words>
  <Application>Microsoft Office PowerPoint</Application>
  <PresentationFormat>Экран (4:3)</PresentationFormat>
  <Paragraphs>21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Дом в Константиново, где родился  СЕРГЕЙ  Есенин  </vt:lpstr>
      <vt:lpstr>Школа, которую с отличием закончил СЕРГЕЙ Есенин  </vt:lpstr>
      <vt:lpstr>Слайд 3</vt:lpstr>
      <vt:lpstr>Значения существительных</vt:lpstr>
      <vt:lpstr>Слайд 5</vt:lpstr>
      <vt:lpstr>Слайд 6</vt:lpstr>
      <vt:lpstr>ВасилиЙ Иванович Качалов,  актер Московского художественного театра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«…жить на свете стоит!»</dc:title>
  <dc:creator>DIME-V</dc:creator>
  <cp:lastModifiedBy>1</cp:lastModifiedBy>
  <cp:revision>45</cp:revision>
  <dcterms:created xsi:type="dcterms:W3CDTF">2010-05-11T16:25:20Z</dcterms:created>
  <dcterms:modified xsi:type="dcterms:W3CDTF">2011-03-27T01:23:37Z</dcterms:modified>
</cp:coreProperties>
</file>