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7DE62-E432-4773-8A63-14221ADD999B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pPr>
              <a:defRPr/>
            </a:pPr>
            <a:fld id="{92A60D67-95DF-4554-94A1-D977F4E98A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0651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C95FD-999D-4E23-B24E-EC953E4C74E0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11FF-EF81-49AA-AF40-B582699A71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92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CCCB-FEDA-46AC-8B69-D44CCA4ABDF8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990F-3743-45FE-AD27-9C0504F7F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0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05613-BD21-4C6F-BDC6-B6C49AA4E4C6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F53CB-8A26-4BAC-B67C-9CC06C3039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501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F0FE-D17D-4138-A419-8625BDA081A1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1F3"/>
                </a:solidFill>
              </a:defRPr>
            </a:lvl1pPr>
          </a:lstStyle>
          <a:p>
            <a:pPr>
              <a:defRPr/>
            </a:pPr>
            <a:fld id="{F6ECE148-F47F-4C12-8A69-E81582F392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576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2AC9-330B-4B07-83D1-B2443428B947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BDBB5-3D86-47DC-9F47-8E10BBFE62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740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FB52-9BB6-406F-A4B9-9415306CA695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F88F7-E9B5-4112-BECD-CD98A9AB1A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473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2435-91EF-4FA2-9CFC-B612084CC311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02D21-15E7-4540-BBED-368B00145C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117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B349-51B9-4A74-9E80-A7EC4CCECA96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5BCB-6DD6-4219-B763-964BD6F133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915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ECC1-9CC9-4436-BF0C-AF6A869B705F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3B87F-2114-4DF4-B5E1-3BA3C89E66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29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40886-A458-419F-AA53-70013680A609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91092-8E7A-45AF-82BE-1BD600FBED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37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EA5D96-72B5-4A1D-96A9-E1D8B630DC43}" type="datetimeFigureOut">
              <a:rPr lang="ru-RU"/>
              <a:pPr>
                <a:defRPr/>
              </a:pPr>
              <a:t>06.01.2015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4A566A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BF611AE8-3589-47A2-8669-4F8DD9A8B0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87" r:id="rId2"/>
    <p:sldLayoutId id="2147483896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7" r:id="rId9"/>
    <p:sldLayoutId id="2147483893" r:id="rId10"/>
    <p:sldLayoutId id="21474838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23925"/>
            <a:ext cx="7851648" cy="1828800"/>
          </a:xfrm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 smtClean="0"/>
              <a:t>  Обособленные </a:t>
            </a:r>
            <a:r>
              <a:rPr lang="ru-RU" sz="4000" i="1" dirty="0" smtClean="0"/>
              <a:t>и необособленные определения  и приложения </a:t>
            </a:r>
            <a:endParaRPr lang="ru-RU" sz="4000" i="1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ru-RU" altLang="ru-RU" smtClean="0"/>
              <a:t>Выполнила учитель Ходырева О.Б. 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81128"/>
            <a:ext cx="3993483" cy="124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ln>
            <a:solidFill>
              <a:schemeClr val="accent4">
                <a:lumMod val="60000"/>
                <a:lumOff val="40000"/>
              </a:schemeClr>
            </a:solidFill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</a:rPr>
              <a:t>    Приложения, присоединяемые союзом как, выделяются запятыми, если имеют значение причинности, если же союз как равен по значению выражению в качестве, то запятая не ставится.</a:t>
            </a:r>
            <a:endParaRPr lang="ru-RU" sz="2800" b="1" i="1" dirty="0">
              <a:ln>
                <a:solidFill>
                  <a:schemeClr val="bg2">
                    <a:lumMod val="50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  <a:solidFill>
            <a:schemeClr val="bg2">
              <a:lumMod val="75000"/>
            </a:schemeClr>
          </a:solidFill>
          <a:extLst/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Богат, хорош собою, Ленский везде был принят как жених. (= в качестве жениха)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Как художник слова, Н.С. Лесков вполне достоин встать рядом с такими творцами литературы русской, каковы Л. Толстой, Гоголь, Тургенев, Гончаров. (М.Г.)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Мы восприняли эти слова как похвалу. (= в качестве похвалы)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Валерию, как уроженцу юга, трудно было привыкнуть к суровому климату Арктики.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</a:t>
            </a:r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Несогласованные определения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Варвара Павловна, в шляпе и шали, торопливо возвратилась с прогулки.(Т.)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Маша, в ярком костюме, выделялась в толпе гостей.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Сегодня она, в новом голубом платье, была особенно молода и красива.(М.Г.)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В вагон вошла девушка в белом пуховом платке и цигейковом жакете.(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С.Ант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/>
              <a:t>В каких предложениях придаточную часть можно заменить причастным оборотом?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[Он имел именно тот ум], (который нравится женщинам).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[Я знаю край], (в котором всё обильем дышит).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[Мы свернули на дорогу], (которая вела к реке).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[Дети подошли к сосне], (которую трудно было не заметить среди елей).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[Возьми книгу], (которая лежит на верхней полке).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[Лесок, (в котором долженствовало происходить побоище), находился в четверти мили от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Ганау</a:t>
            </a:r>
            <a:r>
              <a:rPr lang="ru-RU" sz="2000" b="1" i="1" dirty="0" smtClean="0">
                <a:solidFill>
                  <a:srgbClr val="0070C0"/>
                </a:solidFill>
              </a:rPr>
              <a:t>].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[Картины, (которые можно будет наклеивать вместо обоев на стены),стопками положили на стол].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[Она мечтала о том], (какая у неё будет интересная жизнь после замужества).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[За всю мою жизнь я ни разу не встретила человека], (который сказал бы), (что не любит море).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[В лесу, (который темнел вдалеке), росли только сосны].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17240"/>
          </a:xfrm>
          <a:extLst/>
        </p:spPr>
        <p:txBody>
          <a:bodyPr/>
          <a:lstStyle/>
          <a:p>
            <a:pPr>
              <a:defRPr/>
            </a:pPr>
            <a:r>
              <a:rPr lang="ru-RU" sz="3200" dirty="0" smtClean="0"/>
              <a:t>Использованная литература</a:t>
            </a:r>
            <a:endParaRPr lang="ru-RU" sz="3200" dirty="0"/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2276475"/>
            <a:ext cx="7854950" cy="1752600"/>
          </a:xfrm>
        </p:spPr>
        <p:txBody>
          <a:bodyPr/>
          <a:lstStyle/>
          <a:p>
            <a:pPr marL="971550" lvl="1" indent="-514350">
              <a:buFont typeface="Wingdings 2" panose="05020102010507070707" pitchFamily="18" charset="2"/>
              <a:buAutoNum type="arabicPeriod"/>
            </a:pPr>
            <a:r>
              <a:rPr lang="ru-RU" altLang="ru-RU" sz="2000" smtClean="0"/>
              <a:t>Учебник: Русский язык для  10-11 классов. Авторы:</a:t>
            </a:r>
          </a:p>
          <a:p>
            <a:pPr marL="971550" lvl="1" indent="-514350"/>
            <a:r>
              <a:rPr lang="ru-RU" altLang="ru-RU" sz="2000" smtClean="0"/>
              <a:t> Н.Г. Гольцова, И.В. Шамшин, М.А. Мищерина. Москва «Русское слово» 2009</a:t>
            </a:r>
          </a:p>
          <a:p>
            <a:pPr marL="971550" lvl="1" indent="-514350"/>
            <a:r>
              <a:rPr lang="ru-RU" altLang="ru-RU" sz="2000" smtClean="0"/>
              <a:t>2. Учебник: Русский язык для 8-го класса . </a:t>
            </a:r>
          </a:p>
          <a:p>
            <a:pPr marR="0"/>
            <a:r>
              <a:rPr lang="ru-RU" altLang="ru-RU" sz="2000" smtClean="0"/>
              <a:t>Авторы: С.Г. Бархударов, С.Е. Крючков, </a:t>
            </a:r>
          </a:p>
          <a:p>
            <a:pPr marR="0"/>
            <a:r>
              <a:rPr lang="ru-RU" altLang="ru-RU" sz="2000" smtClean="0"/>
              <a:t>Л.Ю. Максимов, Л.А. Чешко. Москва «Просвещение»</a:t>
            </a:r>
          </a:p>
          <a:p>
            <a:pPr marR="0"/>
            <a:endParaRPr lang="ru-RU" altLang="ru-RU" smtClean="0"/>
          </a:p>
          <a:p>
            <a:pPr marR="0"/>
            <a:endParaRPr lang="ru-RU" alt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Обособленными называются второстепенные члены предложения, выделенные по смыслу и интонации. На письме такое выделение обозначается при помощи запятых.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93096"/>
            <a:ext cx="3169046" cy="187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Обособляются любые определения и приложения, относящиеся</a:t>
            </a:r>
            <a:b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к личному местоимению.</a:t>
            </a:r>
            <a:endParaRPr lang="ru-RU" sz="3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Измученный и продрогший, я едва добрался домой.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Изнуренные, грязные, мокрые, мы достигли наконец берега (Т.).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Как, бедной, мне не горевать? (</a:t>
            </a:r>
            <a:r>
              <a:rPr lang="ru-RU" sz="2800" b="1" i="1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Кр</a:t>
            </a:r>
            <a:r>
              <a:rPr lang="ru-RU" sz="28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.). </a:t>
            </a:r>
            <a:endParaRPr lang="en-US" sz="2800" b="1" i="1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</a:rPr>
              <a:t>Он, человек упорный, добился успеха.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i="1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869160"/>
            <a:ext cx="2669294" cy="165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  Обособляются согласованные распространённые определения и приложения, если они стоят после определяемого слова.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6601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Туча, нависшая над высокими вершинами тополей, уже сыпала дождиком (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</a:rPr>
              <a:t>Кор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    Науки, чуждые музыке, были 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</a:rPr>
              <a:t>постылы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мне (П.).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     По степи, не успевшей остыть за ночь, уже опять тянет тёплый ветер (</a:t>
            </a:r>
            <a:r>
              <a:rPr lang="ru-RU" sz="3200" b="1" i="1" dirty="0" err="1" smtClean="0">
                <a:solidFill>
                  <a:schemeClr val="accent5">
                    <a:lumMod val="75000"/>
                  </a:schemeClr>
                </a:solidFill>
              </a:rPr>
              <a:t>Кор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     Лишь леса, не зажжённые жарою, самодовольно шелестели листьями. (Ш.)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     Радищев, рабства враг, цензуры избежал. (П.).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1847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     Два или более нераспространённых   определения стоят после</a:t>
            </a:r>
            <a:b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</a:rPr>
              <a:t> определяемого слова.  </a:t>
            </a:r>
            <a:endParaRPr lang="ru-RU" sz="3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  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Мартовская ночь, облачная и туманная, окутала землю.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В воздухе, знойном и пыльном, тысячеголосый говор (М. Г.).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      Весенний дух, веселый и беспутный, ходил повсюду (</a:t>
            </a:r>
            <a:r>
              <a:rPr lang="ru-RU" sz="3200" b="1" i="1" dirty="0" err="1" smtClean="0">
                <a:solidFill>
                  <a:schemeClr val="accent3">
                    <a:lumMod val="50000"/>
                  </a:schemeClr>
                </a:solidFill>
              </a:rPr>
              <a:t>Багр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.).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25144"/>
            <a:ext cx="1731603" cy="158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5638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/>
              <a:t> </a:t>
            </a:r>
            <a:r>
              <a:rPr lang="ru-RU" sz="2800" b="1" i="1" dirty="0" smtClean="0"/>
              <a:t>Обособляются  согласованные определения и приложения, стоящие  перед определяемым словом, если имеют добавочное  обстоятельственное значение</a:t>
            </a:r>
            <a:r>
              <a:rPr lang="ru-RU" sz="3200" b="1" i="1" dirty="0" smtClean="0"/>
              <a:t> </a:t>
            </a:r>
            <a:r>
              <a:rPr lang="ru-RU" sz="2800" b="1" i="1" dirty="0" smtClean="0"/>
              <a:t>(причинное, уступительное).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9144000" cy="44371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 </a:t>
            </a:r>
            <a:r>
              <a:rPr lang="ru-RU" b="1" i="1" dirty="0" smtClean="0">
                <a:solidFill>
                  <a:srgbClr val="7030A0"/>
                </a:solidFill>
              </a:rPr>
              <a:t>Выросший в нищете и голоде, Павел враждебно относился к тем, кто был в его понимании богатым (Н. Остр.)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Одарённый необычным голосом, певец исполнил партию легко и красиво.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 Перепачканный извёсткой, брат имел довольно комичный вид.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 Театра злой законодатель, непостоянный обожатель очаровательных актрис, почётный гражданин кулис, Онегин полетел к театру.(П.)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37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dirty="0" smtClean="0"/>
              <a:t>      </a:t>
            </a:r>
            <a:r>
              <a:rPr lang="ru-RU" sz="2800" b="1" i="1" dirty="0" smtClean="0"/>
              <a:t>Определение обособляется, если оно оторвано от определяемого существительного другими членами предложения; в этих случаях определение по смыслу связано также со сказуемым и имеет добавочный обстоятельственный оттенок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4365104"/>
          </a:xfrm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Вот, встревоженный вихрем, из травы вылетел коростель (Ч.)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Залитые солнцем, стлались за рекой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гречаные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пшеничные нивы (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Шол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Мы смели веником снег с ботинок и, несколько смущённые, вошли в дом.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     </a:t>
            </a:r>
            <a:br>
              <a:rPr lang="ru-RU" sz="3600" dirty="0" smtClean="0"/>
            </a:br>
            <a:r>
              <a:rPr lang="ru-RU" sz="3600" dirty="0" smtClean="0"/>
              <a:t>                </a:t>
            </a:r>
            <a:r>
              <a:rPr lang="ru-RU" sz="3600" b="1" i="1" dirty="0" smtClean="0"/>
              <a:t>Объясните постановку </a:t>
            </a:r>
            <a:br>
              <a:rPr lang="ru-RU" sz="3600" b="1" i="1" dirty="0" smtClean="0"/>
            </a:br>
            <a:r>
              <a:rPr lang="ru-RU" sz="3600" b="1" i="1" dirty="0" smtClean="0"/>
              <a:t>                    знаков препинания 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00B0F0"/>
                </a:solidFill>
              </a:rPr>
              <a:t>1</a:t>
            </a: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. Поднимается медленно в гору / Лошадка, везущая хворосту воз. (Н.Некрасов)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  2. На окне, серебряном от инея, / За ночь хризантемы расцвели. (И.Бунин)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   3. Странный свет, неяркий и неподвижный, был непохож на солнечный. (К.Паустовский)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  4. Терек воет, дик и злобен, / Меж утесистых громад. (М.Лермонтов)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   5. На берегу пустынных волн / Стоял он, дум великих полн. (А.Пушкин)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    6. Гонимы вешними лучами, / С окрестных гор уже снега / Сбежали мутными ручьями / На потопленные луга. (А.Пушкин)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      </a:t>
            </a:r>
            <a:r>
              <a:rPr lang="ru-RU" sz="2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Обособляются согласованные приложения, в том числе и одиночные , стоящие после имени собственного.</a:t>
            </a:r>
            <a:br>
              <a:rPr lang="ru-RU" sz="2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</a:br>
            <a:r>
              <a:rPr lang="ru-RU" sz="2800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 Исключения составляют те одиночные приложения, которые сливаются с именем собственным по смыслу и в произношении.</a:t>
            </a:r>
            <a:endParaRPr lang="ru-RU" sz="2800" b="1" i="1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solidFill>
            <a:schemeClr val="accent4">
              <a:lumMod val="60000"/>
              <a:lumOff val="40000"/>
            </a:schemeClr>
          </a:solidFill>
          <a:extLst/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 </a:t>
            </a:r>
            <a:r>
              <a:rPr lang="ru-RU" b="1" i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Онегин, добрый мой приятель, родился на брегах Невы. (П.)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 </a:t>
            </a:r>
            <a:r>
              <a:rPr lang="ru-RU" b="1" i="1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Жухрай</a:t>
            </a:r>
            <a:r>
              <a:rPr lang="ru-RU" b="1" i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, матрос, с нами не разговаривал.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Владимир узнал Архипа – кузнеца. (П.)</a:t>
            </a:r>
            <a:endParaRPr lang="ru-RU" b="1" i="1" dirty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603440"/>
            <a:ext cx="380481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940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Поток</vt:lpstr>
      <vt:lpstr>  Обособленные и необособленные определения  и приложения </vt:lpstr>
      <vt:lpstr>Презентация PowerPoint</vt:lpstr>
      <vt:lpstr>Обособляются любые определения и приложения, относящиеся к личному местоимению.</vt:lpstr>
      <vt:lpstr>  Обособляются согласованные распространённые определения и приложения, если они стоят после определяемого слова.</vt:lpstr>
      <vt:lpstr>     Два или более нераспространённых   определения стоят после  определяемого слова.  </vt:lpstr>
      <vt:lpstr> Обособляются  согласованные определения и приложения, стоящие  перед определяемым словом, если имеют добавочное  обстоятельственное значение (причинное, уступительное).</vt:lpstr>
      <vt:lpstr>      Определение обособляется, если оно оторвано от определяемого существительного другими членами предложения; в этих случаях определение по смыслу связано также со сказуемым и имеет добавочный обстоятельственный оттенок</vt:lpstr>
      <vt:lpstr>                      Объясните постановку                      знаков препинания </vt:lpstr>
      <vt:lpstr>       Обособляются согласованные приложения, в том числе и одиночные , стоящие после имени собственного.  Исключения составляют те одиночные приложения, которые сливаются с именем собственным по смыслу и в произношении.</vt:lpstr>
      <vt:lpstr>    Приложения, присоединяемые союзом как, выделяются запятыми, если имеют значение причинности, если же союз как равен по значению выражению в качестве, то запятая не ставится.</vt:lpstr>
      <vt:lpstr>       Несогласованные определения</vt:lpstr>
      <vt:lpstr>В каких предложениях придаточную часть можно заменить причастным оборотом?</vt:lpstr>
      <vt:lpstr>Использованная литература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Обособленные и необособленные определения</dc:title>
  <dc:creator>Exi-Di</dc:creator>
  <cp:lastModifiedBy>Exi-Di</cp:lastModifiedBy>
  <cp:revision>23</cp:revision>
  <dcterms:created xsi:type="dcterms:W3CDTF">2012-11-25T14:58:51Z</dcterms:created>
  <dcterms:modified xsi:type="dcterms:W3CDTF">2015-01-06T07:56:47Z</dcterms:modified>
</cp:coreProperties>
</file>