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9" r:id="rId4"/>
    <p:sldId id="258" r:id="rId5"/>
    <p:sldId id="257" r:id="rId6"/>
    <p:sldId id="260" r:id="rId7"/>
    <p:sldId id="262" r:id="rId8"/>
    <p:sldId id="264" r:id="rId9"/>
    <p:sldId id="266" r:id="rId10"/>
    <p:sldId id="268" r:id="rId11"/>
    <p:sldId id="267" r:id="rId12"/>
    <p:sldId id="271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3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A1BE8E-9476-460D-A664-A44D1D6911D1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2327F6-8FD4-4648-93E1-6B2E961F2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3%D1%82%D0%B2%D0%B5%D1%80%D0%B6%D0%B4%D0%B5%D0%BD%D0%B8%D0%B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O_tempora!_O_mores!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&#1040;&#1085;&#1072;&#1089;&#1090;&#1072;&#1089;&#1080;&#1103;\Desktop\dorogou_dobra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E%D0%BF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C%D1%8F_%D0%BF%D1%80%D0%B8%D0%BB%D0%B0%D0%B3%D0%B0%D1%82%D0%B5%D0%BB%D1%8C%D0%BD%D0%BE%D0%B5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%D0%9D%D0%B0%D1%80%D0%B5%D1%87%D0%B8%D0%B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2655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Подготовка к написанию </a:t>
            </a:r>
            <a:br>
              <a:rPr lang="ru-RU" sz="5400" b="1" dirty="0" smtClean="0"/>
            </a:br>
            <a:r>
              <a:rPr lang="ru-RU" sz="5400" b="1" dirty="0" smtClean="0"/>
              <a:t>сочинения-</a:t>
            </a:r>
            <a:r>
              <a:rPr lang="ru-RU" sz="5400" b="1" dirty="0" err="1" smtClean="0"/>
              <a:t>ра</a:t>
            </a:r>
            <a:r>
              <a:rPr lang="ru-RU" sz="5400" b="1" dirty="0" smtClean="0"/>
              <a:t>…суждения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1800" b="1" dirty="0" smtClean="0"/>
              <a:t>КОЧИЕВА Т.Х.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428868"/>
            <a:ext cx="6400800" cy="3857652"/>
          </a:xfrm>
          <a:solidFill>
            <a:srgbClr val="FFFF00"/>
          </a:solidFill>
          <a:ln cmpd="tri">
            <a:solidFill>
              <a:schemeClr val="tx2">
                <a:lumMod val="60000"/>
                <a:lumOff val="40000"/>
              </a:schemeClr>
            </a:solidFill>
            <a:prstDash val="lgDash"/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sz="5400" i="1" dirty="0" smtClean="0">
                <a:solidFill>
                  <a:srgbClr val="002060"/>
                </a:solidFill>
              </a:rPr>
              <a:t>Фигуры </a:t>
            </a:r>
            <a:r>
              <a:rPr lang="ru-RU" sz="5400" dirty="0" smtClean="0">
                <a:solidFill>
                  <a:srgbClr val="002060"/>
                </a:solidFill>
              </a:rPr>
              <a:t>– </a:t>
            </a:r>
            <a:br>
              <a:rPr lang="ru-RU" sz="5400" dirty="0" smtClean="0">
                <a:solidFill>
                  <a:srgbClr val="002060"/>
                </a:solidFill>
              </a:rPr>
            </a:br>
            <a:r>
              <a:rPr lang="ru-RU" sz="5400" dirty="0" smtClean="0">
                <a:solidFill>
                  <a:srgbClr val="002060"/>
                </a:solidFill>
              </a:rPr>
              <a:t>стилистико-синтаксические конструкции.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Denis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52"/>
            <a:ext cx="6286543" cy="2357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Риторический вопрос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это вопрос, ответ на который не требуется или не ожидается в силу его крайней очевидности.</a:t>
            </a:r>
          </a:p>
          <a:p>
            <a:pPr algn="ctr"/>
            <a:r>
              <a:rPr lang="ru-RU" dirty="0" smtClean="0"/>
              <a:t> представляет собой </a:t>
            </a:r>
            <a:r>
              <a:rPr lang="ru-RU" b="1" dirty="0" smtClean="0">
                <a:solidFill>
                  <a:srgbClr val="C00000"/>
                </a:solidFill>
                <a:hlinkClick r:id="rId2" tooltip="Утверждение"/>
              </a:rPr>
              <a:t>утверждение</a:t>
            </a:r>
            <a:r>
              <a:rPr lang="ru-RU" b="1" dirty="0" smtClean="0"/>
              <a:t>, высказанное в вопросительной форме. </a:t>
            </a:r>
          </a:p>
          <a:p>
            <a:pPr algn="ctr"/>
            <a:r>
              <a:rPr lang="ru-RU" dirty="0" smtClean="0"/>
              <a:t> </a:t>
            </a:r>
            <a:r>
              <a:rPr lang="ru-RU" i="1" dirty="0" smtClean="0"/>
              <a:t>Доколе, счастье, ты венцами Злодеев будешь украшать? </a:t>
            </a:r>
            <a:r>
              <a:rPr lang="ru-RU" b="1" i="1" dirty="0" smtClean="0"/>
              <a:t>(М.Ломоносов)</a:t>
            </a:r>
          </a:p>
          <a:p>
            <a:pPr algn="ctr"/>
            <a:r>
              <a:rPr lang="ru-RU" i="1" dirty="0" smtClean="0"/>
              <a:t>Богатство хорошо иметь; Но должно ль им кому гордиться сметь? </a:t>
            </a:r>
            <a:r>
              <a:rPr lang="ru-RU" b="1" i="1" dirty="0" smtClean="0"/>
              <a:t>(А.Сумароков)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u="sng" dirty="0" smtClean="0">
                <a:solidFill>
                  <a:schemeClr val="accent4">
                    <a:lumMod val="50000"/>
                  </a:schemeClr>
                </a:solidFill>
              </a:rPr>
              <a:t>Риторическое восклицание</a:t>
            </a:r>
            <a:endParaRPr lang="ru-RU" sz="4400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приём передачи </a:t>
            </a:r>
            <a:r>
              <a:rPr lang="ru-RU" b="1" i="1" u="sng" dirty="0" smtClean="0"/>
              <a:t>кульминации чувств.</a:t>
            </a:r>
            <a:endParaRPr lang="ru-RU" b="1" dirty="0" smtClean="0"/>
          </a:p>
          <a:p>
            <a:pPr algn="ctr"/>
            <a:r>
              <a:rPr lang="ru-RU" b="1" dirty="0" smtClean="0"/>
              <a:t> передаёт различные эмоции автора: удивление, восторг, огорчение, радость и т. п. 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Какое лето,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что за лето!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Да это просто колдовство! </a:t>
            </a:r>
            <a:r>
              <a:rPr lang="ru-RU" b="1" dirty="0" smtClean="0">
                <a:solidFill>
                  <a:srgbClr val="FF0000"/>
                </a:solidFill>
              </a:rPr>
              <a:t>(Ф.Тютчев)</a:t>
            </a:r>
          </a:p>
          <a:p>
            <a:pPr algn="ctr"/>
            <a:r>
              <a:rPr lang="ru-RU" u="sng" dirty="0" smtClean="0">
                <a:hlinkClick r:id="rId2" tooltip="O tempora! O mores!"/>
              </a:rPr>
              <a:t>О времена, о нравы!</a:t>
            </a:r>
            <a:r>
              <a:rPr lang="ru-RU" u="sng" dirty="0" smtClean="0"/>
              <a:t> (латинское изречение)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86124"/>
            <a:ext cx="8401080" cy="301721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EAA068"/>
                </a:solidFill>
              </a:rPr>
              <a:t>УДАЧИ ВАМ!  СЧАСТЬЯ, МИРА, ДОБРА.</a:t>
            </a:r>
            <a:endParaRPr lang="ru-RU" u="sng" dirty="0">
              <a:solidFill>
                <a:srgbClr val="EAA068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29578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enis\Desktop\601380223408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52"/>
            <a:ext cx="4214841" cy="3143272"/>
          </a:xfrm>
          <a:prstGeom prst="rect">
            <a:avLst/>
          </a:prstGeom>
          <a:noFill/>
        </p:spPr>
      </p:pic>
      <p:pic>
        <p:nvPicPr>
          <p:cNvPr id="1027" name="Picture 3" descr="C:\Users\Denis\Desktop\i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42852"/>
            <a:ext cx="4143404" cy="3143272"/>
          </a:xfrm>
          <a:prstGeom prst="rect">
            <a:avLst/>
          </a:prstGeom>
          <a:noFill/>
        </p:spPr>
      </p:pic>
      <p:pic>
        <p:nvPicPr>
          <p:cNvPr id="10" name="dorogou_dobra.mp3">
            <a:hlinkClick r:id="" action="ppaction://media"/>
          </p:cNvPr>
          <p:cNvPicPr>
            <a:picLocks noGrp="1" noRot="1" noChangeAspect="1"/>
          </p:cNvPicPr>
          <p:nvPr>
            <p:ph sz="quarter" idx="2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00100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44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714480" y="1714488"/>
            <a:ext cx="6400800" cy="4505325"/>
          </a:xfrm>
        </p:spPr>
        <p:txBody>
          <a:bodyPr>
            <a:normAutofit fontScale="77500" lnSpcReduction="20000"/>
          </a:bodyPr>
          <a:lstStyle/>
          <a:p>
            <a:pPr marL="532638" indent="-514350" algn="ctr">
              <a:buAutoNum type="arabicPeriod"/>
            </a:pPr>
            <a:r>
              <a:rPr lang="ru-RU" sz="3600" b="1" dirty="0" smtClean="0"/>
              <a:t>Приставки, не изменяющиеся на письме.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  <a:p>
            <a:pPr marL="532638" indent="-514350" algn="ctr">
              <a:buAutoNum type="arabicPeriod"/>
            </a:pPr>
            <a:r>
              <a:rPr lang="ru-RU" sz="3600" b="1" dirty="0" smtClean="0"/>
              <a:t>Приставки, оканчивающиеся на </a:t>
            </a:r>
            <a:r>
              <a:rPr lang="ru-RU" sz="3600" b="1" dirty="0" err="1" smtClean="0"/>
              <a:t>з,с</a:t>
            </a:r>
            <a:r>
              <a:rPr lang="ru-RU" sz="3600" b="1" dirty="0" smtClean="0"/>
              <a:t>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800" dirty="0" smtClean="0"/>
              <a:t>Ра…суждение.</a:t>
            </a:r>
          </a:p>
          <a:p>
            <a:r>
              <a:rPr lang="ru-RU" sz="4800" dirty="0" smtClean="0"/>
              <a:t>Во..звание.</a:t>
            </a:r>
          </a:p>
          <a:p>
            <a:r>
              <a:rPr lang="ru-RU" sz="4800" dirty="0" smtClean="0"/>
              <a:t>Ра…смотреть.</a:t>
            </a:r>
          </a:p>
          <a:p>
            <a:r>
              <a:rPr lang="ru-RU" sz="4800" dirty="0" smtClean="0"/>
              <a:t>Не…</a:t>
            </a:r>
            <a:r>
              <a:rPr lang="ru-RU" sz="4800" dirty="0" err="1" smtClean="0"/>
              <a:t>гибаемый</a:t>
            </a:r>
            <a:r>
              <a:rPr lang="ru-RU" sz="4800" dirty="0" smtClean="0"/>
              <a:t>.</a:t>
            </a:r>
          </a:p>
          <a:p>
            <a:r>
              <a:rPr lang="ru-RU" sz="4800" dirty="0" smtClean="0"/>
              <a:t>В…</a:t>
            </a:r>
            <a:r>
              <a:rPr lang="ru-RU" sz="4800" dirty="0" err="1" smtClean="0"/>
              <a:t>морье</a:t>
            </a:r>
            <a:r>
              <a:rPr lang="ru-RU" sz="4800" dirty="0" smtClean="0"/>
              <a:t>.</a:t>
            </a:r>
          </a:p>
          <a:p>
            <a:r>
              <a:rPr lang="ru-RU" sz="4800" dirty="0" err="1" smtClean="0"/>
              <a:t>Бе</a:t>
            </a:r>
            <a:r>
              <a:rPr lang="ru-RU" sz="4800" dirty="0" smtClean="0"/>
              <a:t>…сердечный.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4600" b="1" dirty="0" smtClean="0">
                <a:solidFill>
                  <a:srgbClr val="FF0000"/>
                </a:solidFill>
              </a:rPr>
              <a:t>Ответы: С,З,С,С,З,С.</a:t>
            </a:r>
            <a:br>
              <a:rPr lang="ru-RU" sz="4600" b="1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92649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1.   Тезис.</a:t>
            </a:r>
            <a:br>
              <a:rPr lang="ru-RU" sz="5400" b="1" dirty="0" smtClean="0"/>
            </a:br>
            <a:r>
              <a:rPr lang="ru-RU" sz="5400" b="1" dirty="0" smtClean="0"/>
              <a:t>2.   1 доказательство.</a:t>
            </a:r>
            <a:br>
              <a:rPr lang="ru-RU" sz="5400" b="1" dirty="0" smtClean="0"/>
            </a:br>
            <a:r>
              <a:rPr lang="ru-RU" sz="5400" b="1" dirty="0" smtClean="0"/>
              <a:t>3.   2 доказательство.</a:t>
            </a:r>
            <a:br>
              <a:rPr lang="ru-RU" sz="5400" b="1" dirty="0" smtClean="0"/>
            </a:br>
            <a:r>
              <a:rPr lang="ru-RU" sz="5400" b="1" dirty="0" smtClean="0"/>
              <a:t>4.   Вывод.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14290"/>
            <a:ext cx="7406640" cy="17859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8800" b="1" i="1" dirty="0" smtClean="0">
                <a:solidFill>
                  <a:srgbClr val="FF0000"/>
                </a:solidFill>
              </a:rPr>
              <a:t>План </a:t>
            </a: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сочинения-рассуждения.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Схема сочинения-рассуждения.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 descr="C:\Users\Denis\Desktop\0_374df_4ad74788_X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47800"/>
            <a:ext cx="7786742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С2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Напишите сочинение-рассуждение, раскрывая смысл высказывания Константина Георгиевича Паустовского: </a:t>
            </a:r>
            <a:r>
              <a:rPr lang="ru-RU" sz="4000" b="1" u="sng" dirty="0" smtClean="0">
                <a:solidFill>
                  <a:schemeClr val="accent2">
                    <a:lumMod val="50000"/>
                  </a:schemeClr>
                </a:solidFill>
              </a:rPr>
              <a:t>«Нет ничего такого в жизни и в нашем сознании, чего нельзя было бы передать русским словом».</a:t>
            </a:r>
            <a:endParaRPr lang="ru-RU" sz="4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02560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</a:rPr>
              <a:t>Т </a:t>
            </a:r>
            <a:r>
              <a:rPr lang="ru-RU" sz="4800" b="1" dirty="0" err="1" smtClean="0">
                <a:solidFill>
                  <a:srgbClr val="002060"/>
                </a:solidFill>
                <a:latin typeface="Bookman Old Style" pitchFamily="18" charset="0"/>
              </a:rPr>
              <a:t>р</a:t>
            </a:r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</a:rPr>
              <a:t> о </a:t>
            </a:r>
            <a:r>
              <a:rPr lang="ru-RU" sz="4800" b="1" dirty="0" err="1" smtClean="0">
                <a:solidFill>
                  <a:srgbClr val="002060"/>
                </a:solidFill>
                <a:latin typeface="Bookman Old Style" pitchFamily="18" charset="0"/>
              </a:rPr>
              <a:t>п</a:t>
            </a:r>
            <a:r>
              <a:rPr lang="ru-RU" sz="4800" dirty="0">
                <a:solidFill>
                  <a:srgbClr val="002060"/>
                </a:solidFill>
                <a:latin typeface="Bookman Old Style" pitchFamily="18" charset="0"/>
              </a:rPr>
              <a:t> 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от 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hlinkClick r:id="rId2" tooltip="Древнегреческий язык"/>
              </a:rPr>
              <a:t>др.-греч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hlinkClick r:id="rId2" tooltip="Древнегреческий язык"/>
              </a:rPr>
              <a:t>.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3200" i="1" dirty="0" err="1">
                <a:solidFill>
                  <a:schemeClr val="accent3">
                    <a:lumMod val="50000"/>
                  </a:schemeClr>
                </a:solidFill>
              </a:rPr>
              <a:t>τρόπος </a:t>
            </a:r>
            <a:r>
              <a:rPr lang="ru-RU" sz="3200" i="1" dirty="0">
                <a:solidFill>
                  <a:schemeClr val="accent3">
                    <a:lumMod val="50000"/>
                  </a:schemeClr>
                </a:solidFill>
              </a:rPr>
              <a:t>— оборот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) 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—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в художественном произведении слова и выражения, используемые в </a:t>
            </a:r>
            <a:r>
              <a:rPr lang="ru-RU" sz="3200" i="1" dirty="0">
                <a:solidFill>
                  <a:srgbClr val="002060"/>
                </a:solidFill>
              </a:rPr>
              <a:t>переносном значении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с целью усилить образность языка, художественную выразительность речи.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286000" y="4957603"/>
            <a:ext cx="6172200" cy="4571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endParaRPr lang="ru-RU" sz="3200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920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М е т а ́</a:t>
            </a:r>
            <a:r>
              <a:rPr lang="ru-RU" sz="5400" b="1" dirty="0" err="1" smtClean="0"/>
              <a:t>ф</a:t>
            </a:r>
            <a:r>
              <a:rPr lang="ru-RU" sz="5400" b="1" dirty="0" smtClean="0"/>
              <a:t> о </a:t>
            </a:r>
            <a:r>
              <a:rPr lang="ru-RU" sz="5400" b="1" dirty="0" err="1" smtClean="0"/>
              <a:t>р</a:t>
            </a:r>
            <a:r>
              <a:rPr lang="ru-RU" sz="5400" b="1" dirty="0" smtClean="0"/>
              <a:t> а</a:t>
            </a:r>
            <a:r>
              <a:rPr lang="ru-RU" sz="5400" dirty="0" smtClean="0"/>
              <a:t> 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4032448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от</a:t>
            </a:r>
            <a:r>
              <a:rPr lang="ru-RU" sz="2800" dirty="0"/>
              <a:t> </a:t>
            </a:r>
            <a:r>
              <a:rPr lang="ru-RU" sz="2800" dirty="0" err="1">
                <a:hlinkClick r:id="rId2" tooltip="Древнегреческий язык"/>
              </a:rPr>
              <a:t>др.-греч</a:t>
            </a:r>
            <a:r>
              <a:rPr lang="ru-RU" sz="2800" dirty="0">
                <a:hlinkClick r:id="rId2" tooltip="Древнегреческий язык"/>
              </a:rPr>
              <a:t>.</a:t>
            </a:r>
            <a:r>
              <a:rPr lang="ru-RU" sz="2800" dirty="0"/>
              <a:t> </a:t>
            </a:r>
            <a:r>
              <a:rPr lang="ru-RU" sz="2800" dirty="0" err="1"/>
              <a:t>μεταφορά </a:t>
            </a:r>
            <a:r>
              <a:rPr lang="ru-RU" sz="2800" dirty="0"/>
              <a:t>— «перенос», «переносное значение</a:t>
            </a:r>
            <a:r>
              <a:rPr lang="ru-RU" sz="2800" dirty="0" smtClean="0"/>
              <a:t>» </a:t>
            </a:r>
            <a:r>
              <a:rPr lang="ru-RU" sz="2800" dirty="0"/>
              <a:t>— </a:t>
            </a:r>
            <a:r>
              <a:rPr lang="ru-RU" sz="2800" dirty="0">
                <a:hlinkClick r:id="rId3" tooltip="Троп"/>
              </a:rPr>
              <a:t>троп</a:t>
            </a:r>
            <a:r>
              <a:rPr lang="ru-RU" sz="2800" dirty="0"/>
              <a:t>, </a:t>
            </a:r>
            <a:r>
              <a:rPr lang="ru-RU" sz="2800" b="1" dirty="0" smtClean="0"/>
              <a:t>в </a:t>
            </a:r>
            <a:r>
              <a:rPr lang="ru-RU" sz="2800" b="1" dirty="0"/>
              <a:t>основе </a:t>
            </a:r>
            <a:r>
              <a:rPr lang="ru-RU" sz="2800" dirty="0"/>
              <a:t>которого лежит </a:t>
            </a:r>
            <a:r>
              <a:rPr lang="ru-RU" sz="2800" b="1" dirty="0"/>
              <a:t>неназванное сравнение предмета с каким-либо другим на основании их </a:t>
            </a:r>
            <a:r>
              <a:rPr lang="ru-RU" sz="2800" b="1" u="sng" dirty="0"/>
              <a:t>общего</a:t>
            </a:r>
            <a:r>
              <a:rPr lang="ru-RU" sz="2800" b="1" dirty="0"/>
              <a:t> признака.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11960" y="1052736"/>
            <a:ext cx="4464496" cy="56166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Теплый </a:t>
            </a:r>
            <a:r>
              <a:rPr lang="ru-RU" b="1" dirty="0" smtClean="0"/>
              <a:t>бархат ночи </a:t>
            </a:r>
            <a:r>
              <a:rPr lang="ru-RU" dirty="0" smtClean="0"/>
              <a:t>богато расшит, украшен голубым </a:t>
            </a:r>
            <a:r>
              <a:rPr lang="ru-RU" b="1" dirty="0" smtClean="0"/>
              <a:t>серебром огней…(М.Горький)</a:t>
            </a:r>
          </a:p>
          <a:p>
            <a:pPr algn="ctr"/>
            <a:r>
              <a:rPr lang="ru-RU" b="1" dirty="0" smtClean="0"/>
              <a:t>Барка жизни</a:t>
            </a:r>
            <a:r>
              <a:rPr lang="ru-RU" dirty="0" smtClean="0"/>
              <a:t> встала </a:t>
            </a:r>
            <a:br>
              <a:rPr lang="ru-RU" dirty="0" smtClean="0"/>
            </a:br>
            <a:r>
              <a:rPr lang="ru-RU" b="1" dirty="0" smtClean="0"/>
              <a:t>На</a:t>
            </a:r>
            <a:r>
              <a:rPr lang="ru-RU" dirty="0" smtClean="0"/>
              <a:t> большой </a:t>
            </a:r>
            <a:r>
              <a:rPr lang="ru-RU" b="1" dirty="0" smtClean="0"/>
              <a:t>мели</a:t>
            </a:r>
            <a:r>
              <a:rPr lang="ru-RU" dirty="0" smtClean="0"/>
              <a:t> </a:t>
            </a:r>
            <a:r>
              <a:rPr lang="ru-RU" b="1" dirty="0" smtClean="0"/>
              <a:t>(А.Блок)</a:t>
            </a:r>
          </a:p>
          <a:p>
            <a:pPr algn="ctr"/>
            <a:r>
              <a:rPr lang="ru-RU" dirty="0" smtClean="0"/>
              <a:t>…</a:t>
            </a:r>
            <a:r>
              <a:rPr lang="ru-RU" b="1" dirty="0" smtClean="0"/>
              <a:t>пожаром зари Сожжено </a:t>
            </a:r>
            <a:r>
              <a:rPr lang="ru-RU" dirty="0" smtClean="0"/>
              <a:t>и раздвинуто бледное </a:t>
            </a:r>
            <a:r>
              <a:rPr lang="ru-RU" b="1" dirty="0" smtClean="0"/>
              <a:t>небо (А.Блок)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Э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и′ т е т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4248472" cy="5733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    </a:t>
            </a:r>
            <a:r>
              <a:rPr lang="ru-RU" sz="3200" b="1" dirty="0" smtClean="0"/>
              <a:t>от</a:t>
            </a:r>
            <a:r>
              <a:rPr lang="ru-RU" sz="3200" b="1" dirty="0"/>
              <a:t> </a:t>
            </a:r>
            <a:r>
              <a:rPr lang="ru-RU" sz="3200" b="1" dirty="0" err="1">
                <a:hlinkClick r:id="rId2" tooltip="Древнегреческий язык"/>
              </a:rPr>
              <a:t>др.-греч</a:t>
            </a:r>
            <a:r>
              <a:rPr lang="ru-RU" sz="3200" b="1" dirty="0">
                <a:hlinkClick r:id="rId2" tooltip="Древнегреческий язык"/>
              </a:rPr>
              <a:t>.</a:t>
            </a:r>
            <a:r>
              <a:rPr lang="ru-RU" sz="3200" b="1" dirty="0"/>
              <a:t> </a:t>
            </a:r>
            <a:r>
              <a:rPr lang="ru-RU" sz="3200" b="1" dirty="0" err="1"/>
              <a:t>ἐπίθετον </a:t>
            </a:r>
            <a:r>
              <a:rPr lang="ru-RU" sz="3200" b="1" dirty="0"/>
              <a:t>— «приложенное</a:t>
            </a:r>
            <a:r>
              <a:rPr lang="ru-RU" sz="3200" b="1" dirty="0" smtClean="0"/>
              <a:t>» — образное определение предмета, явления. </a:t>
            </a:r>
            <a:r>
              <a:rPr lang="ru-RU" dirty="0" smtClean="0"/>
              <a:t>Выражается </a:t>
            </a:r>
            <a:r>
              <a:rPr lang="ru-RU" dirty="0"/>
              <a:t>преимущественно </a:t>
            </a:r>
            <a:r>
              <a:rPr lang="ru-RU" u="sng" dirty="0">
                <a:hlinkClick r:id="rId3" tooltip="Имя прилагательное"/>
              </a:rPr>
              <a:t>именем прилагательным</a:t>
            </a:r>
            <a:r>
              <a:rPr lang="ru-RU" dirty="0"/>
              <a:t>, но также </a:t>
            </a:r>
            <a:r>
              <a:rPr lang="ru-RU" dirty="0">
                <a:hlinkClick r:id="rId4" tooltip="Наречие"/>
              </a:rPr>
              <a:t>наречием</a:t>
            </a:r>
            <a:r>
              <a:rPr lang="ru-RU" dirty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(«</a:t>
            </a:r>
            <a:r>
              <a:rPr lang="ru-RU" dirty="0"/>
              <a:t>горячо любить»), 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39952" y="980728"/>
            <a:ext cx="4680520" cy="58772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Железная воля, золотой характер, горячая кровь, мотыльковая красота, цветастая радость, </a:t>
            </a:r>
            <a:r>
              <a:rPr lang="ru-RU" sz="2800" dirty="0" err="1" smtClean="0"/>
              <a:t>заднекрылечное</a:t>
            </a:r>
            <a:r>
              <a:rPr lang="ru-RU" sz="2800" dirty="0" smtClean="0"/>
              <a:t> знакомство…</a:t>
            </a:r>
          </a:p>
          <a:p>
            <a:pPr algn="ctr"/>
            <a:r>
              <a:rPr lang="ru-RU" sz="2800" dirty="0" smtClean="0"/>
              <a:t>Вечером синим, вечером лунным Был я когда-то красивым и юным. Неудержимо, неповторимо Все пролетело… далече… мимо </a:t>
            </a:r>
            <a:r>
              <a:rPr lang="ru-RU" sz="2800" b="1" dirty="0" smtClean="0"/>
              <a:t>(С.Есенин)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222</TotalTime>
  <Words>195</Words>
  <Application>Microsoft Office PowerPoint</Application>
  <PresentationFormat>Экран (4:3)</PresentationFormat>
  <Paragraphs>41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Подготовка к написанию  сочинения-ра…суждения  КОЧИЕВА Т.Х.</vt:lpstr>
      <vt:lpstr>Презентация PowerPoint</vt:lpstr>
      <vt:lpstr>Презентация PowerPoint</vt:lpstr>
      <vt:lpstr>1.   Тезис. 2.   1 доказательство. 3.   2 доказательство. 4.   Вывод.</vt:lpstr>
      <vt:lpstr>Схема сочинения-рассуждения. </vt:lpstr>
      <vt:lpstr>С2</vt:lpstr>
      <vt:lpstr>Т р о п  (от др.-греч. τρόπος — оборот) —  в художественном произведении слова и выражения, используемые в переносном значении с целью усилить образность языка, художественную выразительность речи.</vt:lpstr>
      <vt:lpstr>М е т а ́ф о р а </vt:lpstr>
      <vt:lpstr>Э п и′ т е т</vt:lpstr>
      <vt:lpstr> Фигуры –  стилистико-синтаксические конструкции. </vt:lpstr>
      <vt:lpstr>Риторический вопрос</vt:lpstr>
      <vt:lpstr>Риторическое восклицание</vt:lpstr>
      <vt:lpstr>УДАЧИ ВАМ!  СЧАСТЬЯ, МИРА, ДОБРА.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написанию  сочинения-рассуждения (С2).</dc:title>
  <dc:creator>Denis</dc:creator>
  <cp:lastModifiedBy>BEST</cp:lastModifiedBy>
  <cp:revision>22</cp:revision>
  <dcterms:created xsi:type="dcterms:W3CDTF">2012-11-13T16:17:44Z</dcterms:created>
  <dcterms:modified xsi:type="dcterms:W3CDTF">2014-12-25T05:12:14Z</dcterms:modified>
</cp:coreProperties>
</file>