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2" r:id="rId4"/>
    <p:sldId id="263" r:id="rId5"/>
    <p:sldId id="257" r:id="rId6"/>
    <p:sldId id="258" r:id="rId7"/>
    <p:sldId id="261" r:id="rId8"/>
    <p:sldId id="265" r:id="rId9"/>
    <p:sldId id="266" r:id="rId10"/>
    <p:sldId id="267" r:id="rId11"/>
    <p:sldId id="269"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53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05.01.2015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05.01.2015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05.01.2015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05.01.2015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05.01.2015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05.01.2015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05.01.2015</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05.01.2015</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05.01.2015</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05.01.2015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05.01.2015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05.01.2015</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4" name="Заголовок 3"/>
          <p:cNvSpPr>
            <a:spLocks noGrp="1"/>
          </p:cNvSpPr>
          <p:nvPr>
            <p:ph type="ctrTitle"/>
          </p:nvPr>
        </p:nvSpPr>
        <p:spPr/>
        <p:txBody>
          <a:bodyPr/>
          <a:lstStyle/>
          <a:p>
            <a:r>
              <a:rPr lang="ru-RU" i="1" dirty="0" smtClean="0">
                <a:latin typeface="Times New Roman" pitchFamily="18" charset="0"/>
                <a:cs typeface="Times New Roman" pitchFamily="18" charset="0"/>
              </a:rPr>
              <a:t>Содержательные и языковые способы сокращения текста</a:t>
            </a:r>
            <a:endParaRPr lang="ru-RU"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8100000" scaled="1"/>
        </a:gradFill>
        <a:effectLst/>
      </p:bgPr>
    </p:bg>
    <p:spTree>
      <p:nvGrpSpPr>
        <p:cNvPr id="1" name=""/>
        <p:cNvGrpSpPr/>
        <p:nvPr/>
      </p:nvGrpSpPr>
      <p:grpSpPr>
        <a:xfrm>
          <a:off x="0" y="0"/>
          <a:ext cx="0" cy="0"/>
          <a:chOff x="0" y="0"/>
          <a:chExt cx="0" cy="0"/>
        </a:xfrm>
      </p:grpSpPr>
      <p:sp>
        <p:nvSpPr>
          <p:cNvPr id="11266" name="Заголовок 1"/>
          <p:cNvSpPr>
            <a:spLocks noGrp="1"/>
          </p:cNvSpPr>
          <p:nvPr>
            <p:ph type="title"/>
          </p:nvPr>
        </p:nvSpPr>
        <p:spPr/>
        <p:txBody>
          <a:bodyPr>
            <a:normAutofit/>
          </a:bodyPr>
          <a:lstStyle/>
          <a:p>
            <a:r>
              <a:rPr lang="ru-RU" sz="2400" i="1" dirty="0" smtClean="0">
                <a:latin typeface="Times New Roman" pitchFamily="18" charset="0"/>
                <a:cs typeface="Times New Roman" pitchFamily="18" charset="0"/>
              </a:rPr>
              <a:t>Языковые способы сокращения текста</a:t>
            </a:r>
          </a:p>
        </p:txBody>
      </p:sp>
      <p:sp>
        <p:nvSpPr>
          <p:cNvPr id="4" name="Содержимое 3"/>
          <p:cNvSpPr>
            <a:spLocks noGrp="1"/>
          </p:cNvSpPr>
          <p:nvPr>
            <p:ph idx="1"/>
          </p:nvPr>
        </p:nvSpPr>
        <p:spPr/>
        <p:txBody>
          <a:bodyPr rtlCol="0">
            <a:normAutofit fontScale="62500" lnSpcReduction="20000"/>
          </a:bodyPr>
          <a:lstStyle/>
          <a:p>
            <a:pPr algn="ctr" fontAlgn="auto">
              <a:spcAft>
                <a:spcPts val="0"/>
              </a:spcAft>
              <a:buFont typeface="Arial" pitchFamily="34" charset="0"/>
              <a:buNone/>
              <a:defRPr/>
            </a:pPr>
            <a:r>
              <a:rPr lang="ru-RU" b="1" i="1" dirty="0" smtClean="0">
                <a:latin typeface="Times New Roman" pitchFamily="18" charset="0"/>
                <a:cs typeface="Times New Roman" pitchFamily="18" charset="0"/>
              </a:rPr>
              <a:t>Для того чтобы осуществить – для осуществления; для того чтобы получить – для получения; для того чтобы изменить - …; для того чтобы соединить - …; для того чтобы распределить - …; для того чтобы рассмотреть - …</a:t>
            </a:r>
          </a:p>
          <a:p>
            <a:pPr algn="ctr" fontAlgn="auto">
              <a:spcAft>
                <a:spcPts val="0"/>
              </a:spcAft>
              <a:buFont typeface="Arial" pitchFamily="34" charset="0"/>
              <a:buNone/>
              <a:defRPr/>
            </a:pPr>
            <a:r>
              <a:rPr lang="ru-RU" b="1" i="1" dirty="0" smtClean="0">
                <a:latin typeface="Times New Roman" pitchFamily="18" charset="0"/>
                <a:cs typeface="Times New Roman" pitchFamily="18" charset="0"/>
              </a:rPr>
              <a:t>В любом случае можно заранее продумать и просчитать, что нужно сделать, чтобы этого достичь (</a:t>
            </a:r>
            <a:r>
              <a:rPr lang="ru-RU" b="1" i="1" dirty="0" err="1" smtClean="0">
                <a:latin typeface="Times New Roman" pitchFamily="18" charset="0"/>
                <a:cs typeface="Times New Roman" pitchFamily="18" charset="0"/>
              </a:rPr>
              <a:t>достичь</a:t>
            </a:r>
            <a:r>
              <a:rPr lang="ru-RU" b="1" i="1" dirty="0" smtClean="0">
                <a:latin typeface="Times New Roman" pitchFamily="18" charset="0"/>
                <a:cs typeface="Times New Roman" pitchFamily="18" charset="0"/>
              </a:rPr>
              <a:t> цели)</a:t>
            </a:r>
          </a:p>
          <a:p>
            <a:pPr algn="ctr" fontAlgn="auto">
              <a:spcAft>
                <a:spcPts val="0"/>
              </a:spcAft>
              <a:buFont typeface="Arial" pitchFamily="34" charset="0"/>
              <a:buNone/>
              <a:defRPr/>
            </a:pPr>
            <a:r>
              <a:rPr lang="ru-RU" b="1" i="1" dirty="0" smtClean="0">
                <a:latin typeface="Times New Roman" pitchFamily="18" charset="0"/>
                <a:cs typeface="Times New Roman" pitchFamily="18" charset="0"/>
              </a:rPr>
              <a:t>(В любом случае можно заранее продумать и просчитать, что нужно сделать для достижения цели)</a:t>
            </a:r>
          </a:p>
          <a:p>
            <a:pPr algn="ctr" fontAlgn="auto">
              <a:spcAft>
                <a:spcPts val="0"/>
              </a:spcAft>
              <a:buFont typeface="Arial" pitchFamily="34" charset="0"/>
              <a:buNone/>
              <a:defRPr/>
            </a:pPr>
            <a:r>
              <a:rPr lang="ru-RU" b="1" i="1" dirty="0" smtClean="0">
                <a:latin typeface="Times New Roman" pitchFamily="18" charset="0"/>
                <a:cs typeface="Times New Roman" pitchFamily="18" charset="0"/>
              </a:rPr>
              <a:t>Энергии, выделяющейся для ядерной реакции, достаточно, чтобы нагреть от комнатной температуры до кипения 150 т воды. </a:t>
            </a:r>
          </a:p>
          <a:p>
            <a:pPr algn="ctr" fontAlgn="auto">
              <a:spcAft>
                <a:spcPts val="0"/>
              </a:spcAft>
              <a:buFont typeface="Arial" pitchFamily="34" charset="0"/>
              <a:buNone/>
              <a:defRPr/>
            </a:pPr>
            <a:r>
              <a:rPr lang="ru-RU" b="1" i="1" dirty="0" smtClean="0">
                <a:latin typeface="Times New Roman" pitchFamily="18" charset="0"/>
                <a:cs typeface="Times New Roman" pitchFamily="18" charset="0"/>
              </a:rPr>
              <a:t>(Энергии, выделяющейся при ядерной </a:t>
            </a:r>
            <a:r>
              <a:rPr lang="ru-RU" dirty="0" smtClean="0"/>
              <a:t>реакции, достаточно </a:t>
            </a:r>
            <a:r>
              <a:rPr lang="ru-RU" b="1" dirty="0" smtClean="0"/>
              <a:t>для нагревания от комнатной температуры до кипения 150 т воды)</a:t>
            </a:r>
            <a:endParaRPr lang="ru-RU" dirty="0"/>
          </a:p>
        </p:txBody>
      </p:sp>
      <p:sp>
        <p:nvSpPr>
          <p:cNvPr id="5" name="Текст 4"/>
          <p:cNvSpPr>
            <a:spLocks noGrp="1"/>
          </p:cNvSpPr>
          <p:nvPr>
            <p:ph type="body" sz="half" idx="2"/>
          </p:nvPr>
        </p:nvSpPr>
        <p:spPr/>
        <p:txBody>
          <a:bodyPr>
            <a:normAutofit/>
          </a:bodyPr>
          <a:lstStyle/>
          <a:p>
            <a:pPr algn="ctr"/>
            <a:r>
              <a:rPr lang="ru-RU" sz="2400" b="1" i="1" dirty="0" smtClean="0">
                <a:latin typeface="Times New Roman" pitchFamily="18" charset="0"/>
                <a:cs typeface="Times New Roman" pitchFamily="18" charset="0"/>
              </a:rPr>
              <a:t>Б) трансформация предложений</a:t>
            </a:r>
          </a:p>
          <a:p>
            <a:pPr algn="ctr"/>
            <a:r>
              <a:rPr lang="ru-RU" sz="2400" b="1" i="1" dirty="0" smtClean="0">
                <a:latin typeface="Times New Roman" pitchFamily="18" charset="0"/>
                <a:cs typeface="Times New Roman" pitchFamily="18" charset="0"/>
              </a:rPr>
              <a:t>Упражнение 4.</a:t>
            </a:r>
          </a:p>
          <a:p>
            <a:pPr algn="ctr"/>
            <a:r>
              <a:rPr lang="ru-RU" sz="2400" b="1" i="1" dirty="0" smtClean="0">
                <a:latin typeface="Times New Roman" pitchFamily="18" charset="0"/>
                <a:cs typeface="Times New Roman" pitchFamily="18" charset="0"/>
              </a:rPr>
              <a:t>Замените придаточное предложение предложно-падежной конструкцией.</a:t>
            </a:r>
          </a:p>
        </p:txBody>
      </p:sp>
      <p:sp>
        <p:nvSpPr>
          <p:cNvPr id="6" name="Прямоугольник 5"/>
          <p:cNvSpPr/>
          <p:nvPr/>
        </p:nvSpPr>
        <p:spPr>
          <a:xfrm>
            <a:off x="3857620" y="4286256"/>
            <a:ext cx="5072062" cy="857250"/>
          </a:xfrm>
          <a:prstGeom prst="rect">
            <a:avLst/>
          </a:prstGeom>
          <a:solidFill>
            <a:schemeClr val="accent2"/>
          </a:solidFill>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ru-RU"/>
          </a:p>
        </p:txBody>
      </p:sp>
      <p:sp>
        <p:nvSpPr>
          <p:cNvPr id="7" name="Прямоугольник 6"/>
          <p:cNvSpPr/>
          <p:nvPr/>
        </p:nvSpPr>
        <p:spPr>
          <a:xfrm>
            <a:off x="3714744" y="2214554"/>
            <a:ext cx="5072062" cy="1143000"/>
          </a:xfrm>
          <a:prstGeom prst="rect">
            <a:avLst/>
          </a:prstGeom>
          <a:solidFill>
            <a:schemeClr val="accent2"/>
          </a:solidFill>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ru-RU"/>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9" presetClass="exit" presetSubtype="0" fill="hold" grpId="1" nodeType="clickEffect">
                                  <p:stCondLst>
                                    <p:cond delay="0"/>
                                  </p:stCondLst>
                                  <p:childTnLst>
                                    <p:animEffect transition="out" filter="dissolv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9" presetClass="exit" presetSubtype="0" fill="hold" grpId="1" nodeType="clickEffect">
                                  <p:stCondLst>
                                    <p:cond delay="0"/>
                                  </p:stCondLst>
                                  <p:childTnLst>
                                    <p:animEffect transition="out" filter="dissolv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6" grpId="1" animBg="1"/>
      <p:bldP spid="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8100000" scaled="1"/>
        </a:gradFill>
        <a:effectLst/>
      </p:bgPr>
    </p:bg>
    <p:spTree>
      <p:nvGrpSpPr>
        <p:cNvPr id="1" name=""/>
        <p:cNvGrpSpPr/>
        <p:nvPr/>
      </p:nvGrpSpPr>
      <p:grpSpPr>
        <a:xfrm>
          <a:off x="0" y="0"/>
          <a:ext cx="0" cy="0"/>
          <a:chOff x="0" y="0"/>
          <a:chExt cx="0" cy="0"/>
        </a:xfrm>
      </p:grpSpPr>
      <p:sp>
        <p:nvSpPr>
          <p:cNvPr id="12290" name="Заголовок 1"/>
          <p:cNvSpPr>
            <a:spLocks noGrp="1"/>
          </p:cNvSpPr>
          <p:nvPr>
            <p:ph type="title"/>
          </p:nvPr>
        </p:nvSpPr>
        <p:spPr/>
        <p:txBody>
          <a:bodyPr>
            <a:normAutofit/>
          </a:bodyPr>
          <a:lstStyle/>
          <a:p>
            <a:pPr algn="ctr"/>
            <a:r>
              <a:rPr lang="ru-RU" sz="2400" i="1" dirty="0" smtClean="0">
                <a:latin typeface="Times New Roman" pitchFamily="18" charset="0"/>
                <a:cs typeface="Times New Roman" pitchFamily="18" charset="0"/>
              </a:rPr>
              <a:t>Языковые способы сокращения текста</a:t>
            </a:r>
          </a:p>
        </p:txBody>
      </p:sp>
      <p:sp>
        <p:nvSpPr>
          <p:cNvPr id="4" name="Содержимое 3"/>
          <p:cNvSpPr>
            <a:spLocks noGrp="1"/>
          </p:cNvSpPr>
          <p:nvPr>
            <p:ph idx="1"/>
          </p:nvPr>
        </p:nvSpPr>
        <p:spPr/>
        <p:txBody>
          <a:bodyPr rtlCol="0">
            <a:normAutofit fontScale="77500" lnSpcReduction="20000"/>
          </a:bodyPr>
          <a:lstStyle/>
          <a:p>
            <a:pPr algn="ctr" fontAlgn="auto">
              <a:spcAft>
                <a:spcPts val="0"/>
              </a:spcAft>
              <a:buFont typeface="Arial" pitchFamily="34" charset="0"/>
              <a:buNone/>
              <a:defRPr/>
            </a:pPr>
            <a:r>
              <a:rPr lang="ru-RU" i="1" dirty="0" smtClean="0">
                <a:latin typeface="Times New Roman" pitchFamily="18" charset="0"/>
                <a:cs typeface="Times New Roman" pitchFamily="18" charset="0"/>
              </a:rPr>
              <a:t>Чтобы ядерная реакция протекала, необходимо снизить скорость движения нейронов приблизительно в 10000 раз. (Для протекания ядерной реакции необходимо снизить скорость движения нейронов приблизительно в 10000 раз)</a:t>
            </a:r>
          </a:p>
          <a:p>
            <a:pPr algn="ctr" fontAlgn="auto">
              <a:spcAft>
                <a:spcPts val="0"/>
              </a:spcAft>
              <a:buFont typeface="Arial" pitchFamily="34" charset="0"/>
              <a:buNone/>
              <a:defRPr/>
            </a:pPr>
            <a:r>
              <a:rPr lang="ru-RU" i="1" dirty="0" smtClean="0">
                <a:latin typeface="Times New Roman" pitchFamily="18" charset="0"/>
                <a:cs typeface="Times New Roman" pitchFamily="18" charset="0"/>
              </a:rPr>
              <a:t>Если бы на мгновение прекратилось действие электромагнитных сил, то сразу бы исчезла жизнь, немыслимая без сил электромагнитной природы. </a:t>
            </a:r>
          </a:p>
          <a:p>
            <a:pPr fontAlgn="auto">
              <a:spcAft>
                <a:spcPts val="0"/>
              </a:spcAft>
              <a:buFont typeface="Arial" pitchFamily="34" charset="0"/>
              <a:buNone/>
              <a:defRPr/>
            </a:pPr>
            <a:r>
              <a:rPr lang="ru-RU" b="1" dirty="0" smtClean="0"/>
              <a:t>(С прекращением действия </a:t>
            </a:r>
            <a:r>
              <a:rPr lang="ru-RU" dirty="0" smtClean="0"/>
              <a:t>электромагнитных сил сразу бы исчезла жизнь, немыслимая без сил электромагнитной природы)</a:t>
            </a:r>
            <a:endParaRPr lang="ru-RU" b="1" dirty="0"/>
          </a:p>
        </p:txBody>
      </p:sp>
      <p:sp>
        <p:nvSpPr>
          <p:cNvPr id="5" name="Текст 4"/>
          <p:cNvSpPr>
            <a:spLocks noGrp="1"/>
          </p:cNvSpPr>
          <p:nvPr>
            <p:ph type="body" sz="half" idx="2"/>
          </p:nvPr>
        </p:nvSpPr>
        <p:spPr/>
        <p:txBody>
          <a:bodyPr>
            <a:normAutofit/>
          </a:bodyPr>
          <a:lstStyle/>
          <a:p>
            <a:pPr algn="ctr"/>
            <a:r>
              <a:rPr lang="ru-RU" sz="2400" i="1" dirty="0" smtClean="0">
                <a:latin typeface="Times New Roman" pitchFamily="18" charset="0"/>
                <a:cs typeface="Times New Roman" pitchFamily="18" charset="0"/>
              </a:rPr>
              <a:t>Упражнение 5.</a:t>
            </a:r>
          </a:p>
          <a:p>
            <a:pPr algn="ctr"/>
            <a:r>
              <a:rPr lang="ru-RU" sz="2400" i="1" dirty="0" smtClean="0">
                <a:latin typeface="Times New Roman" pitchFamily="18" charset="0"/>
                <a:cs typeface="Times New Roman" pitchFamily="18" charset="0"/>
              </a:rPr>
              <a:t>Замените придаточные условия и причины предложно-падежной конструкцией или деепричастным оборотом</a:t>
            </a:r>
          </a:p>
        </p:txBody>
      </p:sp>
      <p:sp>
        <p:nvSpPr>
          <p:cNvPr id="6" name="Прямоугольник 5"/>
          <p:cNvSpPr/>
          <p:nvPr/>
        </p:nvSpPr>
        <p:spPr>
          <a:xfrm flipV="1">
            <a:off x="4000500" y="1484784"/>
            <a:ext cx="4315915" cy="1584176"/>
          </a:xfrm>
          <a:prstGeom prst="rect">
            <a:avLst/>
          </a:prstGeom>
          <a:solidFill>
            <a:schemeClr val="accent2"/>
          </a:solidFill>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ru-RU"/>
          </a:p>
        </p:txBody>
      </p:sp>
      <p:sp>
        <p:nvSpPr>
          <p:cNvPr id="8" name="Прямоугольник 7"/>
          <p:cNvSpPr/>
          <p:nvPr/>
        </p:nvSpPr>
        <p:spPr>
          <a:xfrm>
            <a:off x="3571868" y="4357694"/>
            <a:ext cx="5000625" cy="1285875"/>
          </a:xfrm>
          <a:prstGeom prst="rect">
            <a:avLst/>
          </a:prstGeom>
          <a:solidFill>
            <a:schemeClr val="accent2"/>
          </a:solidFill>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ru-RU"/>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9" presetClass="exit" presetSubtype="0" fill="hold" grpId="1" nodeType="clickEffect">
                                  <p:stCondLst>
                                    <p:cond delay="0"/>
                                  </p:stCondLst>
                                  <p:childTnLst>
                                    <p:animEffect transition="out" filter="dissolv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9" presetClass="exit" presetSubtype="0" fill="hold" grpId="1" nodeType="clickEffect">
                                  <p:stCondLst>
                                    <p:cond delay="0"/>
                                  </p:stCondLst>
                                  <p:childTnLst>
                                    <p:animEffect transition="out" filter="dissolve">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1" animBg="1"/>
      <p:bldP spid="8"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b="1" i="1" dirty="0" smtClean="0">
                <a:latin typeface="Times New Roman" pitchFamily="18" charset="0"/>
                <a:cs typeface="Times New Roman" pitchFamily="18" charset="0"/>
              </a:rPr>
              <a:t>Основные умения</a:t>
            </a:r>
            <a:endParaRPr lang="ru-RU" b="1" i="1" dirty="0">
              <a:latin typeface="Times New Roman" pitchFamily="18" charset="0"/>
              <a:cs typeface="Times New Roman" pitchFamily="18" charset="0"/>
            </a:endParaRPr>
          </a:p>
        </p:txBody>
      </p:sp>
      <p:sp>
        <p:nvSpPr>
          <p:cNvPr id="6" name="Содержимое 5"/>
          <p:cNvSpPr>
            <a:spLocks noGrp="1"/>
          </p:cNvSpPr>
          <p:nvPr>
            <p:ph idx="1"/>
          </p:nvPr>
        </p:nvSpPr>
        <p:spPr>
          <a:xfrm>
            <a:off x="457200" y="2000240"/>
            <a:ext cx="8229600" cy="4125923"/>
          </a:xfrm>
        </p:spPr>
        <p:txBody>
          <a:bodyPr/>
          <a:lstStyle/>
          <a:p>
            <a:pPr>
              <a:defRPr/>
            </a:pPr>
            <a:r>
              <a:rPr lang="ru-RU" b="1" i="1" dirty="0" smtClean="0">
                <a:latin typeface="Times New Roman" pitchFamily="18" charset="0"/>
                <a:cs typeface="Times New Roman" pitchFamily="18" charset="0"/>
              </a:rPr>
              <a:t>Уметь выделять </a:t>
            </a:r>
            <a:r>
              <a:rPr lang="ru-RU" b="1" i="1" dirty="0" err="1" smtClean="0">
                <a:latin typeface="Times New Roman" pitchFamily="18" charset="0"/>
                <a:cs typeface="Times New Roman" pitchFamily="18" charset="0"/>
              </a:rPr>
              <a:t>микротемы</a:t>
            </a:r>
            <a:endParaRPr lang="ru-RU" b="1" i="1" dirty="0" smtClean="0">
              <a:latin typeface="Times New Roman" pitchFamily="18" charset="0"/>
              <a:cs typeface="Times New Roman" pitchFamily="18" charset="0"/>
            </a:endParaRPr>
          </a:p>
          <a:p>
            <a:pPr>
              <a:defRPr/>
            </a:pPr>
            <a:r>
              <a:rPr lang="ru-RU" b="1" i="1" dirty="0" smtClean="0">
                <a:latin typeface="Times New Roman" pitchFamily="18" charset="0"/>
                <a:cs typeface="Times New Roman" pitchFamily="18" charset="0"/>
              </a:rPr>
              <a:t>Определять в них главное, отсекать второстепенное</a:t>
            </a:r>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i="1" dirty="0" smtClean="0">
                <a:latin typeface="Times New Roman" pitchFamily="18" charset="0"/>
                <a:cs typeface="Times New Roman" pitchFamily="18" charset="0"/>
              </a:rPr>
              <a:t>Способы</a:t>
            </a:r>
            <a:r>
              <a:rPr lang="ru-RU" b="1" i="1" dirty="0" smtClean="0">
                <a:latin typeface="Times New Roman" pitchFamily="18" charset="0"/>
                <a:cs typeface="Times New Roman" pitchFamily="18" charset="0"/>
              </a:rPr>
              <a:t> сокращения текста</a:t>
            </a:r>
            <a:br>
              <a:rPr lang="ru-RU" b="1" i="1" dirty="0" smtClean="0">
                <a:latin typeface="Times New Roman" pitchFamily="18" charset="0"/>
                <a:cs typeface="Times New Roman" pitchFamily="18" charset="0"/>
              </a:rPr>
            </a:br>
            <a:endParaRPr lang="ru-RU" b="1" i="1" dirty="0">
              <a:latin typeface="Times New Roman" pitchFamily="18" charset="0"/>
              <a:cs typeface="Times New Roman" pitchFamily="18" charset="0"/>
            </a:endParaRPr>
          </a:p>
        </p:txBody>
      </p:sp>
      <p:sp>
        <p:nvSpPr>
          <p:cNvPr id="3" name="Прямоугольник 2"/>
          <p:cNvSpPr/>
          <p:nvPr/>
        </p:nvSpPr>
        <p:spPr>
          <a:xfrm>
            <a:off x="714348" y="1285860"/>
            <a:ext cx="3357586" cy="928694"/>
          </a:xfrm>
          <a:prstGeom prst="rect">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r>
              <a:rPr lang="ru-RU" sz="2800" b="1" i="1" dirty="0">
                <a:solidFill>
                  <a:schemeClr val="tx1"/>
                </a:solidFill>
                <a:latin typeface="Times New Roman" pitchFamily="18" charset="0"/>
                <a:cs typeface="Times New Roman" pitchFamily="18" charset="0"/>
              </a:rPr>
              <a:t>Содержательные</a:t>
            </a:r>
          </a:p>
        </p:txBody>
      </p:sp>
      <p:sp>
        <p:nvSpPr>
          <p:cNvPr id="4" name="Прямоугольник 3"/>
          <p:cNvSpPr/>
          <p:nvPr/>
        </p:nvSpPr>
        <p:spPr>
          <a:xfrm>
            <a:off x="5000628" y="1285860"/>
            <a:ext cx="3357586" cy="928694"/>
          </a:xfrm>
          <a:prstGeom prst="rect">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r>
              <a:rPr lang="ru-RU" sz="2800" b="1" i="1" dirty="0">
                <a:solidFill>
                  <a:schemeClr val="tx1"/>
                </a:solidFill>
                <a:latin typeface="Times New Roman" pitchFamily="18" charset="0"/>
                <a:cs typeface="Times New Roman" pitchFamily="18" charset="0"/>
              </a:rPr>
              <a:t>Языковые</a:t>
            </a:r>
          </a:p>
        </p:txBody>
      </p:sp>
      <p:sp>
        <p:nvSpPr>
          <p:cNvPr id="5" name="TextBox 4"/>
          <p:cNvSpPr txBox="1"/>
          <p:nvPr/>
        </p:nvSpPr>
        <p:spPr>
          <a:xfrm>
            <a:off x="571472" y="2571744"/>
            <a:ext cx="3429024" cy="2677656"/>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a:spAutoFit/>
          </a:bodyPr>
          <a:lstStyle/>
          <a:p>
            <a:pPr marL="457200" indent="-457200" fontAlgn="auto">
              <a:spcBef>
                <a:spcPts val="0"/>
              </a:spcBef>
              <a:spcAft>
                <a:spcPts val="0"/>
              </a:spcAft>
              <a:buFont typeface="+mj-lt"/>
              <a:buAutoNum type="arabicPeriod"/>
              <a:defRPr/>
            </a:pPr>
            <a:r>
              <a:rPr lang="ru-RU" sz="2400" b="1" i="1" dirty="0">
                <a:latin typeface="Times New Roman" pitchFamily="18" charset="0"/>
                <a:cs typeface="Times New Roman" pitchFamily="18" charset="0"/>
              </a:rPr>
              <a:t>Разделение информации на главную и второстепенную</a:t>
            </a:r>
          </a:p>
          <a:p>
            <a:pPr marL="457200" indent="-457200" fontAlgn="auto">
              <a:spcBef>
                <a:spcPts val="0"/>
              </a:spcBef>
              <a:spcAft>
                <a:spcPts val="0"/>
              </a:spcAft>
              <a:buFont typeface="+mj-lt"/>
              <a:buAutoNum type="arabicPeriod"/>
              <a:defRPr/>
            </a:pPr>
            <a:r>
              <a:rPr lang="ru-RU" sz="2400" b="1" i="1" dirty="0">
                <a:latin typeface="Times New Roman" pitchFamily="18" charset="0"/>
                <a:cs typeface="Times New Roman" pitchFamily="18" charset="0"/>
              </a:rPr>
              <a:t>Свёртывание информации за счёт обобщения</a:t>
            </a:r>
          </a:p>
        </p:txBody>
      </p:sp>
      <p:sp>
        <p:nvSpPr>
          <p:cNvPr id="6" name="TextBox 5"/>
          <p:cNvSpPr txBox="1"/>
          <p:nvPr/>
        </p:nvSpPr>
        <p:spPr>
          <a:xfrm>
            <a:off x="4214810" y="2571744"/>
            <a:ext cx="4714908" cy="3139321"/>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a:spAutoFit/>
          </a:bodyPr>
          <a:lstStyle/>
          <a:p>
            <a:pPr marL="457200" indent="-457200" fontAlgn="auto">
              <a:spcBef>
                <a:spcPts val="0"/>
              </a:spcBef>
              <a:spcAft>
                <a:spcPts val="0"/>
              </a:spcAft>
              <a:buFont typeface="+mj-lt"/>
              <a:buAutoNum type="arabicPeriod"/>
              <a:defRPr/>
            </a:pPr>
            <a:r>
              <a:rPr lang="ru-RU" b="1" i="1" dirty="0">
                <a:latin typeface="Times New Roman" pitchFamily="18" charset="0"/>
                <a:cs typeface="Times New Roman" pitchFamily="18" charset="0"/>
              </a:rPr>
              <a:t>Замена однородных членов предложения обобщающим словом</a:t>
            </a:r>
          </a:p>
          <a:p>
            <a:pPr marL="457200" indent="-457200" fontAlgn="auto">
              <a:spcBef>
                <a:spcPts val="0"/>
              </a:spcBef>
              <a:spcAft>
                <a:spcPts val="0"/>
              </a:spcAft>
              <a:buFont typeface="+mj-lt"/>
              <a:buAutoNum type="arabicPeriod"/>
              <a:defRPr/>
            </a:pPr>
            <a:r>
              <a:rPr lang="ru-RU" b="1" i="1" dirty="0">
                <a:latin typeface="Times New Roman" pitchFamily="18" charset="0"/>
                <a:cs typeface="Times New Roman" pitchFamily="18" charset="0"/>
              </a:rPr>
              <a:t>Замена фрагмента предложения синонимом</a:t>
            </a:r>
          </a:p>
          <a:p>
            <a:pPr marL="457200" indent="-457200" fontAlgn="auto">
              <a:spcBef>
                <a:spcPts val="0"/>
              </a:spcBef>
              <a:spcAft>
                <a:spcPts val="0"/>
              </a:spcAft>
              <a:buFont typeface="+mj-lt"/>
              <a:buAutoNum type="arabicPeriod"/>
              <a:defRPr/>
            </a:pPr>
            <a:r>
              <a:rPr lang="ru-RU" b="1" i="1" dirty="0">
                <a:latin typeface="Times New Roman" pitchFamily="18" charset="0"/>
                <a:cs typeface="Times New Roman" pitchFamily="18" charset="0"/>
              </a:rPr>
              <a:t>Замена предложения или его части указат. Местоимением</a:t>
            </a:r>
          </a:p>
          <a:p>
            <a:pPr marL="457200" indent="-457200" fontAlgn="auto">
              <a:spcBef>
                <a:spcPts val="0"/>
              </a:spcBef>
              <a:spcAft>
                <a:spcPts val="0"/>
              </a:spcAft>
              <a:buFont typeface="+mj-lt"/>
              <a:buAutoNum type="arabicPeriod"/>
              <a:defRPr/>
            </a:pPr>
            <a:r>
              <a:rPr lang="ru-RU" b="1" i="1" dirty="0">
                <a:latin typeface="Times New Roman" pitchFamily="18" charset="0"/>
                <a:cs typeface="Times New Roman" pitchFamily="18" charset="0"/>
              </a:rPr>
              <a:t>Замена СПП простым</a:t>
            </a:r>
          </a:p>
          <a:p>
            <a:pPr marL="457200" indent="-457200" fontAlgn="auto">
              <a:spcBef>
                <a:spcPts val="0"/>
              </a:spcBef>
              <a:spcAft>
                <a:spcPts val="0"/>
              </a:spcAft>
              <a:buFont typeface="+mj-lt"/>
              <a:buAutoNum type="arabicPeriod"/>
              <a:defRPr/>
            </a:pPr>
            <a:r>
              <a:rPr lang="ru-RU" b="1" i="1" dirty="0">
                <a:latin typeface="Times New Roman" pitchFamily="18" charset="0"/>
                <a:cs typeface="Times New Roman" pitchFamily="18" charset="0"/>
              </a:rPr>
              <a:t>Исключение повторов</a:t>
            </a:r>
          </a:p>
          <a:p>
            <a:pPr marL="457200" indent="-457200" fontAlgn="auto">
              <a:spcBef>
                <a:spcPts val="0"/>
              </a:spcBef>
              <a:spcAft>
                <a:spcPts val="0"/>
              </a:spcAft>
              <a:buFont typeface="+mj-lt"/>
              <a:buAutoNum type="arabicPeriod"/>
              <a:defRPr/>
            </a:pPr>
            <a:r>
              <a:rPr lang="ru-RU" b="1" i="1" dirty="0">
                <a:latin typeface="Times New Roman" pitchFamily="18" charset="0"/>
                <a:cs typeface="Times New Roman" pitchFamily="18" charset="0"/>
              </a:rPr>
              <a:t>Исключение синонимов</a:t>
            </a:r>
          </a:p>
          <a:p>
            <a:pPr marL="457200" indent="-457200" fontAlgn="auto">
              <a:spcBef>
                <a:spcPts val="0"/>
              </a:spcBef>
              <a:spcAft>
                <a:spcPts val="0"/>
              </a:spcAft>
              <a:buFont typeface="+mj-lt"/>
              <a:buAutoNum type="arabicPeriod"/>
              <a:defRPr/>
            </a:pPr>
            <a:r>
              <a:rPr lang="ru-RU" b="1" i="1" dirty="0">
                <a:latin typeface="Times New Roman" pitchFamily="18" charset="0"/>
                <a:cs typeface="Times New Roman" pitchFamily="18" charset="0"/>
              </a:rPr>
              <a:t>Исключение фрагмента предложения</a:t>
            </a:r>
          </a:p>
          <a:p>
            <a:pPr marL="457200" indent="-457200" fontAlgn="auto">
              <a:spcBef>
                <a:spcPts val="0"/>
              </a:spcBef>
              <a:spcAft>
                <a:spcPts val="0"/>
              </a:spcAft>
              <a:buFont typeface="+mj-lt"/>
              <a:buAutoNum type="arabicPeriod"/>
              <a:defRPr/>
            </a:pPr>
            <a:r>
              <a:rPr lang="ru-RU" b="1" i="1" dirty="0">
                <a:latin typeface="Times New Roman" pitchFamily="18" charset="0"/>
                <a:cs typeface="Times New Roman" pitchFamily="18" charset="0"/>
              </a:rPr>
              <a:t>Слияние несколько предложений в одно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Horizontal)">
                                      <p:cBhvr>
                                        <p:cTn id="19" dur="500"/>
                                        <p:tgtEl>
                                          <p:spTgt spid="5"/>
                                        </p:tgtEl>
                                      </p:cBhvr>
                                    </p:animEffect>
                                  </p:childTnLst>
                                </p:cTn>
                              </p:par>
                            </p:childTnLst>
                          </p:cTn>
                        </p:par>
                        <p:par>
                          <p:cTn id="20" fill="hold">
                            <p:stCondLst>
                              <p:cond delay="2500"/>
                            </p:stCondLst>
                            <p:childTnLst>
                              <p:par>
                                <p:cTn id="21" presetID="16" presetClass="entr" presetSubtype="2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989034"/>
          </a:xfrm>
        </p:spPr>
        <p:txBody>
          <a:bodyPr>
            <a:noAutofit/>
          </a:bodyPr>
          <a:lstStyle/>
          <a:p>
            <a:r>
              <a:rPr lang="ru-RU" sz="3600" b="1" i="1" dirty="0" smtClean="0">
                <a:latin typeface="Times New Roman" pitchFamily="18" charset="0"/>
                <a:cs typeface="Times New Roman" pitchFamily="18" charset="0"/>
              </a:rPr>
              <a:t>Содержательные</a:t>
            </a:r>
            <a:r>
              <a:rPr lang="ru-RU" sz="3600" b="1" dirty="0" smtClean="0"/>
              <a:t> </a:t>
            </a:r>
            <a:r>
              <a:rPr lang="ru-RU" sz="3600" b="1" i="1" dirty="0" smtClean="0">
                <a:latin typeface="Times New Roman" pitchFamily="18" charset="0"/>
                <a:cs typeface="Times New Roman" pitchFamily="18" charset="0"/>
              </a:rPr>
              <a:t>способы сокращения текста</a:t>
            </a:r>
            <a:br>
              <a:rPr lang="ru-RU" sz="3600" b="1" i="1" dirty="0" smtClean="0">
                <a:latin typeface="Times New Roman" pitchFamily="18" charset="0"/>
                <a:cs typeface="Times New Roman" pitchFamily="18" charset="0"/>
              </a:rPr>
            </a:br>
            <a:endParaRPr lang="ru-RU" sz="3600" b="1" i="1"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85000" lnSpcReduction="10000"/>
          </a:bodyPr>
          <a:lstStyle/>
          <a:p>
            <a:pPr>
              <a:buNone/>
              <a:defRPr/>
            </a:pPr>
            <a:r>
              <a:rPr lang="ru-RU" b="1" i="1" dirty="0" smtClean="0">
                <a:latin typeface="Times New Roman" pitchFamily="18" charset="0"/>
                <a:cs typeface="Times New Roman" pitchFamily="18" charset="0"/>
              </a:rPr>
              <a:t>Здесь важно хорошо понять текст, определить:</a:t>
            </a:r>
          </a:p>
          <a:p>
            <a:pPr>
              <a:defRPr/>
            </a:pPr>
            <a:r>
              <a:rPr lang="ru-RU" b="1" i="1" dirty="0" smtClean="0">
                <a:latin typeface="Times New Roman" pitchFamily="18" charset="0"/>
                <a:cs typeface="Times New Roman" pitchFamily="18" charset="0"/>
              </a:rPr>
              <a:t>Проблему, содержащуюся в тексте</a:t>
            </a:r>
          </a:p>
          <a:p>
            <a:pPr>
              <a:defRPr/>
            </a:pPr>
            <a:r>
              <a:rPr lang="ru-RU" b="1" i="1" dirty="0" smtClean="0">
                <a:latin typeface="Times New Roman" pitchFamily="18" charset="0"/>
                <a:cs typeface="Times New Roman" pitchFamily="18" charset="0"/>
              </a:rPr>
              <a:t>Стиль текста</a:t>
            </a:r>
          </a:p>
          <a:p>
            <a:pPr>
              <a:defRPr/>
            </a:pPr>
            <a:r>
              <a:rPr lang="ru-RU" b="1" i="1" dirty="0" smtClean="0">
                <a:latin typeface="Times New Roman" pitchFamily="18" charset="0"/>
                <a:cs typeface="Times New Roman" pitchFamily="18" charset="0"/>
              </a:rPr>
              <a:t>Тип речи</a:t>
            </a:r>
          </a:p>
          <a:p>
            <a:pPr>
              <a:defRPr/>
            </a:pPr>
            <a:r>
              <a:rPr lang="ru-RU" b="1" i="1" dirty="0" smtClean="0">
                <a:latin typeface="Times New Roman" pitchFamily="18" charset="0"/>
                <a:cs typeface="Times New Roman" pitchFamily="18" charset="0"/>
              </a:rPr>
              <a:t>Строение абзацев</a:t>
            </a:r>
          </a:p>
          <a:p>
            <a:pPr>
              <a:defRPr/>
            </a:pPr>
            <a:r>
              <a:rPr lang="ru-RU" b="1" i="1" dirty="0" smtClean="0">
                <a:latin typeface="Times New Roman" pitchFamily="18" charset="0"/>
                <a:cs typeface="Times New Roman" pitchFamily="18" charset="0"/>
              </a:rPr>
              <a:t>Структуру предложений</a:t>
            </a:r>
          </a:p>
          <a:p>
            <a:pPr>
              <a:buNone/>
              <a:defRPr/>
            </a:pPr>
            <a:r>
              <a:rPr lang="ru-RU" b="1" i="1" dirty="0" smtClean="0">
                <a:latin typeface="Times New Roman" pitchFamily="18" charset="0"/>
                <a:cs typeface="Times New Roman" pitchFamily="18" charset="0"/>
              </a:rPr>
              <a:t>Необходимо также уметь отделять главную информацию от второстепенной</a:t>
            </a:r>
          </a:p>
          <a:p>
            <a:pPr>
              <a:buNone/>
              <a:defRPr/>
            </a:pPr>
            <a:r>
              <a:rPr lang="ru-RU" b="1" i="1" dirty="0" smtClean="0">
                <a:solidFill>
                  <a:srgbClr val="FF0000"/>
                </a:solidFill>
                <a:latin typeface="Times New Roman" pitchFamily="18" charset="0"/>
                <a:cs typeface="Times New Roman" pitchFamily="18" charset="0"/>
              </a:rPr>
              <a:t>Важная информация как правило содержится в главной части сложного предложения</a:t>
            </a: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b="1" i="1" dirty="0" smtClean="0">
                <a:latin typeface="Times New Roman" pitchFamily="18" charset="0"/>
                <a:cs typeface="Times New Roman" pitchFamily="18" charset="0"/>
              </a:rPr>
              <a:t>Прочитайте предложения и выпишите из них главную информацию</a:t>
            </a:r>
            <a:br>
              <a:rPr lang="ru-RU" sz="2800" b="1" i="1" dirty="0" smtClean="0">
                <a:latin typeface="Times New Roman" pitchFamily="18" charset="0"/>
                <a:cs typeface="Times New Roman" pitchFamily="18" charset="0"/>
              </a:rPr>
            </a:br>
            <a:endParaRPr lang="ru-RU" sz="2800" i="1" dirty="0">
              <a:latin typeface="Times New Roman" pitchFamily="18" charset="0"/>
              <a:cs typeface="Times New Roman" pitchFamily="18" charset="0"/>
            </a:endParaRPr>
          </a:p>
        </p:txBody>
      </p:sp>
      <p:sp>
        <p:nvSpPr>
          <p:cNvPr id="3" name="Содержимое 2"/>
          <p:cNvSpPr>
            <a:spLocks noGrp="1"/>
          </p:cNvSpPr>
          <p:nvPr>
            <p:ph idx="1"/>
          </p:nvPr>
        </p:nvSpPr>
        <p:spPr>
          <a:xfrm>
            <a:off x="457200" y="2071678"/>
            <a:ext cx="8229600" cy="4054485"/>
          </a:xfrm>
        </p:spPr>
        <p:txBody>
          <a:bodyPr>
            <a:normAutofit lnSpcReduction="10000"/>
          </a:bodyPr>
          <a:lstStyle/>
          <a:p>
            <a:r>
              <a:rPr lang="ru-RU" i="1" dirty="0" smtClean="0"/>
              <a:t>А) Многие вещества биологического происхождения, основой которых является вода, имеют жидкокристаллическую структуру.</a:t>
            </a:r>
          </a:p>
          <a:p>
            <a:pPr>
              <a:buNone/>
            </a:pPr>
            <a:r>
              <a:rPr lang="ru-RU" b="1" i="1" u="sng" dirty="0" smtClean="0">
                <a:latin typeface="Times New Roman" pitchFamily="18" charset="0"/>
                <a:cs typeface="Times New Roman" pitchFamily="18" charset="0"/>
              </a:rPr>
              <a:t>Многие вещества биологического происхождения</a:t>
            </a:r>
            <a:r>
              <a:rPr lang="ru-RU" i="1" dirty="0" smtClean="0">
                <a:latin typeface="Times New Roman" pitchFamily="18" charset="0"/>
                <a:cs typeface="Times New Roman" pitchFamily="18" charset="0"/>
              </a:rPr>
              <a:t>, основой которых является вода, </a:t>
            </a:r>
            <a:r>
              <a:rPr lang="ru-RU" b="1" i="1" u="sng" dirty="0" smtClean="0">
                <a:latin typeface="Times New Roman" pitchFamily="18" charset="0"/>
                <a:cs typeface="Times New Roman" pitchFamily="18" charset="0"/>
              </a:rPr>
              <a:t>имеют жидкокристаллическую структуру.</a:t>
            </a:r>
          </a:p>
          <a:p>
            <a:pPr>
              <a:buNone/>
            </a:pPr>
            <a:endParaRPr lang="ru-RU" dirty="0">
              <a:latin typeface="Times New Roman" pitchFamily="18" charset="0"/>
              <a:cs typeface="Times New Roman" pitchFamily="18" charset="0"/>
            </a:endParaRPr>
          </a:p>
        </p:txBody>
      </p:sp>
      <p:sp>
        <p:nvSpPr>
          <p:cNvPr id="4" name="Прямоугольник 3"/>
          <p:cNvSpPr/>
          <p:nvPr/>
        </p:nvSpPr>
        <p:spPr>
          <a:xfrm>
            <a:off x="357158" y="4000504"/>
            <a:ext cx="8286750" cy="2000250"/>
          </a:xfrm>
          <a:prstGeom prst="rect">
            <a:avLst/>
          </a:prstGeom>
          <a:solidFill>
            <a:schemeClr val="accent2"/>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r>
              <a:rPr lang="ru-RU" sz="3200" b="1" i="1" dirty="0">
                <a:solidFill>
                  <a:schemeClr val="bg1"/>
                </a:solidFill>
                <a:latin typeface="Times New Roman" pitchFamily="18" charset="0"/>
                <a:cs typeface="Times New Roman" pitchFamily="18" charset="0"/>
              </a:rPr>
              <a:t>Проверь себя</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4" name="Содержимое 3"/>
          <p:cNvSpPr>
            <a:spLocks noGrp="1"/>
          </p:cNvSpPr>
          <p:nvPr>
            <p:ph idx="4294967295"/>
          </p:nvPr>
        </p:nvSpPr>
        <p:spPr>
          <a:xfrm>
            <a:off x="428596" y="642938"/>
            <a:ext cx="7801004" cy="5643581"/>
          </a:xfrm>
        </p:spPr>
        <p:txBody>
          <a:bodyPr>
            <a:normAutofit fontScale="85000" lnSpcReduction="10000"/>
          </a:bodyPr>
          <a:lstStyle/>
          <a:p>
            <a:pPr>
              <a:buNone/>
            </a:pPr>
            <a:r>
              <a:rPr lang="ru-RU" i="1" dirty="0" smtClean="0"/>
              <a:t>Б) </a:t>
            </a:r>
            <a:r>
              <a:rPr lang="ru-RU" i="1" dirty="0" smtClean="0">
                <a:latin typeface="Times New Roman" pitchFamily="18" charset="0"/>
                <a:cs typeface="Times New Roman" pitchFamily="18" charset="0"/>
              </a:rPr>
              <a:t>Принято считать, что чистый воздух нужен только людям, подтверждением тому является устойчивый оборот «как без воздуха», но чистый воздух необходим и в особо точном производстве, так как из-за пыли машины преждевременно изнашиваются.</a:t>
            </a:r>
          </a:p>
          <a:p>
            <a:pPr>
              <a:buNone/>
            </a:pPr>
            <a:r>
              <a:rPr lang="ru-RU" i="1" dirty="0" smtClean="0"/>
              <a:t>Б) </a:t>
            </a:r>
            <a:r>
              <a:rPr lang="ru-RU" i="1" dirty="0" smtClean="0">
                <a:latin typeface="Times New Roman" pitchFamily="18" charset="0"/>
                <a:cs typeface="Times New Roman" pitchFamily="18" charset="0"/>
              </a:rPr>
              <a:t>Принято считать, что </a:t>
            </a:r>
            <a:r>
              <a:rPr lang="ru-RU" b="1" i="1" u="sng" dirty="0" smtClean="0">
                <a:latin typeface="Times New Roman" pitchFamily="18" charset="0"/>
                <a:cs typeface="Times New Roman" pitchFamily="18" charset="0"/>
              </a:rPr>
              <a:t>чистый воздух нужен только людям</a:t>
            </a:r>
            <a:r>
              <a:rPr lang="ru-RU" i="1" dirty="0" smtClean="0">
                <a:latin typeface="Times New Roman" pitchFamily="18" charset="0"/>
                <a:cs typeface="Times New Roman" pitchFamily="18" charset="0"/>
              </a:rPr>
              <a:t>, подтверждением тому является устойчивый оборот «как без воздуха», но </a:t>
            </a:r>
            <a:r>
              <a:rPr lang="ru-RU" b="1" i="1" u="sng" dirty="0" smtClean="0">
                <a:latin typeface="Times New Roman" pitchFamily="18" charset="0"/>
                <a:cs typeface="Times New Roman" pitchFamily="18" charset="0"/>
              </a:rPr>
              <a:t>чистый воздух необходим </a:t>
            </a:r>
            <a:r>
              <a:rPr lang="ru-RU" i="1" dirty="0" smtClean="0">
                <a:latin typeface="Times New Roman" pitchFamily="18" charset="0"/>
                <a:cs typeface="Times New Roman" pitchFamily="18" charset="0"/>
              </a:rPr>
              <a:t>и </a:t>
            </a:r>
            <a:r>
              <a:rPr lang="ru-RU" b="1" i="1" u="sng" dirty="0" smtClean="0">
                <a:latin typeface="Times New Roman" pitchFamily="18" charset="0"/>
                <a:cs typeface="Times New Roman" pitchFamily="18" charset="0"/>
              </a:rPr>
              <a:t>в </a:t>
            </a:r>
            <a:r>
              <a:rPr lang="ru-RU" i="1" dirty="0" smtClean="0">
                <a:latin typeface="Times New Roman" pitchFamily="18" charset="0"/>
                <a:cs typeface="Times New Roman" pitchFamily="18" charset="0"/>
              </a:rPr>
              <a:t>особо </a:t>
            </a:r>
            <a:r>
              <a:rPr lang="ru-RU" b="1" i="1" u="sng" dirty="0" smtClean="0">
                <a:latin typeface="Times New Roman" pitchFamily="18" charset="0"/>
                <a:cs typeface="Times New Roman" pitchFamily="18" charset="0"/>
              </a:rPr>
              <a:t>точном производстве</a:t>
            </a:r>
            <a:r>
              <a:rPr lang="ru-RU" i="1" dirty="0" smtClean="0">
                <a:latin typeface="Times New Roman" pitchFamily="18" charset="0"/>
                <a:cs typeface="Times New Roman" pitchFamily="18" charset="0"/>
              </a:rPr>
              <a:t>, так как из-за пыли машины преждевременно изнашиваются.</a:t>
            </a:r>
          </a:p>
          <a:p>
            <a:pPr>
              <a:buFont typeface="Arial" charset="0"/>
              <a:buNone/>
            </a:pPr>
            <a:r>
              <a:rPr lang="ru-RU" i="1" dirty="0" err="1" smtClean="0">
                <a:latin typeface="Times New Roman" pitchFamily="18" charset="0"/>
                <a:cs typeface="Times New Roman" pitchFamily="18" charset="0"/>
              </a:rPr>
              <a:t>ся</a:t>
            </a:r>
            <a:r>
              <a:rPr lang="ru-RU" i="1" dirty="0" smtClean="0">
                <a:latin typeface="Times New Roman" pitchFamily="18" charset="0"/>
                <a:cs typeface="Times New Roman" pitchFamily="18" charset="0"/>
              </a:rPr>
              <a:t>.</a:t>
            </a:r>
          </a:p>
        </p:txBody>
      </p:sp>
      <p:sp>
        <p:nvSpPr>
          <p:cNvPr id="5" name="Прямоугольник 4"/>
          <p:cNvSpPr/>
          <p:nvPr/>
        </p:nvSpPr>
        <p:spPr>
          <a:xfrm>
            <a:off x="428596" y="2928934"/>
            <a:ext cx="8001000" cy="2714625"/>
          </a:xfrm>
          <a:prstGeom prst="rect">
            <a:avLst/>
          </a:prstGeom>
          <a:solidFill>
            <a:schemeClr val="accent2"/>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r>
              <a:rPr lang="ru-RU" sz="4000" b="1" i="1" dirty="0">
                <a:solidFill>
                  <a:schemeClr val="bg1"/>
                </a:solidFill>
                <a:latin typeface="Times New Roman" pitchFamily="18" charset="0"/>
                <a:cs typeface="Times New Roman" pitchFamily="18" charset="0"/>
              </a:rPr>
              <a:t>Проверь себя</a:t>
            </a:r>
          </a:p>
        </p:txBody>
      </p:sp>
      <p:sp>
        <p:nvSpPr>
          <p:cNvPr id="7" name="Скругленный прямоугольник 6"/>
          <p:cNvSpPr/>
          <p:nvPr/>
        </p:nvSpPr>
        <p:spPr>
          <a:xfrm>
            <a:off x="1285852" y="3429000"/>
            <a:ext cx="6357938" cy="171450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ru-RU" sz="2800" b="1" i="1" dirty="0" smtClean="0">
                <a:solidFill>
                  <a:schemeClr val="accent2"/>
                </a:solidFill>
              </a:rPr>
              <a:t>Конечный вариант</a:t>
            </a:r>
          </a:p>
          <a:p>
            <a:pPr algn="ctr" fontAlgn="auto">
              <a:spcBef>
                <a:spcPts val="0"/>
              </a:spcBef>
              <a:spcAft>
                <a:spcPts val="0"/>
              </a:spcAft>
              <a:defRPr/>
            </a:pPr>
            <a:r>
              <a:rPr lang="ru-RU" sz="2800" b="1" i="1" dirty="0" smtClean="0">
                <a:solidFill>
                  <a:schemeClr val="tx1"/>
                </a:solidFill>
              </a:rPr>
              <a:t>Чистый воздух нужен не только людям, но и машинам.</a:t>
            </a:r>
            <a:endParaRPr lang="ru-RU" sz="2800" b="1"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5"/>
                    </p:tgtEl>
                  </p:cond>
                </p:stCondLst>
                <p:endSync evt="end" delay="0">
                  <p:rtn val="all"/>
                </p:endSync>
                <p:childTnLst>
                  <p:par>
                    <p:cTn id="11" fill="hold">
                      <p:stCondLst>
                        <p:cond delay="0"/>
                      </p:stCondLst>
                      <p:childTnLst>
                        <p:par>
                          <p:cTn id="12" fill="hold">
                            <p:stCondLst>
                              <p:cond delay="0"/>
                            </p:stCondLst>
                            <p:childTnLst>
                              <p:par>
                                <p:cTn id="13" presetID="52" presetClass="exit" presetSubtype="0" fill="hold" grpId="0" nodeType="clickEffect">
                                  <p:stCondLst>
                                    <p:cond delay="0"/>
                                  </p:stCondLst>
                                  <p:childTnLst>
                                    <p:animScale>
                                      <p:cBhvr>
                                        <p:cTn id="14" dur="1000" accel="50000">
                                          <p:stCondLst>
                                            <p:cond delay="0"/>
                                          </p:stCondLst>
                                        </p:cTn>
                                        <p:tgtEl>
                                          <p:spTgt spid="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5" dur="1000" accel="50000">
                                          <p:stCondLst>
                                            <p:cond delay="0"/>
                                          </p:stCondLst>
                                        </p:cTn>
                                        <p:tgtEl>
                                          <p:spTgt spid="5"/>
                                        </p:tgtEl>
                                        <p:attrNameLst>
                                          <p:attrName>ppt_x</p:attrName>
                                          <p:attrName>ppt_y</p:attrName>
                                        </p:attrNameLst>
                                      </p:cBhvr>
                                    </p:animMotion>
                                    <p:animEffect transition="out" filter="fade">
                                      <p:cBhvr>
                                        <p:cTn id="16" dur="1000"/>
                                        <p:tgtEl>
                                          <p:spTgt spid="5"/>
                                        </p:tgtEl>
                                      </p:cBhvr>
                                    </p:animEffect>
                                    <p:set>
                                      <p:cBhvr>
                                        <p:cTn id="17" dur="1" fill="hold">
                                          <p:stCondLst>
                                            <p:cond delay="9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5"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i="1" dirty="0" smtClean="0">
                <a:latin typeface="Times New Roman" pitchFamily="18" charset="0"/>
                <a:cs typeface="Times New Roman" pitchFamily="18" charset="0"/>
              </a:rPr>
              <a:t>Способы сокращения текста</a:t>
            </a:r>
            <a:br>
              <a:rPr lang="ru-RU" b="1" i="1" dirty="0" smtClean="0">
                <a:latin typeface="Times New Roman" pitchFamily="18" charset="0"/>
                <a:cs typeface="Times New Roman" pitchFamily="18" charset="0"/>
              </a:rPr>
            </a:br>
            <a:endParaRPr lang="ru-RU" b="1" i="1" dirty="0">
              <a:latin typeface="Times New Roman" pitchFamily="18" charset="0"/>
              <a:cs typeface="Times New Roman" pitchFamily="18" charset="0"/>
            </a:endParaRPr>
          </a:p>
        </p:txBody>
      </p:sp>
      <p:sp>
        <p:nvSpPr>
          <p:cNvPr id="3" name="Содержимое 2"/>
          <p:cNvSpPr>
            <a:spLocks noGrp="1"/>
          </p:cNvSpPr>
          <p:nvPr>
            <p:ph idx="1"/>
          </p:nvPr>
        </p:nvSpPr>
        <p:spPr>
          <a:xfrm>
            <a:off x="457200" y="928670"/>
            <a:ext cx="8229600" cy="5197493"/>
          </a:xfrm>
        </p:spPr>
        <p:txBody>
          <a:bodyPr>
            <a:normAutofit fontScale="85000" lnSpcReduction="20000"/>
          </a:bodyPr>
          <a:lstStyle/>
          <a:p>
            <a:pPr algn="ctr">
              <a:buNone/>
              <a:defRPr/>
            </a:pPr>
            <a:r>
              <a:rPr lang="ru-RU" b="1" i="1" dirty="0" smtClean="0"/>
              <a:t>Перед вами первые два абзаца текста. Какая информация вам кажется факультативной? Какие предложения, перестроив, можно соединить? Используя различные приёмы сжатия текста, передайте основную информацию так, чтобы объём вашего высказывания не превышал 35 слов.</a:t>
            </a:r>
          </a:p>
          <a:p>
            <a:pPr marL="457200" indent="-457200" algn="ctr">
              <a:buFont typeface="Arial" pitchFamily="34" charset="0"/>
              <a:buAutoNum type="arabicPeriod"/>
              <a:defRPr/>
            </a:pPr>
            <a:r>
              <a:rPr lang="ru-RU" dirty="0" smtClean="0"/>
              <a:t>Может показаться парадоксальным, но людям нужны не только рациональные цели, но и совсем нерациональные мечты.</a:t>
            </a:r>
          </a:p>
          <a:p>
            <a:pPr marL="457200" indent="-457200" algn="ctr">
              <a:buFont typeface="Arial" pitchFamily="34" charset="0"/>
              <a:buAutoNum type="arabicPeriod"/>
              <a:defRPr/>
            </a:pPr>
            <a:r>
              <a:rPr lang="ru-RU" dirty="0" smtClean="0"/>
              <a:t>Цель всегда конкретна, измеряемы, достижима. 3. Например, целью может быть поступление в вуз или покупка мотоцикла. 4. В любом случае можно заранее продумать и просчитать, что нужно сделать, чтобы этого достичь.</a:t>
            </a:r>
          </a:p>
          <a:p>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8100000" scaled="1"/>
          <a:tileRect/>
        </a:gradFill>
        <a:effectLst/>
      </p:bgPr>
    </p:bg>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457200" y="285729"/>
          <a:ext cx="8229600" cy="6072230"/>
        </p:xfrm>
        <a:graphic>
          <a:graphicData uri="http://schemas.openxmlformats.org/drawingml/2006/table">
            <a:tbl>
              <a:tblPr firstRow="1" bandRow="1">
                <a:tableStyleId>{638B1855-1B75-4FBE-930C-398BA8C253C6}</a:tableStyleId>
              </a:tblPr>
              <a:tblGrid>
                <a:gridCol w="4114800"/>
                <a:gridCol w="4114800"/>
              </a:tblGrid>
              <a:tr h="3071834">
                <a:tc>
                  <a:txBody>
                    <a:bodyPr/>
                    <a:lstStyle/>
                    <a:p>
                      <a:endParaRPr lang="ru-RU"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000396">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tr>
            </a:tbl>
          </a:graphicData>
        </a:graphic>
      </p:graphicFrame>
      <p:sp>
        <p:nvSpPr>
          <p:cNvPr id="3" name="TextBox 2"/>
          <p:cNvSpPr txBox="1">
            <a:spLocks noChangeArrowheads="1"/>
          </p:cNvSpPr>
          <p:nvPr/>
        </p:nvSpPr>
        <p:spPr bwMode="auto">
          <a:xfrm>
            <a:off x="500063" y="428625"/>
            <a:ext cx="4000500" cy="1384300"/>
          </a:xfrm>
          <a:prstGeom prst="rect">
            <a:avLst/>
          </a:prstGeom>
          <a:noFill/>
          <a:ln w="9525">
            <a:noFill/>
            <a:miter lim="800000"/>
            <a:headEnd/>
            <a:tailEnd/>
          </a:ln>
        </p:spPr>
        <p:txBody>
          <a:bodyPr>
            <a:spAutoFit/>
          </a:bodyPr>
          <a:lstStyle/>
          <a:p>
            <a:r>
              <a:rPr lang="ru-RU" sz="1400" b="1" dirty="0">
                <a:solidFill>
                  <a:schemeClr val="accent2"/>
                </a:solidFill>
                <a:latin typeface="Calibri" pitchFamily="34" charset="0"/>
              </a:rPr>
              <a:t>1.1. Может показаться парадоксальным, но человеку нужны не только рациональные цели, но и совсем не рациональные мечты. 2. Цель конкретна и достижима, мы можем продумать или просчитать те действия, которые необходимы для её достижения. </a:t>
            </a:r>
          </a:p>
        </p:txBody>
      </p:sp>
      <p:sp>
        <p:nvSpPr>
          <p:cNvPr id="5" name="TextBox 4"/>
          <p:cNvSpPr txBox="1">
            <a:spLocks noChangeArrowheads="1"/>
          </p:cNvSpPr>
          <p:nvPr/>
        </p:nvSpPr>
        <p:spPr bwMode="auto">
          <a:xfrm>
            <a:off x="571500" y="1714500"/>
            <a:ext cx="3929063" cy="1846263"/>
          </a:xfrm>
          <a:prstGeom prst="rect">
            <a:avLst/>
          </a:prstGeom>
          <a:noFill/>
          <a:ln w="9525">
            <a:noFill/>
            <a:miter lim="800000"/>
            <a:headEnd/>
            <a:tailEnd/>
          </a:ln>
        </p:spPr>
        <p:txBody>
          <a:bodyPr>
            <a:spAutoFit/>
          </a:bodyPr>
          <a:lstStyle/>
          <a:p>
            <a:r>
              <a:rPr lang="ru-RU" sz="1600" b="1" dirty="0">
                <a:latin typeface="Calibri" pitchFamily="34" charset="0"/>
              </a:rPr>
              <a:t>В данном случае используется приём исключения информации, содержащейся в 3-м предложении исходного текста, приёма слияния 2-ого и 4-ого предложений, упрощение структуры этого предложения</a:t>
            </a:r>
          </a:p>
          <a:p>
            <a:endParaRPr lang="ru-RU" dirty="0">
              <a:latin typeface="Calibri" pitchFamily="34" charset="0"/>
            </a:endParaRPr>
          </a:p>
        </p:txBody>
      </p:sp>
      <p:sp>
        <p:nvSpPr>
          <p:cNvPr id="6" name="TextBox 5"/>
          <p:cNvSpPr txBox="1">
            <a:spLocks noChangeArrowheads="1"/>
          </p:cNvSpPr>
          <p:nvPr/>
        </p:nvSpPr>
        <p:spPr bwMode="auto">
          <a:xfrm>
            <a:off x="4643438" y="428625"/>
            <a:ext cx="4000500" cy="1323975"/>
          </a:xfrm>
          <a:prstGeom prst="rect">
            <a:avLst/>
          </a:prstGeom>
          <a:noFill/>
          <a:ln w="9525">
            <a:noFill/>
            <a:miter lim="800000"/>
            <a:headEnd/>
            <a:tailEnd/>
          </a:ln>
        </p:spPr>
        <p:txBody>
          <a:bodyPr>
            <a:spAutoFit/>
          </a:bodyPr>
          <a:lstStyle/>
          <a:p>
            <a:r>
              <a:rPr lang="ru-RU" sz="1600" b="1" dirty="0">
                <a:solidFill>
                  <a:schemeClr val="accent2"/>
                </a:solidFill>
                <a:latin typeface="Calibri" pitchFamily="34" charset="0"/>
              </a:rPr>
              <a:t>2.1. Людям нужны не только рациональные цели, но и совсем не рациональные мечты. 2. Можно заранее продумать, как добиться цели, но мечта – это нечто другое.</a:t>
            </a:r>
          </a:p>
        </p:txBody>
      </p:sp>
      <p:sp>
        <p:nvSpPr>
          <p:cNvPr id="7" name="TextBox 6"/>
          <p:cNvSpPr txBox="1">
            <a:spLocks noChangeArrowheads="1"/>
          </p:cNvSpPr>
          <p:nvPr/>
        </p:nvSpPr>
        <p:spPr bwMode="auto">
          <a:xfrm>
            <a:off x="4643438" y="1714500"/>
            <a:ext cx="4000500" cy="1323975"/>
          </a:xfrm>
          <a:prstGeom prst="rect">
            <a:avLst/>
          </a:prstGeom>
          <a:noFill/>
          <a:ln w="9525">
            <a:noFill/>
            <a:miter lim="800000"/>
            <a:headEnd/>
            <a:tailEnd/>
          </a:ln>
        </p:spPr>
        <p:txBody>
          <a:bodyPr>
            <a:spAutoFit/>
          </a:bodyPr>
          <a:lstStyle/>
          <a:p>
            <a:r>
              <a:rPr lang="ru-RU" sz="1600" b="1" dirty="0">
                <a:latin typeface="Calibri" pitchFamily="34" charset="0"/>
              </a:rPr>
              <a:t>В данном варианте исключается информация 3-его предложения, фрагмент 1-ого предложения, подобран контекстуальный синоним (просчитать), слиты 2 предложения.</a:t>
            </a:r>
          </a:p>
        </p:txBody>
      </p:sp>
      <p:sp>
        <p:nvSpPr>
          <p:cNvPr id="8" name="TextBox 7"/>
          <p:cNvSpPr txBox="1">
            <a:spLocks noChangeArrowheads="1"/>
          </p:cNvSpPr>
          <p:nvPr/>
        </p:nvSpPr>
        <p:spPr bwMode="auto">
          <a:xfrm>
            <a:off x="500063" y="3429000"/>
            <a:ext cx="4071937" cy="1570038"/>
          </a:xfrm>
          <a:prstGeom prst="rect">
            <a:avLst/>
          </a:prstGeom>
          <a:noFill/>
          <a:ln w="9525">
            <a:noFill/>
            <a:miter lim="800000"/>
            <a:headEnd/>
            <a:tailEnd/>
          </a:ln>
        </p:spPr>
        <p:txBody>
          <a:bodyPr>
            <a:spAutoFit/>
          </a:bodyPr>
          <a:lstStyle/>
          <a:p>
            <a:r>
              <a:rPr lang="ru-RU" sz="1600" b="1" dirty="0">
                <a:solidFill>
                  <a:schemeClr val="accent2"/>
                </a:solidFill>
                <a:latin typeface="Calibri" pitchFamily="34" charset="0"/>
              </a:rPr>
              <a:t>3.1. Может показаться парадоксальным, но людям нужны не только рациональные цели, но и нерациональные мечты. 2. Цель конкретна, точна, достижима. 3. Можно заранее просчитать, что нужно сделать для её достижения.</a:t>
            </a:r>
          </a:p>
        </p:txBody>
      </p:sp>
      <p:sp>
        <p:nvSpPr>
          <p:cNvPr id="9" name="TextBox 8"/>
          <p:cNvSpPr txBox="1">
            <a:spLocks noChangeArrowheads="1"/>
          </p:cNvSpPr>
          <p:nvPr/>
        </p:nvSpPr>
        <p:spPr bwMode="auto">
          <a:xfrm>
            <a:off x="500063" y="4929188"/>
            <a:ext cx="4071937" cy="1077912"/>
          </a:xfrm>
          <a:prstGeom prst="rect">
            <a:avLst/>
          </a:prstGeom>
          <a:noFill/>
          <a:ln w="9525">
            <a:noFill/>
            <a:miter lim="800000"/>
            <a:headEnd/>
            <a:tailEnd/>
          </a:ln>
        </p:spPr>
        <p:txBody>
          <a:bodyPr>
            <a:spAutoFit/>
          </a:bodyPr>
          <a:lstStyle/>
          <a:p>
            <a:r>
              <a:rPr lang="ru-RU" sz="1600" b="1">
                <a:latin typeface="Calibri" pitchFamily="34" charset="0"/>
              </a:rPr>
              <a:t>Используется приём исключения факультативной информации (3-е предложение, второстепенные члены в 4-м предложении</a:t>
            </a:r>
          </a:p>
        </p:txBody>
      </p:sp>
      <p:sp>
        <p:nvSpPr>
          <p:cNvPr id="11" name="TextBox 10"/>
          <p:cNvSpPr txBox="1"/>
          <p:nvPr/>
        </p:nvSpPr>
        <p:spPr>
          <a:xfrm>
            <a:off x="4714875" y="3500438"/>
            <a:ext cx="3857625" cy="3078162"/>
          </a:xfrm>
          <a:prstGeom prst="rect">
            <a:avLst/>
          </a:prstGeom>
          <a:noFill/>
        </p:spPr>
        <p:txBody>
          <a:bodyPr>
            <a:spAutoFit/>
          </a:bodyPr>
          <a:lstStyle/>
          <a:p>
            <a:pPr marL="457200" indent="-457200" fontAlgn="auto">
              <a:spcBef>
                <a:spcPts val="0"/>
              </a:spcBef>
              <a:spcAft>
                <a:spcPts val="0"/>
              </a:spcAft>
              <a:buFontTx/>
              <a:buAutoNum type="arabicPeriod"/>
              <a:defRPr/>
            </a:pPr>
            <a:r>
              <a:rPr lang="ru-RU" sz="1600" b="1" dirty="0">
                <a:solidFill>
                  <a:schemeClr val="tx2"/>
                </a:solidFill>
                <a:latin typeface="+mn-lt"/>
                <a:cs typeface="+mn-cs"/>
              </a:rPr>
              <a:t>Может показаться парадоксальным, но людям нужны не только рациональные цели, но и совсем нерациональные мечты.</a:t>
            </a:r>
          </a:p>
          <a:p>
            <a:pPr marL="457200" indent="-457200" fontAlgn="auto">
              <a:spcBef>
                <a:spcPts val="0"/>
              </a:spcBef>
              <a:spcAft>
                <a:spcPts val="0"/>
              </a:spcAft>
              <a:buFontTx/>
              <a:buAutoNum type="arabicPeriod"/>
              <a:defRPr/>
            </a:pPr>
            <a:r>
              <a:rPr lang="ru-RU" sz="1600" b="1" dirty="0">
                <a:solidFill>
                  <a:schemeClr val="tx2"/>
                </a:solidFill>
                <a:latin typeface="+mn-lt"/>
                <a:cs typeface="+mn-cs"/>
              </a:rPr>
              <a:t>Цель всегда конкретна, измеряемы, достижима. 3. Например, целью может быть поступление в вуз или покупка мотоцикла. 4. В любом случае можно заранее продумать и просчитать, что нужно сделать, чтобы этого достичь.</a:t>
            </a:r>
          </a:p>
          <a:p>
            <a:pPr fontAlgn="auto">
              <a:spcBef>
                <a:spcPts val="0"/>
              </a:spcBef>
              <a:spcAft>
                <a:spcPts val="0"/>
              </a:spcAft>
              <a:defRPr/>
            </a:pPr>
            <a:endParaRPr lang="ru-RU" dirty="0">
              <a:latin typeface="+mn-lt"/>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 calcmode="lin" valueType="num">
                                      <p:cBhvr>
                                        <p:cTn id="15"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11">
                                            <p:txEl>
                                              <p:pRg st="0" end="0"/>
                                            </p:txEl>
                                          </p:spTgt>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anim calcmode="lin" valueType="num">
                                      <p:cBhvr>
                                        <p:cTn id="19" dur="500" fill="hold"/>
                                        <p:tgtEl>
                                          <p:spTgt spid="11">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11">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39" presetClass="entr" presetSubtype="0" accel="10000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9" presetClass="entr" presetSubtype="0" accel="10000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34"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35"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3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9" presetClass="entr" presetSubtype="0" accel="10000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42"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43"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4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9" presetClass="entr" presetSubtype="0" accel="10000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50"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51"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5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9" presetClass="entr" presetSubtype="0" accel="100000"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ppt_h</p:attrName>
                                        </p:attrNameLst>
                                      </p:cBhvr>
                                      <p:tavLst>
                                        <p:tav tm="0">
                                          <p:val>
                                            <p:strVal val="#ppt_h/20"/>
                                          </p:val>
                                        </p:tav>
                                        <p:tav tm="50000">
                                          <p:val>
                                            <p:strVal val="#ppt_h/20"/>
                                          </p:val>
                                        </p:tav>
                                        <p:tav tm="100000">
                                          <p:val>
                                            <p:strVal val="#ppt_h"/>
                                          </p:val>
                                        </p:tav>
                                      </p:tavLst>
                                    </p:anim>
                                    <p:anim calcmode="lin" valueType="num">
                                      <p:cBhvr>
                                        <p:cTn id="58" dur="500" fill="hold"/>
                                        <p:tgtEl>
                                          <p:spTgt spid="8"/>
                                        </p:tgtEl>
                                        <p:attrNameLst>
                                          <p:attrName>ppt_w</p:attrName>
                                        </p:attrNameLst>
                                      </p:cBhvr>
                                      <p:tavLst>
                                        <p:tav tm="0">
                                          <p:val>
                                            <p:strVal val="#ppt_w+.3"/>
                                          </p:val>
                                        </p:tav>
                                        <p:tav tm="50000">
                                          <p:val>
                                            <p:strVal val="#ppt_w+.3"/>
                                          </p:val>
                                        </p:tav>
                                        <p:tav tm="100000">
                                          <p:val>
                                            <p:strVal val="#ppt_w"/>
                                          </p:val>
                                        </p:tav>
                                      </p:tavLst>
                                    </p:anim>
                                    <p:anim calcmode="lin" valueType="num">
                                      <p:cBhvr>
                                        <p:cTn id="59" dur="500" fill="hold"/>
                                        <p:tgtEl>
                                          <p:spTgt spid="8"/>
                                        </p:tgtEl>
                                        <p:attrNameLst>
                                          <p:attrName>ppt_x</p:attrName>
                                        </p:attrNameLst>
                                      </p:cBhvr>
                                      <p:tavLst>
                                        <p:tav tm="0">
                                          <p:val>
                                            <p:strVal val="#ppt_x-.3"/>
                                          </p:val>
                                        </p:tav>
                                        <p:tav tm="50000">
                                          <p:val>
                                            <p:strVal val="#ppt_x"/>
                                          </p:val>
                                        </p:tav>
                                        <p:tav tm="100000">
                                          <p:val>
                                            <p:strVal val="#ppt_x"/>
                                          </p:val>
                                        </p:tav>
                                      </p:tavLst>
                                    </p:anim>
                                    <p:anim calcmode="lin" valueType="num">
                                      <p:cBhvr>
                                        <p:cTn id="6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39" presetClass="entr" presetSubtype="0" accel="100000" fill="hold" grpId="0" nodeType="click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p:cTn id="65" dur="5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66" dur="5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67" dur="5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6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8100000" scaled="1"/>
        </a:gradFill>
        <a:effectLst/>
      </p:bgPr>
    </p:bg>
    <p:spTree>
      <p:nvGrpSpPr>
        <p:cNvPr id="1" name=""/>
        <p:cNvGrpSpPr/>
        <p:nvPr/>
      </p:nvGrpSpPr>
      <p:grpSpPr>
        <a:xfrm>
          <a:off x="0" y="0"/>
          <a:ext cx="0" cy="0"/>
          <a:chOff x="0" y="0"/>
          <a:chExt cx="0" cy="0"/>
        </a:xfrm>
      </p:grpSpPr>
      <p:sp>
        <p:nvSpPr>
          <p:cNvPr id="10242" name="Заголовок 1"/>
          <p:cNvSpPr>
            <a:spLocks noGrp="1"/>
          </p:cNvSpPr>
          <p:nvPr>
            <p:ph type="title"/>
          </p:nvPr>
        </p:nvSpPr>
        <p:spPr/>
        <p:txBody>
          <a:bodyPr>
            <a:normAutofit/>
          </a:bodyPr>
          <a:lstStyle/>
          <a:p>
            <a:r>
              <a:rPr lang="ru-RU" sz="2400" i="1" dirty="0" smtClean="0">
                <a:latin typeface="Times New Roman" pitchFamily="18" charset="0"/>
                <a:cs typeface="Times New Roman" pitchFamily="18" charset="0"/>
              </a:rPr>
              <a:t>Языковые способы сокращения текста</a:t>
            </a:r>
          </a:p>
        </p:txBody>
      </p:sp>
      <p:sp>
        <p:nvSpPr>
          <p:cNvPr id="4" name="Содержимое 3"/>
          <p:cNvSpPr>
            <a:spLocks noGrp="1"/>
          </p:cNvSpPr>
          <p:nvPr>
            <p:ph idx="1"/>
          </p:nvPr>
        </p:nvSpPr>
        <p:spPr/>
        <p:txBody>
          <a:bodyPr rtlCol="0">
            <a:normAutofit fontScale="92500"/>
          </a:bodyPr>
          <a:lstStyle/>
          <a:p>
            <a:pPr algn="ctr" fontAlgn="auto">
              <a:spcAft>
                <a:spcPts val="0"/>
              </a:spcAft>
              <a:buFont typeface="Arial" pitchFamily="34" charset="0"/>
              <a:buNone/>
              <a:defRPr/>
            </a:pPr>
            <a:r>
              <a:rPr lang="ru-RU" b="1" i="1" dirty="0" smtClean="0">
                <a:latin typeface="Times New Roman" pitchFamily="18" charset="0"/>
                <a:cs typeface="Times New Roman" pitchFamily="18" charset="0"/>
              </a:rPr>
              <a:t>Дать подтверждение – подтвердить; привести доказательство – доказать; проводить исследование - …; совершать превращение - …; проявлять интерес - …; выдвинуть предположения - …;</a:t>
            </a:r>
          </a:p>
          <a:p>
            <a:pPr algn="ctr" fontAlgn="auto">
              <a:spcAft>
                <a:spcPts val="0"/>
              </a:spcAft>
              <a:buFont typeface="Arial" pitchFamily="34" charset="0"/>
              <a:buNone/>
              <a:defRPr/>
            </a:pPr>
            <a:r>
              <a:rPr lang="ru-RU" b="1" i="1" dirty="0" smtClean="0">
                <a:latin typeface="Times New Roman" pitchFamily="18" charset="0"/>
                <a:cs typeface="Times New Roman" pitchFamily="18" charset="0"/>
              </a:rPr>
              <a:t>Процесс реакции – реакция; свойство упругости - …; месяц март - …</a:t>
            </a:r>
            <a:endParaRPr lang="ru-RU" b="1" i="1" dirty="0">
              <a:latin typeface="Times New Roman" pitchFamily="18" charset="0"/>
              <a:cs typeface="Times New Roman" pitchFamily="18" charset="0"/>
            </a:endParaRPr>
          </a:p>
        </p:txBody>
      </p:sp>
      <p:sp>
        <p:nvSpPr>
          <p:cNvPr id="5" name="Текст 4"/>
          <p:cNvSpPr>
            <a:spLocks noGrp="1"/>
          </p:cNvSpPr>
          <p:nvPr>
            <p:ph type="body" sz="half" idx="2"/>
          </p:nvPr>
        </p:nvSpPr>
        <p:spPr/>
        <p:txBody>
          <a:bodyPr>
            <a:normAutofit/>
          </a:bodyPr>
          <a:lstStyle/>
          <a:p>
            <a:pPr algn="ctr"/>
            <a:r>
              <a:rPr lang="ru-RU" sz="2400" i="1" dirty="0" smtClean="0">
                <a:latin typeface="Times New Roman" pitchFamily="18" charset="0"/>
                <a:cs typeface="Times New Roman" pitchFamily="18" charset="0"/>
              </a:rPr>
              <a:t>А) трансформация словосочетаний</a:t>
            </a:r>
          </a:p>
          <a:p>
            <a:pPr algn="ctr"/>
            <a:r>
              <a:rPr lang="ru-RU" sz="2400" i="1" dirty="0" smtClean="0">
                <a:latin typeface="Times New Roman" pitchFamily="18" charset="0"/>
                <a:cs typeface="Times New Roman" pitchFamily="18" charset="0"/>
              </a:rPr>
              <a:t>Упражнение 3.</a:t>
            </a:r>
          </a:p>
          <a:p>
            <a:pPr algn="ctr"/>
            <a:r>
              <a:rPr lang="ru-RU" sz="2400" i="1" dirty="0" smtClean="0">
                <a:latin typeface="Times New Roman" pitchFamily="18" charset="0"/>
                <a:cs typeface="Times New Roman" pitchFamily="18" charset="0"/>
              </a:rPr>
              <a:t>Выберите из синонимичных языковых средств наиболее краткие, ёмкие, экономичные.</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7"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5">
                                            <p:txEl>
                                              <p:pRg st="0" end="0"/>
                                            </p:txEl>
                                          </p:spTgt>
                                        </p:tgtEl>
                                        <p:attrNameLst>
                                          <p:attrName>fill.type</p:attrName>
                                        </p:attrNameLst>
                                      </p:cBhvr>
                                      <p:to>
                                        <p:strVal val="solid"/>
                                      </p:to>
                                    </p:set>
                                  </p:childTnLst>
                                </p:cTn>
                              </p:par>
                            </p:childTnLst>
                          </p:cTn>
                        </p:par>
                        <p:par>
                          <p:cTn id="10" fill="hold">
                            <p:stCondLst>
                              <p:cond delay="12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13"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5">
                                            <p:txEl>
                                              <p:pRg st="1" end="1"/>
                                            </p:txEl>
                                          </p:spTgt>
                                        </p:tgtEl>
                                        <p:attrNameLst>
                                          <p:attrName>fill.type</p:attrName>
                                        </p:attrNameLst>
                                      </p:cBhvr>
                                      <p:to>
                                        <p:strVal val="solid"/>
                                      </p:to>
                                    </p:set>
                                  </p:childTnLst>
                                </p:cTn>
                              </p:par>
                            </p:childTnLst>
                          </p:cTn>
                        </p:par>
                        <p:par>
                          <p:cTn id="16" fill="hold">
                            <p:stCondLst>
                              <p:cond delay="172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5">
                                            <p:txEl>
                                              <p:pRg st="2" end="2"/>
                                            </p:txEl>
                                          </p:spTgt>
                                        </p:tgtEl>
                                        <p:attrNameLst>
                                          <p:attrName>style.visibility</p:attrName>
                                        </p:attrNameLst>
                                      </p:cBhvr>
                                      <p:to>
                                        <p:strVal val="visible"/>
                                      </p:to>
                                    </p:set>
                                    <p:anim calcmode="discrete" valueType="clr">
                                      <p:cBhvr override="childStyle">
                                        <p:cTn id="19" dur="80"/>
                                        <p:tgtEl>
                                          <p:spTgt spid="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5">
                                            <p:txEl>
                                              <p:p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5">
                                            <p:txEl>
                                              <p:pRg st="2" end="2"/>
                                            </p:txEl>
                                          </p:spTgt>
                                        </p:tgtEl>
                                        <p:attrNameLst>
                                          <p:attrName>fill.type</p:attrName>
                                        </p:attrNameLst>
                                      </p:cBhvr>
                                      <p:to>
                                        <p:strVal val="solid"/>
                                      </p:to>
                                    </p:set>
                                  </p:childTnLst>
                                </p:cTn>
                              </p:par>
                            </p:childTnLst>
                          </p:cTn>
                        </p:par>
                        <p:par>
                          <p:cTn id="22" fill="hold">
                            <p:stCondLst>
                              <p:cond delay="4600"/>
                            </p:stCondLst>
                            <p:childTnLst>
                              <p:par>
                                <p:cTn id="23" presetID="39" presetClass="entr" presetSubtype="0" accel="100000" fill="hold" grpId="0" nodeType="after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p:cTn id="25" dur="500" fill="hold"/>
                                        <p:tgtEl>
                                          <p:spTgt spid="4">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4">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4">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5100"/>
                            </p:stCondLst>
                            <p:childTnLst>
                              <p:par>
                                <p:cTn id="30" presetID="39" presetClass="entr" presetSubtype="0" accel="100000" fill="hold" grpId="0" nodeType="afterEffect">
                                  <p:stCondLst>
                                    <p:cond delay="0"/>
                                  </p:stCondLst>
                                  <p:childTnLst>
                                    <p:set>
                                      <p:cBhvr>
                                        <p:cTn id="31" dur="1" fill="hold">
                                          <p:stCondLst>
                                            <p:cond delay="0"/>
                                          </p:stCondLst>
                                        </p:cTn>
                                        <p:tgtEl>
                                          <p:spTgt spid="4">
                                            <p:txEl>
                                              <p:pRg st="1" end="1"/>
                                            </p:txEl>
                                          </p:spTgt>
                                        </p:tgtEl>
                                        <p:attrNameLst>
                                          <p:attrName>style.visibility</p:attrName>
                                        </p:attrNameLst>
                                      </p:cBhvr>
                                      <p:to>
                                        <p:strVal val="visible"/>
                                      </p:to>
                                    </p:set>
                                    <p:anim calcmode="lin" valueType="num">
                                      <p:cBhvr>
                                        <p:cTn id="32" dur="500" fill="hold"/>
                                        <p:tgtEl>
                                          <p:spTgt spid="4">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3" dur="500" fill="hold"/>
                                        <p:tgtEl>
                                          <p:spTgt spid="4">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4" dur="500" fill="hold"/>
                                        <p:tgtEl>
                                          <p:spTgt spid="4">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35"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TotalTime>
  <Words>868</Words>
  <Application>Microsoft Office PowerPoint</Application>
  <PresentationFormat>Экран (4:3)</PresentationFormat>
  <Paragraphs>69</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Содержательные и языковые способы сокращения текста</vt:lpstr>
      <vt:lpstr>Основные умения</vt:lpstr>
      <vt:lpstr>Способы сокращения текста </vt:lpstr>
      <vt:lpstr>Содержательные способы сокращения текста </vt:lpstr>
      <vt:lpstr>Прочитайте предложения и выпишите из них главную информацию </vt:lpstr>
      <vt:lpstr>Презентация PowerPoint</vt:lpstr>
      <vt:lpstr>Способы сокращения текста </vt:lpstr>
      <vt:lpstr>Презентация PowerPoint</vt:lpstr>
      <vt:lpstr>Языковые способы сокращения текста</vt:lpstr>
      <vt:lpstr>Языковые способы сокращения текста</vt:lpstr>
      <vt:lpstr>Языковые способы сокращения текста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Содержательные и языковые способы сокращения текста</dc:title>
  <dc:creator>Home</dc:creator>
  <cp:lastModifiedBy>Мира</cp:lastModifiedBy>
  <cp:revision>8</cp:revision>
  <dcterms:modified xsi:type="dcterms:W3CDTF">2015-01-05T20:05:56Z</dcterms:modified>
</cp:coreProperties>
</file>