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2" r:id="rId2"/>
  </p:sldMasterIdLst>
  <p:sldIdLst>
    <p:sldId id="277" r:id="rId3"/>
    <p:sldId id="278" r:id="rId4"/>
    <p:sldId id="283" r:id="rId5"/>
    <p:sldId id="276" r:id="rId6"/>
    <p:sldId id="273" r:id="rId7"/>
    <p:sldId id="280" r:id="rId8"/>
    <p:sldId id="301" r:id="rId9"/>
    <p:sldId id="274" r:id="rId10"/>
    <p:sldId id="281" r:id="rId11"/>
    <p:sldId id="302" r:id="rId12"/>
    <p:sldId id="299" r:id="rId13"/>
    <p:sldId id="303" r:id="rId14"/>
    <p:sldId id="266" r:id="rId15"/>
    <p:sldId id="282" r:id="rId16"/>
    <p:sldId id="304" r:id="rId17"/>
    <p:sldId id="296" r:id="rId18"/>
    <p:sldId id="297" r:id="rId19"/>
    <p:sldId id="298" r:id="rId20"/>
    <p:sldId id="305" r:id="rId21"/>
    <p:sldId id="268" r:id="rId22"/>
    <p:sldId id="287" r:id="rId23"/>
    <p:sldId id="285" r:id="rId24"/>
    <p:sldId id="288" r:id="rId25"/>
    <p:sldId id="293" r:id="rId26"/>
    <p:sldId id="286" r:id="rId27"/>
    <p:sldId id="291" r:id="rId28"/>
    <p:sldId id="270" r:id="rId29"/>
    <p:sldId id="289" r:id="rId30"/>
    <p:sldId id="292" r:id="rId31"/>
    <p:sldId id="295" r:id="rId32"/>
    <p:sldId id="290" r:id="rId33"/>
    <p:sldId id="284" r:id="rId34"/>
    <p:sldId id="300" r:id="rId35"/>
    <p:sldId id="259" r:id="rId36"/>
    <p:sldId id="30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0FF"/>
    <a:srgbClr val="00D9D4"/>
    <a:srgbClr val="99FFCC"/>
    <a:srgbClr val="33CC33"/>
    <a:srgbClr val="71B5FF"/>
    <a:srgbClr val="2AFCCF"/>
    <a:srgbClr val="ADD4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7DE6A-9FFE-4F05-8C66-51A657C3B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05C2-3D24-4365-BB2E-0DD961901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0895A-1A41-40C7-AE92-3AEF3F92DE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B56E6F-34C1-4B32-8A03-2205A2D98F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5B0451-E6D2-4A44-9C54-341C47732A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229EF5-3A3B-4E27-99BB-44C768926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05FAFF-E297-419D-AE60-C08D8B05FF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19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F40E8-225E-4C02-A9A5-9BB65031B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3EAB8-6966-4D26-BA79-DA1181B676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E3E75-F6A5-43FC-9FC3-6E4BA22E14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C2BB9-41BD-4739-8E99-E93AC2AE3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FB0E7-2B13-4FCE-B2F6-81F6237312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8AC14-5C0F-4ADA-B6AB-97E890F004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0C242-F5E2-485E-A487-6553F33F2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3ACE-E443-4EB8-A126-9DB9A8C7B8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A0F05-C593-4890-94BF-C9FF007E38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D7D8-B634-4EBA-8C60-15F0FD6395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265E1-47A1-4548-81BF-BCEA655C6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83AA6-EA0A-40FE-BC2C-E1E78C49D4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081B-4F93-4D7D-832F-93D37554B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3E4F-1F57-4BC8-8C72-3AC2F8666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D1686-D34F-4BA3-9B94-7C1B739C6D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715D7-D39F-4F83-AF85-692DE58A2A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68812-41C9-421A-9A0F-0725C623B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2C59F-BEE9-41D3-A505-A4585A453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FEE9"/>
            </a:gs>
            <a:gs pos="100000">
              <a:srgbClr val="A1C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52D22F82-4800-4016-929B-BFB7D5CB03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5" r:id="rId12"/>
    <p:sldLayoutId id="2147483706" r:id="rId13"/>
    <p:sldLayoutId id="214748370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FEE9"/>
            </a:gs>
            <a:gs pos="100000">
              <a:srgbClr val="A1C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1B951CC-83AB-4307-9973-47393A25403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nature-photographing.com/photo/%D0%B2%D1%80%D0%B5%D0%BC%D0%B5%D0%BD%D0%B0+%D0%B3%D0%BE%D0%B4%D0%B0+%3A+%D0%BE%D1%81%D0%B5%D0%BD%D1%8C?g2_itemId=166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nature-photographing.com/ru/photo/water/sunset-sunrise.html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ature-photographing.com/photo/%D0%BB%D0%B5%D1%81+%3A+%D0%BB%D0%B8%D1%81%D1%82%D0%B2%D0%B5%D0%BD%D0%BD%D1%8B%D0%B9?g2_itemId=145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18" Type="http://schemas.openxmlformats.org/officeDocument/2006/relationships/image" Target="../media/image4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17" Type="http://schemas.openxmlformats.org/officeDocument/2006/relationships/image" Target="../media/image39.emf"/><Relationship Id="rId2" Type="http://schemas.openxmlformats.org/officeDocument/2006/relationships/image" Target="../media/image24.emf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5" Type="http://schemas.openxmlformats.org/officeDocument/2006/relationships/image" Target="../media/image37.emf"/><Relationship Id="rId10" Type="http://schemas.openxmlformats.org/officeDocument/2006/relationships/image" Target="../media/image32.emf"/><Relationship Id="rId19" Type="http://schemas.openxmlformats.org/officeDocument/2006/relationships/image" Target="../media/image41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Лесные просторы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 b="4164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Лесные просторы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 b="4861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Лебеди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Осенний лес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>
          <a:xfrm>
            <a:off x="0" y="0"/>
            <a:ext cx="9144000" cy="710088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89" name="Picture 61" descr="белка34в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lum bright="6000"/>
          </a:blip>
          <a:srcRect r="4727" b="6830"/>
          <a:stretch>
            <a:fillRect/>
          </a:stretch>
        </p:blipFill>
        <p:spPr>
          <a:xfrm>
            <a:off x="2124075" y="0"/>
            <a:ext cx="2089150" cy="2349500"/>
          </a:xfrm>
          <a:noFill/>
          <a:ln w="3175">
            <a:solidFill>
              <a:srgbClr val="000000"/>
            </a:solidFill>
          </a:ln>
          <a:effectLst>
            <a:outerShdw dist="107763" dir="2700000" algn="ctr" rotWithShape="0">
              <a:srgbClr val="800000"/>
            </a:outerShdw>
          </a:effectLst>
        </p:spPr>
      </p:pic>
      <p:pic>
        <p:nvPicPr>
          <p:cNvPr id="48169" name="Picture 41" descr="is?WSUzeuhYdvJuHwz6Fcj4pLI1no1b3Mx731WK-l31PFU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r="12000"/>
          <a:stretch>
            <a:fillRect/>
          </a:stretch>
        </p:blipFill>
        <p:spPr bwMode="auto">
          <a:xfrm>
            <a:off x="6659563" y="0"/>
            <a:ext cx="2484437" cy="2276475"/>
          </a:xfrm>
          <a:prstGeom prst="rect">
            <a:avLst/>
          </a:prstGeom>
          <a:noFill/>
        </p:spPr>
      </p:pic>
      <p:pic>
        <p:nvPicPr>
          <p:cNvPr id="48173" name="Picture 45" descr="is?m3osIU0PaPd4rfTuqhamLNJcxOaZR2bStQh2Fx4O2Rk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2195513" y="4841875"/>
            <a:ext cx="1971675" cy="2016125"/>
          </a:xfrm>
          <a:prstGeom prst="rect">
            <a:avLst/>
          </a:prstGeom>
          <a:noFill/>
        </p:spPr>
      </p:pic>
      <p:pic>
        <p:nvPicPr>
          <p:cNvPr id="48201" name="Picture 73" descr="волк34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 l="6799" t="5910" r="7033" b="4729"/>
          <a:stretch>
            <a:fillRect/>
          </a:stretch>
        </p:blipFill>
        <p:spPr bwMode="auto">
          <a:xfrm>
            <a:off x="6659563" y="3716338"/>
            <a:ext cx="2484437" cy="3141662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8203" name="Picture 75" descr="еж34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 l="2580" t="2104" r="11583" b="10941"/>
          <a:stretch>
            <a:fillRect/>
          </a:stretch>
        </p:blipFill>
        <p:spPr bwMode="auto">
          <a:xfrm>
            <a:off x="0" y="0"/>
            <a:ext cx="2124075" cy="24923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8175" name="Picture 47" descr="is?iyIW8NNJjX5_dRdEOZg743G2-xgSwEdnFD897NvbyKo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6659563" y="2276475"/>
            <a:ext cx="2484437" cy="2016125"/>
          </a:xfrm>
          <a:prstGeom prst="rect">
            <a:avLst/>
          </a:prstGeom>
          <a:noFill/>
        </p:spPr>
      </p:pic>
      <p:pic>
        <p:nvPicPr>
          <p:cNvPr id="48205" name="Picture 77" descr="гусь34а"/>
          <p:cNvPicPr>
            <a:picLocks noChangeAspect="1" noChangeArrowheads="1"/>
          </p:cNvPicPr>
          <p:nvPr>
            <p:ph sz="quarter" idx="2"/>
          </p:nvPr>
        </p:nvPicPr>
        <p:blipFill>
          <a:blip r:embed="rId8" cstate="print">
            <a:lum bright="6000"/>
          </a:blip>
          <a:srcRect/>
          <a:stretch>
            <a:fillRect/>
          </a:stretch>
        </p:blipFill>
        <p:spPr>
          <a:xfrm>
            <a:off x="0" y="2565400"/>
            <a:ext cx="2124075" cy="2376488"/>
          </a:xfrm>
          <a:noFill/>
          <a:ln w="38100">
            <a:solidFill>
              <a:srgbClr val="3F587D"/>
            </a:solidFill>
          </a:ln>
        </p:spPr>
      </p:pic>
      <p:pic>
        <p:nvPicPr>
          <p:cNvPr id="48208" name="Picture 80" descr="заяц34а"/>
          <p:cNvPicPr>
            <a:picLocks noChangeAspect="1" noChangeArrowheads="1"/>
          </p:cNvPicPr>
          <p:nvPr/>
        </p:nvPicPr>
        <p:blipFill>
          <a:blip r:embed="rId9" cstate="print">
            <a:lum bright="6000"/>
          </a:blip>
          <a:srcRect/>
          <a:stretch>
            <a:fillRect/>
          </a:stretch>
        </p:blipFill>
        <p:spPr bwMode="auto">
          <a:xfrm>
            <a:off x="4211638" y="0"/>
            <a:ext cx="2520950" cy="2205038"/>
          </a:xfrm>
          <a:prstGeom prst="rect">
            <a:avLst/>
          </a:prstGeom>
          <a:noFill/>
        </p:spPr>
      </p:pic>
      <p:pic>
        <p:nvPicPr>
          <p:cNvPr id="48198" name="Picture 70" descr="заяц34"/>
          <p:cNvPicPr>
            <a:picLocks noChangeAspect="1" noChangeArrowheads="1"/>
          </p:cNvPicPr>
          <p:nvPr>
            <p:ph sz="quarter" idx="4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0" y="4941888"/>
            <a:ext cx="2195513" cy="1916112"/>
          </a:xfrm>
          <a:noFill/>
          <a:ln/>
        </p:spPr>
      </p:pic>
      <p:pic>
        <p:nvPicPr>
          <p:cNvPr id="48181" name="Picture 53" descr="is?N40Pg5Fp5yjjq1r7qHhw8mhIg3deaOxHdpU7U5McnN8"/>
          <p:cNvPicPr>
            <a:picLocks noChangeAspect="1" noChangeArrowheads="1"/>
          </p:cNvPicPr>
          <p:nvPr/>
        </p:nvPicPr>
        <p:blipFill>
          <a:blip r:embed="rId11" cstate="print">
            <a:lum bright="6000"/>
          </a:blip>
          <a:srcRect/>
          <a:stretch>
            <a:fillRect/>
          </a:stretch>
        </p:blipFill>
        <p:spPr bwMode="auto">
          <a:xfrm>
            <a:off x="4140200" y="4868863"/>
            <a:ext cx="2519363" cy="1989137"/>
          </a:xfrm>
          <a:prstGeom prst="rect">
            <a:avLst/>
          </a:prstGeom>
          <a:noFill/>
        </p:spPr>
      </p:pic>
      <p:pic>
        <p:nvPicPr>
          <p:cNvPr id="48195" name="Picture 67" descr="медведь34"/>
          <p:cNvPicPr>
            <a:picLocks noChangeAspect="1" noChangeArrowheads="1"/>
          </p:cNvPicPr>
          <p:nvPr>
            <p:ph sz="quarter" idx="3"/>
          </p:nvPr>
        </p:nvPicPr>
        <p:blipFill>
          <a:blip r:embed="rId12" cstate="print">
            <a:lum bright="-12000"/>
          </a:blip>
          <a:srcRect/>
          <a:stretch>
            <a:fillRect/>
          </a:stretch>
        </p:blipFill>
        <p:spPr>
          <a:xfrm>
            <a:off x="2195513" y="2205038"/>
            <a:ext cx="4464050" cy="2736850"/>
          </a:xfrm>
          <a:noFill/>
          <a:ln w="38100">
            <a:solidFill>
              <a:srgbClr val="66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55" decel="100000"/>
                                        <p:tgtEl>
                                          <p:spTgt spid="4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155" decel="100000"/>
                                        <p:tgtEl>
                                          <p:spTgt spid="4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155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is?LZVVxxwLLpbyw0ppT-M3dXoBhToUEtEbbSVhZBhvYb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05038"/>
            <a:ext cx="1692275" cy="2303462"/>
          </a:xfrm>
          <a:noFill/>
          <a:ln/>
        </p:spPr>
      </p:pic>
      <p:pic>
        <p:nvPicPr>
          <p:cNvPr id="97287" name="Picture 7" descr="is?VG7nooWueGnwUN6BD4c2xt0miZifGC17rr0hbMC8cpE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689100" cy="2205038"/>
          </a:xfrm>
          <a:solidFill>
            <a:schemeClr val="folHlink"/>
          </a:solidFill>
          <a:ln/>
        </p:spPr>
      </p:pic>
      <p:pic>
        <p:nvPicPr>
          <p:cNvPr id="97290" name="Picture 10" descr="is?T4jxrk2EVno7LIZWgEqY-YmmpyWO--mYhQx0Z4Wfo7g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508500"/>
            <a:ext cx="1706563" cy="2349500"/>
          </a:xfrm>
          <a:noFill/>
          <a:ln/>
        </p:spPr>
      </p:pic>
      <p:pic>
        <p:nvPicPr>
          <p:cNvPr id="97300" name="Picture 20" descr="is?6XWo6VGHYSeiG8Qr9xStqaGNca67p_yNlXr_6mu9r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0"/>
            <a:ext cx="1944687" cy="2205038"/>
          </a:xfrm>
          <a:prstGeom prst="rect">
            <a:avLst/>
          </a:prstGeom>
          <a:noFill/>
        </p:spPr>
      </p:pic>
      <p:pic>
        <p:nvPicPr>
          <p:cNvPr id="97302" name="Picture 22" descr="is?gNWr0z3I1pB_SRqdbcvWo-qOBtHUMIw0kpKdkixXn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508500"/>
            <a:ext cx="1944687" cy="2349500"/>
          </a:xfrm>
          <a:prstGeom prst="rect">
            <a:avLst/>
          </a:prstGeom>
          <a:noFill/>
        </p:spPr>
      </p:pic>
      <p:pic>
        <p:nvPicPr>
          <p:cNvPr id="97303" name="Picture 23" descr="is?8fYor62i3qihkACMiwvMRuNoCcPAaPYzUT3t561INF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0"/>
            <a:ext cx="1652588" cy="2205038"/>
          </a:xfrm>
          <a:prstGeom prst="rect">
            <a:avLst/>
          </a:prstGeom>
          <a:noFill/>
        </p:spPr>
      </p:pic>
      <p:pic>
        <p:nvPicPr>
          <p:cNvPr id="97304" name="Picture 24" descr="is?m7i7bYoygp2EgbNmad0ixCCgPo6kpEBDqfgckFb37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2205038"/>
            <a:ext cx="1655763" cy="2303462"/>
          </a:xfrm>
          <a:prstGeom prst="rect">
            <a:avLst/>
          </a:prstGeom>
          <a:noFill/>
        </p:spPr>
      </p:pic>
      <p:pic>
        <p:nvPicPr>
          <p:cNvPr id="97306" name="Picture 26" descr="is?tbwkWmNh1yDWK2N-suiQ4UaiLT7n9GW_VSBK3gsoh-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2133600"/>
            <a:ext cx="2232025" cy="2374900"/>
          </a:xfrm>
          <a:prstGeom prst="rect">
            <a:avLst/>
          </a:prstGeom>
          <a:noFill/>
        </p:spPr>
      </p:pic>
      <p:pic>
        <p:nvPicPr>
          <p:cNvPr id="97307" name="Picture 27" descr="is?s3-GB2nCSE6lVkEFoYri8RF1acjI1KphTkCsJsYZ3H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0"/>
            <a:ext cx="2232025" cy="2192338"/>
          </a:xfrm>
          <a:prstGeom prst="rect">
            <a:avLst/>
          </a:prstGeom>
          <a:noFill/>
        </p:spPr>
      </p:pic>
      <p:pic>
        <p:nvPicPr>
          <p:cNvPr id="97308" name="Picture 28" descr="is?MXP7884aMQLx_kOJ0dPOsE7Pv3u2WpyVReuAL92R40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475" y="4508500"/>
            <a:ext cx="2160588" cy="2349500"/>
          </a:xfrm>
          <a:prstGeom prst="rect">
            <a:avLst/>
          </a:prstGeom>
          <a:noFill/>
        </p:spPr>
      </p:pic>
      <p:pic>
        <p:nvPicPr>
          <p:cNvPr id="97309" name="Picture 29" descr="is?qzo6evFl0YsIJHwjVY5_uJQbV9Oykoh3CrnoOBHo9M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750" y="2133600"/>
            <a:ext cx="1619250" cy="2519363"/>
          </a:xfrm>
          <a:prstGeom prst="rect">
            <a:avLst/>
          </a:prstGeom>
          <a:noFill/>
        </p:spPr>
      </p:pic>
      <p:pic>
        <p:nvPicPr>
          <p:cNvPr id="97299" name="Picture 19" descr="is?vKAbCe6i_LsMSlJwTZxdhPJsTruKcGputSqY7q98G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2275" y="4508500"/>
            <a:ext cx="1727200" cy="2349500"/>
          </a:xfrm>
          <a:prstGeom prst="rect">
            <a:avLst/>
          </a:prstGeom>
          <a:noFill/>
        </p:spPr>
      </p:pic>
      <p:pic>
        <p:nvPicPr>
          <p:cNvPr id="97298" name="Picture 18" descr="is?W3HNPrvN9RFmMZb6mmMskZZmUmq9utUDcrl__2Qux3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0063" y="2205038"/>
            <a:ext cx="2016125" cy="2349500"/>
          </a:xfrm>
          <a:prstGeom prst="rect">
            <a:avLst/>
          </a:prstGeom>
          <a:noFill/>
        </p:spPr>
      </p:pic>
      <p:pic>
        <p:nvPicPr>
          <p:cNvPr id="97297" name="Picture 17" descr="is?4yB5bViH68mkILLEDDOk23BahdSXSEvcivSSRca0Hq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7524750" y="4508500"/>
            <a:ext cx="1619250" cy="2349500"/>
          </a:xfrm>
        </p:spPr>
      </p:pic>
      <p:pic>
        <p:nvPicPr>
          <p:cNvPr id="97305" name="Picture 25" descr="is?OFJynL-AUT0ctAzDlclZSFP07FqWsQqAgjiksFDgd3c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750" y="0"/>
            <a:ext cx="1619250" cy="2205038"/>
          </a:xfrm>
          <a:prstGeom prst="rect">
            <a:avLst/>
          </a:prstGeom>
          <a:noFill/>
        </p:spPr>
      </p:pic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16922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Б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r="27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4038600" cy="56165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«- Ярый, хәерле каза булсын! Яңгырлар туктап вертолёт килгәнче балык тотып, юа, гөмбә, торнакүз ашап туенырбыз әле.Монда торнакүзне көрәп җыйнарлык».</a:t>
            </a:r>
          </a:p>
          <a:p>
            <a:endParaRPr lang="ru-RU"/>
          </a:p>
        </p:txBody>
      </p:sp>
      <p:pic>
        <p:nvPicPr>
          <p:cNvPr id="126980" name="Picture 4" descr="Лесные просторы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4643438" y="836613"/>
            <a:ext cx="4284662" cy="3143250"/>
          </a:xfrm>
          <a:noFill/>
          <a:ln/>
        </p:spPr>
      </p:pic>
      <p:pic>
        <p:nvPicPr>
          <p:cNvPr id="126983" name="Picture 7" descr="J0107500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14207344">
            <a:off x="6883401" y="4718050"/>
            <a:ext cx="1428750" cy="1876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 algn="ctr">
              <a:buFontTx/>
              <a:buNone/>
            </a:pPr>
            <a:r>
              <a:rPr lang="tt-RU"/>
              <a:t>“</a:t>
            </a:r>
            <a:r>
              <a:rPr lang="ru-RU"/>
              <a:t>Ул бар булган сохари валчыкларын улына саклап тотты.</a:t>
            </a:r>
          </a:p>
          <a:p>
            <a:pPr algn="ctr">
              <a:buFontTx/>
              <a:buNone/>
            </a:pPr>
            <a:r>
              <a:rPr lang="ru-RU"/>
              <a:t>Руслан җылынсын өчен  әтисе Алабайны аның куенына тыкты».</a:t>
            </a:r>
          </a:p>
        </p:txBody>
      </p:sp>
      <p:pic>
        <p:nvPicPr>
          <p:cNvPr id="128007" name="Picture 7" descr="собака34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 l="19621" t="34062" r="4799" b="6503"/>
          <a:stretch>
            <a:fillRect/>
          </a:stretch>
        </p:blipFill>
        <p:spPr>
          <a:xfrm>
            <a:off x="4716463" y="1700213"/>
            <a:ext cx="4176712" cy="2952750"/>
          </a:xfrm>
          <a:noFill/>
          <a:ln w="38100">
            <a:solidFill>
              <a:srgbClr val="33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4038600" cy="55054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/>
              <a:t>«Я яшәргә, я саз газына тончыгып үләргә! Барлык көчләрен туплап адымнарын тизләттеләр».</a:t>
            </a:r>
          </a:p>
          <a:p>
            <a:pPr algn="ctr"/>
            <a:endParaRPr lang="ru-RU" sz="3600"/>
          </a:p>
        </p:txBody>
      </p:sp>
      <p:pic>
        <p:nvPicPr>
          <p:cNvPr id="129028" name="Picture 4" descr="закат и восход над водой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12000"/>
          </a:blip>
          <a:srcRect b="7162"/>
          <a:stretch>
            <a:fillRect/>
          </a:stretch>
        </p:blipFill>
        <p:spPr>
          <a:xfrm>
            <a:off x="4643438" y="908050"/>
            <a:ext cx="4103687" cy="30686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Лесные просторы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744" t="2754" r="1962" b="3796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51555" name="Picture 3" descr="Лесные просторы"/>
          <p:cNvPicPr>
            <a:picLocks noChangeAspect="1" noChangeArrowheads="1"/>
          </p:cNvPicPr>
          <p:nvPr/>
        </p:nvPicPr>
        <p:blipFill>
          <a:blip r:embed="rId2" cstate="print"/>
          <a:srcRect l="2744" t="2754" r="1962" b="3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Лесной ставок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ТЕСТ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/>
              <a:t>1.Якуб Зәнкиев кем ул?</a:t>
            </a:r>
          </a:p>
          <a:p>
            <a:pPr>
              <a:buFontTx/>
              <a:buNone/>
            </a:pPr>
            <a:r>
              <a:rPr lang="ru-RU" sz="4000"/>
              <a:t>а)шагыйрь</a:t>
            </a:r>
          </a:p>
          <a:p>
            <a:pPr>
              <a:buFontTx/>
              <a:buNone/>
            </a:pPr>
            <a:r>
              <a:rPr lang="ru-RU" sz="4000"/>
              <a:t>б)җырчы</a:t>
            </a:r>
          </a:p>
          <a:p>
            <a:pPr>
              <a:buFontTx/>
              <a:buNone/>
            </a:pPr>
            <a:r>
              <a:rPr lang="ru-RU" sz="4000"/>
              <a:t>в)язучы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ТЕСТ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sz="4000"/>
              <a:t>1.Якуб Зәнкиев кем ул?</a:t>
            </a:r>
          </a:p>
          <a:p>
            <a:pPr marL="0" indent="0">
              <a:buFontTx/>
              <a:buNone/>
            </a:pPr>
            <a:r>
              <a:rPr lang="ru-RU" sz="4000"/>
              <a:t>а)шагыйрь</a:t>
            </a:r>
          </a:p>
          <a:p>
            <a:pPr marL="0" indent="0">
              <a:buFontTx/>
              <a:buNone/>
            </a:pPr>
            <a:r>
              <a:rPr lang="ru-RU" sz="4000"/>
              <a:t>б)җырчы</a:t>
            </a:r>
          </a:p>
          <a:p>
            <a:pPr marL="0" indent="0"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в)язучы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2.Якуб Зәнкиевның «Аккошлы күл» әсәре нинди жанрда язылган?</a:t>
            </a:r>
          </a:p>
          <a:p>
            <a:pPr>
              <a:buFontTx/>
              <a:buNone/>
            </a:pPr>
            <a:r>
              <a:rPr lang="ru-RU" sz="4000"/>
              <a:t>а)хикәя</a:t>
            </a:r>
          </a:p>
          <a:p>
            <a:pPr>
              <a:buFontTx/>
              <a:buNone/>
            </a:pPr>
            <a:r>
              <a:rPr lang="ru-RU" sz="4000"/>
              <a:t>б)повесть</a:t>
            </a:r>
          </a:p>
          <a:p>
            <a:pPr>
              <a:buFontTx/>
              <a:buNone/>
            </a:pPr>
            <a:r>
              <a:rPr lang="ru-RU" sz="4000"/>
              <a:t>в)поэма</a:t>
            </a:r>
          </a:p>
          <a:p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2.Якуб Зәнкиевның «Аккошлы күл» әсәре нинди жанрда язылган?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а)хикәя</a:t>
            </a:r>
          </a:p>
          <a:p>
            <a:pPr>
              <a:buFontTx/>
              <a:buNone/>
            </a:pPr>
            <a:r>
              <a:rPr lang="ru-RU" sz="4000"/>
              <a:t>б)повесть</a:t>
            </a:r>
          </a:p>
          <a:p>
            <a:pPr>
              <a:buFontTx/>
              <a:buNone/>
            </a:pPr>
            <a:r>
              <a:rPr lang="ru-RU" sz="4000"/>
              <a:t>в)поэма</a:t>
            </a:r>
          </a:p>
          <a:p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/>
              <a:t>3. «Көмешле» нәрсә исеме?</a:t>
            </a:r>
          </a:p>
          <a:p>
            <a:pPr>
              <a:buFontTx/>
              <a:buNone/>
            </a:pPr>
            <a:r>
              <a:rPr lang="ru-RU" sz="4000"/>
              <a:t>а)шәһәр</a:t>
            </a:r>
          </a:p>
          <a:p>
            <a:pPr>
              <a:buFontTx/>
              <a:buNone/>
            </a:pPr>
            <a:r>
              <a:rPr lang="ru-RU" sz="4000"/>
              <a:t>б)авыл</a:t>
            </a:r>
          </a:p>
          <a:p>
            <a:pPr>
              <a:buFontTx/>
              <a:buNone/>
            </a:pPr>
            <a:r>
              <a:rPr lang="ru-RU" sz="4000"/>
              <a:t>в)күл</a:t>
            </a:r>
          </a:p>
          <a:p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/>
              <a:t>3. «Көмешле» нәрсә исеме?</a:t>
            </a:r>
          </a:p>
          <a:p>
            <a:pPr>
              <a:buFontTx/>
              <a:buNone/>
            </a:pPr>
            <a:r>
              <a:rPr lang="ru-RU" sz="4000"/>
              <a:t>а)шәһәр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б)авыл</a:t>
            </a:r>
          </a:p>
          <a:p>
            <a:pPr>
              <a:buFontTx/>
              <a:buNone/>
            </a:pPr>
            <a:r>
              <a:rPr lang="ru-RU" sz="4000"/>
              <a:t>в)күл</a:t>
            </a:r>
          </a:p>
          <a:p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208088"/>
            <a:ext cx="8229600" cy="56499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4.Чикләвекләрне кемнәр чүпләп киткән?</a:t>
            </a:r>
          </a:p>
          <a:p>
            <a:pPr>
              <a:buFontTx/>
              <a:buNone/>
            </a:pPr>
            <a:r>
              <a:rPr lang="ru-RU" sz="4000"/>
              <a:t>а)тиен</a:t>
            </a:r>
          </a:p>
          <a:p>
            <a:pPr>
              <a:buFontTx/>
              <a:buNone/>
            </a:pPr>
            <a:r>
              <a:rPr lang="ru-RU" sz="4000"/>
              <a:t>б)аю</a:t>
            </a:r>
          </a:p>
          <a:p>
            <a:pPr>
              <a:buFontTx/>
              <a:buNone/>
            </a:pPr>
            <a:r>
              <a:rPr lang="ru-RU" sz="4000"/>
              <a:t>в)варапкош</a:t>
            </a:r>
          </a:p>
          <a:p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208088"/>
            <a:ext cx="8229600" cy="56499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4.Чикләвекләрне кемнәр чүпләп киткән?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а)тиен</a:t>
            </a:r>
          </a:p>
          <a:p>
            <a:pPr>
              <a:buFontTx/>
              <a:buNone/>
            </a:pPr>
            <a:r>
              <a:rPr lang="ru-RU" sz="4000"/>
              <a:t>б)аю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в)варапкош</a:t>
            </a:r>
          </a:p>
          <a:p>
            <a:endParaRPr lang="ru-RU" sz="40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5. «Сунарчы» сүзенең синонимы ничек?</a:t>
            </a:r>
          </a:p>
          <a:p>
            <a:pPr>
              <a:buFontTx/>
              <a:buNone/>
            </a:pPr>
            <a:r>
              <a:rPr lang="ru-RU" sz="4000"/>
              <a:t>а)игенче</a:t>
            </a:r>
          </a:p>
          <a:p>
            <a:pPr>
              <a:buFontTx/>
              <a:buNone/>
            </a:pPr>
            <a:r>
              <a:rPr lang="ru-RU" sz="4000"/>
              <a:t>б)аучы</a:t>
            </a:r>
          </a:p>
          <a:p>
            <a:pPr>
              <a:buFontTx/>
              <a:buNone/>
            </a:pPr>
            <a:r>
              <a:rPr lang="ru-RU" sz="4000"/>
              <a:t>в)көтүче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5. «Сунарчы» сүзенең синонимы ничек?</a:t>
            </a:r>
          </a:p>
          <a:p>
            <a:pPr>
              <a:buFontTx/>
              <a:buNone/>
            </a:pPr>
            <a:r>
              <a:rPr lang="ru-RU" sz="4000"/>
              <a:t>а)игенче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б)аучы</a:t>
            </a:r>
          </a:p>
          <a:p>
            <a:pPr>
              <a:buFontTx/>
              <a:buNone/>
            </a:pPr>
            <a:r>
              <a:rPr lang="ru-RU" sz="4000"/>
              <a:t>в)көтүче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4628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6. «Аккошлы күл» әсәрендә төп проблемалар?</a:t>
            </a:r>
          </a:p>
          <a:p>
            <a:pPr>
              <a:buFontTx/>
              <a:buNone/>
            </a:pPr>
            <a:r>
              <a:rPr lang="ru-RU" sz="4000"/>
              <a:t>а)табигатьне саклау</a:t>
            </a:r>
          </a:p>
          <a:p>
            <a:pPr>
              <a:buFontTx/>
              <a:buNone/>
            </a:pPr>
            <a:r>
              <a:rPr lang="ru-RU" sz="4000"/>
              <a:t>б)тормышка мәхәббәт</a:t>
            </a:r>
          </a:p>
          <a:p>
            <a:pPr>
              <a:buFontTx/>
              <a:buNone/>
            </a:pPr>
            <a:r>
              <a:rPr lang="ru-RU" sz="4000"/>
              <a:t>в)әтиләр һәм балалар арасында мөнәсәбәт</a:t>
            </a:r>
          </a:p>
          <a:p>
            <a:endParaRPr lang="ru-RU" sz="4000"/>
          </a:p>
          <a:p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6. «Аккошлы күл» әсәрендә төп проблемалар?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а)табигатьне саклау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б)тормышка мәхәббәт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3300"/>
                </a:solidFill>
              </a:rPr>
              <a:t>в)әтиләр һәм балалар  арасында мөнәсәбәт</a:t>
            </a:r>
          </a:p>
          <a:p>
            <a:endParaRPr lang="ru-RU" sz="4000" b="1">
              <a:solidFill>
                <a:srgbClr val="FF3300"/>
              </a:solidFill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000169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F838F"/>
              </a:clrFrom>
              <a:clrTo>
                <a:srgbClr val="7F838F">
                  <a:alpha val="0"/>
                </a:srgbClr>
              </a:clrTo>
            </a:clrChange>
            <a:lum bright="18000"/>
          </a:blip>
          <a:srcRect l="11406" t="8707" r="5121" b="21590"/>
          <a:stretch>
            <a:fillRect/>
          </a:stretch>
        </p:blipFill>
        <p:spPr bwMode="auto">
          <a:xfrm>
            <a:off x="1042988" y="620713"/>
            <a:ext cx="7632700" cy="4968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Лебеди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5445125"/>
            <a:ext cx="8064500" cy="1143000"/>
          </a:xfrm>
        </p:spPr>
        <p:txBody>
          <a:bodyPr/>
          <a:lstStyle/>
          <a:p>
            <a:r>
              <a:rPr lang="ru-RU" sz="4000"/>
              <a:t>Якуб </a:t>
            </a:r>
            <a:r>
              <a:rPr lang="tt-RU" sz="4000"/>
              <a:t>Зәнкиев</a:t>
            </a:r>
            <a:br>
              <a:rPr lang="tt-RU" sz="4000"/>
            </a:br>
            <a:r>
              <a:rPr lang="tt-RU" sz="4000"/>
              <a:t>1917 - 2003</a:t>
            </a:r>
            <a:endParaRPr lang="ru-RU" sz="4000"/>
          </a:p>
        </p:txBody>
      </p:sp>
      <p:pic>
        <p:nvPicPr>
          <p:cNvPr id="8196" name="Picture 4" descr="Изображение 03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60350"/>
            <a:ext cx="5473700" cy="5184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t-RU" sz="2800"/>
              <a:t>      </a:t>
            </a:r>
            <a:r>
              <a:rPr lang="tt-RU" b="1" i="1">
                <a:solidFill>
                  <a:srgbClr val="008000"/>
                </a:solidFill>
              </a:rPr>
              <a:t>Буш фикерләр вә буш сүзләр белән шөгыльләнүгә караганда берәр төрле файдалы нәрсә белән шөгыльләнү, янәшә-тирәне чолгап алган нәрсәләрне танып белү, су вә һаваны, туфрак вә утны,үлән вә агачларны, ай вә йолдызларны өйрәнү белән, гомүмән, табигать әхвәлләре белән таныш булырга тырышу яхшырактыр.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t-RU" b="1" i="1">
                <a:solidFill>
                  <a:srgbClr val="008000"/>
                </a:solidFill>
              </a:rPr>
              <a:t>                             Ризаэддин  Фәхреддин</a:t>
            </a:r>
            <a:endParaRPr lang="ru-RU" b="1" i="1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t-RU" b="1" i="1">
                <a:solidFill>
                  <a:srgbClr val="008000"/>
                </a:solidFill>
              </a:rPr>
              <a:t>        </a:t>
            </a:r>
            <a:endParaRPr lang="ru-RU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Лебеди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9375"/>
            <a:ext cx="9144000" cy="6937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J0107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950"/>
            <a:ext cx="885825" cy="908050"/>
          </a:xfrm>
          <a:prstGeom prst="rect">
            <a:avLst/>
          </a:prstGeom>
          <a:noFill/>
        </p:spPr>
      </p:pic>
      <p:pic>
        <p:nvPicPr>
          <p:cNvPr id="73731" name="Picture 3" descr="J0107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450" y="0"/>
            <a:ext cx="844550" cy="865188"/>
          </a:xfrm>
          <a:prstGeom prst="rect">
            <a:avLst/>
          </a:prstGeom>
          <a:noFill/>
        </p:spPr>
      </p:pic>
      <p:pic>
        <p:nvPicPr>
          <p:cNvPr id="73732" name="Picture 4" descr="J01075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921375"/>
            <a:ext cx="914400" cy="936625"/>
          </a:xfrm>
          <a:prstGeom prst="rect">
            <a:avLst/>
          </a:prstGeom>
          <a:noFill/>
        </p:spPr>
      </p:pic>
      <p:pic>
        <p:nvPicPr>
          <p:cNvPr id="73733" name="Picture 5" descr="J01077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6453188"/>
            <a:ext cx="1835150" cy="404812"/>
          </a:xfrm>
          <a:prstGeom prst="rect">
            <a:avLst/>
          </a:prstGeom>
          <a:noFill/>
        </p:spPr>
      </p:pic>
      <p:pic>
        <p:nvPicPr>
          <p:cNvPr id="73734" name="Picture 6" descr="J01077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6453188"/>
            <a:ext cx="1835150" cy="404812"/>
          </a:xfrm>
          <a:prstGeom prst="rect">
            <a:avLst/>
          </a:prstGeom>
          <a:noFill/>
        </p:spPr>
      </p:pic>
      <p:pic>
        <p:nvPicPr>
          <p:cNvPr id="73735" name="Picture 7" descr="J01077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6453188"/>
            <a:ext cx="1835150" cy="404812"/>
          </a:xfrm>
          <a:prstGeom prst="rect">
            <a:avLst/>
          </a:prstGeom>
          <a:noFill/>
        </p:spPr>
      </p:pic>
      <p:pic>
        <p:nvPicPr>
          <p:cNvPr id="73736" name="Picture 8" descr="J01077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6453188"/>
            <a:ext cx="1835150" cy="404812"/>
          </a:xfrm>
          <a:prstGeom prst="rect">
            <a:avLst/>
          </a:prstGeom>
          <a:noFill/>
        </p:spPr>
      </p:pic>
      <p:pic>
        <p:nvPicPr>
          <p:cNvPr id="73737" name="Picture 9" descr="J01077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0"/>
            <a:ext cx="1835150" cy="404813"/>
          </a:xfrm>
          <a:prstGeom prst="rect">
            <a:avLst/>
          </a:prstGeom>
          <a:noFill/>
        </p:spPr>
      </p:pic>
      <p:pic>
        <p:nvPicPr>
          <p:cNvPr id="73738" name="Picture 10" descr="J01077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0"/>
            <a:ext cx="1835150" cy="404813"/>
          </a:xfrm>
          <a:prstGeom prst="rect">
            <a:avLst/>
          </a:prstGeom>
          <a:noFill/>
        </p:spPr>
      </p:pic>
      <p:pic>
        <p:nvPicPr>
          <p:cNvPr id="73739" name="Picture 11" descr="J010774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0"/>
            <a:ext cx="1835150" cy="404813"/>
          </a:xfrm>
          <a:prstGeom prst="rect">
            <a:avLst/>
          </a:prstGeom>
          <a:noFill/>
        </p:spPr>
      </p:pic>
      <p:pic>
        <p:nvPicPr>
          <p:cNvPr id="73740" name="Picture 12" descr="J010774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688" y="0"/>
            <a:ext cx="1835150" cy="404813"/>
          </a:xfrm>
          <a:prstGeom prst="rect">
            <a:avLst/>
          </a:prstGeom>
          <a:noFill/>
        </p:spPr>
      </p:pic>
      <p:pic>
        <p:nvPicPr>
          <p:cNvPr id="73741" name="Picture 13" descr="J01077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-607218" y="4899818"/>
            <a:ext cx="1619250" cy="404813"/>
          </a:xfrm>
          <a:prstGeom prst="rect">
            <a:avLst/>
          </a:prstGeom>
          <a:noFill/>
        </p:spPr>
      </p:pic>
      <p:pic>
        <p:nvPicPr>
          <p:cNvPr id="73742" name="Picture 14" descr="J01077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-665956" y="3158331"/>
            <a:ext cx="1727200" cy="395288"/>
          </a:xfrm>
          <a:prstGeom prst="rect">
            <a:avLst/>
          </a:prstGeom>
          <a:noFill/>
        </p:spPr>
      </p:pic>
      <p:pic>
        <p:nvPicPr>
          <p:cNvPr id="73743" name="Picture 15" descr="J010774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594519" y="1431132"/>
            <a:ext cx="1584325" cy="395288"/>
          </a:xfrm>
          <a:prstGeom prst="rect">
            <a:avLst/>
          </a:prstGeom>
          <a:noFill/>
        </p:spPr>
      </p:pic>
      <p:pic>
        <p:nvPicPr>
          <p:cNvPr id="73744" name="Picture 16" descr="J010774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6200000">
            <a:off x="8204200" y="4972051"/>
            <a:ext cx="1474787" cy="404812"/>
          </a:xfrm>
          <a:prstGeom prst="rect">
            <a:avLst/>
          </a:prstGeom>
          <a:noFill/>
        </p:spPr>
      </p:pic>
      <p:pic>
        <p:nvPicPr>
          <p:cNvPr id="73745" name="Picture 17" descr="J010774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5400000">
            <a:off x="8100219" y="3356769"/>
            <a:ext cx="1692275" cy="395287"/>
          </a:xfrm>
          <a:prstGeom prst="rect">
            <a:avLst/>
          </a:prstGeom>
          <a:noFill/>
        </p:spPr>
      </p:pic>
      <p:pic>
        <p:nvPicPr>
          <p:cNvPr id="73746" name="Picture 18" descr="J010774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8081963" y="1574800"/>
            <a:ext cx="1728788" cy="395287"/>
          </a:xfrm>
          <a:prstGeom prst="rect">
            <a:avLst/>
          </a:prstGeom>
          <a:noFill/>
        </p:spPr>
      </p:pic>
      <p:pic>
        <p:nvPicPr>
          <p:cNvPr id="73749" name="Picture 21" descr="J0107514"/>
          <p:cNvPicPr>
            <a:picLocks noChangeAspect="1" noChangeArrowheads="1"/>
          </p:cNvPicPr>
          <p:nvPr>
            <p:ph sz="half"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0" y="0"/>
            <a:ext cx="817563" cy="836613"/>
          </a:xfrm>
          <a:noFill/>
          <a:ln/>
        </p:spPr>
      </p:pic>
      <p:pic>
        <p:nvPicPr>
          <p:cNvPr id="73750" name="Picture 22" descr="Изображение 033"/>
          <p:cNvPicPr>
            <a:picLocks noChangeAspect="1" noChangeArrowheads="1"/>
          </p:cNvPicPr>
          <p:nvPr>
            <p:ph sz="half" idx="2"/>
          </p:nvPr>
        </p:nvPicPr>
        <p:blipFill>
          <a:blip r:embed="rId20" cstate="print">
            <a:lum bright="12000"/>
          </a:blip>
          <a:srcRect/>
          <a:stretch>
            <a:fillRect/>
          </a:stretch>
        </p:blipFill>
        <p:spPr>
          <a:xfrm>
            <a:off x="900113" y="1125538"/>
            <a:ext cx="3159125" cy="4375150"/>
          </a:xfrm>
          <a:noFill/>
          <a:ln/>
        </p:spPr>
      </p:pic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4140200" y="836613"/>
            <a:ext cx="44402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4000" b="1" i="1">
                <a:solidFill>
                  <a:srgbClr val="66FF33"/>
                </a:solidFill>
                <a:latin typeface="Arial" charset="0"/>
              </a:rPr>
              <a:t>   «</a:t>
            </a:r>
            <a:r>
              <a:rPr kumimoji="0" lang="ru-RU" sz="4000" b="1" i="1">
                <a:solidFill>
                  <a:srgbClr val="0066FF"/>
                </a:solidFill>
                <a:latin typeface="Arial" charset="0"/>
              </a:rPr>
              <a:t>Якуб Зәнкиевның «Аккошлы күл»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ru-RU" sz="4000" b="1" i="1">
                <a:solidFill>
                  <a:srgbClr val="0066FF"/>
                </a:solidFill>
                <a:latin typeface="Arial" charset="0"/>
              </a:rPr>
              <a:t>әсәрендә кеше 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ru-RU" sz="4000" b="1" i="1">
                <a:solidFill>
                  <a:srgbClr val="0066FF"/>
                </a:solidFill>
                <a:latin typeface="Arial" charset="0"/>
              </a:rPr>
              <a:t>һәм табигать мөнәсәбәте»</a:t>
            </a:r>
            <a:r>
              <a:rPr kumimoji="0" lang="ru-RU" sz="3200" b="1" i="1">
                <a:solidFill>
                  <a:srgbClr val="0066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J0107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950"/>
            <a:ext cx="885825" cy="908050"/>
          </a:xfrm>
          <a:prstGeom prst="rect">
            <a:avLst/>
          </a:prstGeom>
          <a:noFill/>
        </p:spPr>
      </p:pic>
      <p:pic>
        <p:nvPicPr>
          <p:cNvPr id="95235" name="Picture 3" descr="J0107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450" y="0"/>
            <a:ext cx="844550" cy="865188"/>
          </a:xfrm>
          <a:prstGeom prst="rect">
            <a:avLst/>
          </a:prstGeom>
          <a:noFill/>
        </p:spPr>
      </p:pic>
      <p:pic>
        <p:nvPicPr>
          <p:cNvPr id="95236" name="Picture 4" descr="J01075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921375"/>
            <a:ext cx="914400" cy="936625"/>
          </a:xfrm>
          <a:prstGeom prst="rect">
            <a:avLst/>
          </a:prstGeom>
          <a:noFill/>
        </p:spPr>
      </p:pic>
      <p:pic>
        <p:nvPicPr>
          <p:cNvPr id="95237" name="Picture 5" descr="J01077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6453188"/>
            <a:ext cx="1835150" cy="404812"/>
          </a:xfrm>
          <a:prstGeom prst="rect">
            <a:avLst/>
          </a:prstGeom>
          <a:noFill/>
        </p:spPr>
      </p:pic>
      <p:pic>
        <p:nvPicPr>
          <p:cNvPr id="95238" name="Picture 6" descr="J01077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6453188"/>
            <a:ext cx="1835150" cy="404812"/>
          </a:xfrm>
          <a:prstGeom prst="rect">
            <a:avLst/>
          </a:prstGeom>
          <a:noFill/>
        </p:spPr>
      </p:pic>
      <p:pic>
        <p:nvPicPr>
          <p:cNvPr id="95239" name="Picture 7" descr="J01077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6453188"/>
            <a:ext cx="1835150" cy="404812"/>
          </a:xfrm>
          <a:prstGeom prst="rect">
            <a:avLst/>
          </a:prstGeom>
          <a:noFill/>
        </p:spPr>
      </p:pic>
      <p:pic>
        <p:nvPicPr>
          <p:cNvPr id="95240" name="Picture 8" descr="J01077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6453188"/>
            <a:ext cx="1835150" cy="404812"/>
          </a:xfrm>
          <a:prstGeom prst="rect">
            <a:avLst/>
          </a:prstGeom>
          <a:noFill/>
        </p:spPr>
      </p:pic>
      <p:pic>
        <p:nvPicPr>
          <p:cNvPr id="95241" name="Picture 9" descr="J01077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0"/>
            <a:ext cx="1835150" cy="404813"/>
          </a:xfrm>
          <a:prstGeom prst="rect">
            <a:avLst/>
          </a:prstGeom>
          <a:noFill/>
        </p:spPr>
      </p:pic>
      <p:pic>
        <p:nvPicPr>
          <p:cNvPr id="95242" name="Picture 10" descr="J01077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0"/>
            <a:ext cx="1835150" cy="404813"/>
          </a:xfrm>
          <a:prstGeom prst="rect">
            <a:avLst/>
          </a:prstGeom>
          <a:noFill/>
        </p:spPr>
      </p:pic>
      <p:pic>
        <p:nvPicPr>
          <p:cNvPr id="95243" name="Picture 11" descr="J010774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0"/>
            <a:ext cx="1835150" cy="404813"/>
          </a:xfrm>
          <a:prstGeom prst="rect">
            <a:avLst/>
          </a:prstGeom>
          <a:noFill/>
        </p:spPr>
      </p:pic>
      <p:pic>
        <p:nvPicPr>
          <p:cNvPr id="95244" name="Picture 12" descr="J010774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688" y="0"/>
            <a:ext cx="1835150" cy="404813"/>
          </a:xfrm>
          <a:prstGeom prst="rect">
            <a:avLst/>
          </a:prstGeom>
          <a:noFill/>
        </p:spPr>
      </p:pic>
      <p:pic>
        <p:nvPicPr>
          <p:cNvPr id="95245" name="Picture 13" descr="J01077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-607218" y="4899818"/>
            <a:ext cx="1619250" cy="404813"/>
          </a:xfrm>
          <a:prstGeom prst="rect">
            <a:avLst/>
          </a:prstGeom>
          <a:noFill/>
        </p:spPr>
      </p:pic>
      <p:pic>
        <p:nvPicPr>
          <p:cNvPr id="95246" name="Picture 14" descr="J010774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-665956" y="3158331"/>
            <a:ext cx="1727200" cy="395288"/>
          </a:xfrm>
          <a:prstGeom prst="rect">
            <a:avLst/>
          </a:prstGeom>
          <a:noFill/>
        </p:spPr>
      </p:pic>
      <p:pic>
        <p:nvPicPr>
          <p:cNvPr id="95247" name="Picture 15" descr="J010774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594519" y="1431132"/>
            <a:ext cx="1584325" cy="395288"/>
          </a:xfrm>
          <a:prstGeom prst="rect">
            <a:avLst/>
          </a:prstGeom>
          <a:noFill/>
        </p:spPr>
      </p:pic>
      <p:pic>
        <p:nvPicPr>
          <p:cNvPr id="95248" name="Picture 16" descr="J010774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6200000">
            <a:off x="8204200" y="4972051"/>
            <a:ext cx="1474787" cy="404812"/>
          </a:xfrm>
          <a:prstGeom prst="rect">
            <a:avLst/>
          </a:prstGeom>
          <a:noFill/>
        </p:spPr>
      </p:pic>
      <p:pic>
        <p:nvPicPr>
          <p:cNvPr id="95249" name="Picture 17" descr="J010774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5400000">
            <a:off x="8100219" y="3356769"/>
            <a:ext cx="1692275" cy="395287"/>
          </a:xfrm>
          <a:prstGeom prst="rect">
            <a:avLst/>
          </a:prstGeom>
          <a:noFill/>
        </p:spPr>
      </p:pic>
      <p:pic>
        <p:nvPicPr>
          <p:cNvPr id="95250" name="Picture 18" descr="J010774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8081963" y="1574800"/>
            <a:ext cx="1728788" cy="395287"/>
          </a:xfrm>
          <a:prstGeom prst="rect">
            <a:avLst/>
          </a:prstGeom>
          <a:noFill/>
        </p:spPr>
      </p:pic>
      <p:pic>
        <p:nvPicPr>
          <p:cNvPr id="95251" name="Picture 19" descr="J0107514"/>
          <p:cNvPicPr>
            <a:picLocks noChangeAspect="1" noChangeArrowheads="1"/>
          </p:cNvPicPr>
          <p:nvPr>
            <p:ph sz="half"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0" y="0"/>
            <a:ext cx="900113" cy="836613"/>
          </a:xfrm>
          <a:noFill/>
          <a:ln/>
        </p:spPr>
      </p:pic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539750" y="692150"/>
            <a:ext cx="813593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/>
              <a:t>Эпиграф:</a:t>
            </a:r>
          </a:p>
          <a:p>
            <a:endParaRPr lang="ru-RU" sz="4800"/>
          </a:p>
          <a:p>
            <a:r>
              <a:rPr lang="tt-RU" sz="4800">
                <a:solidFill>
                  <a:srgbClr val="FF3300"/>
                </a:solidFill>
              </a:rPr>
              <a:t>Табигать – тиңсез хәзинә.</a:t>
            </a:r>
          </a:p>
          <a:p>
            <a:r>
              <a:rPr lang="tt-RU" sz="4800">
                <a:solidFill>
                  <a:srgbClr val="FF3300"/>
                </a:solidFill>
              </a:rPr>
              <a:t>Кеше һәм табигать</a:t>
            </a:r>
          </a:p>
          <a:p>
            <a:pPr algn="ctr"/>
            <a:r>
              <a:rPr lang="tt-RU" sz="4800">
                <a:solidFill>
                  <a:srgbClr val="FF3300"/>
                </a:solidFill>
              </a:rPr>
              <a:t>                             аерылгысыз.</a:t>
            </a:r>
          </a:p>
          <a:p>
            <a:pPr algn="ctr"/>
            <a:endParaRPr lang="tt-RU" sz="4800">
              <a:solidFill>
                <a:srgbClr val="FF3300"/>
              </a:solidFill>
            </a:endParaRPr>
          </a:p>
          <a:p>
            <a:r>
              <a:rPr lang="tt-RU" sz="4800"/>
              <a:t>                          </a:t>
            </a:r>
            <a:r>
              <a:rPr lang="tt-RU" sz="3600"/>
              <a:t>Татар халык әйтеме</a:t>
            </a:r>
            <a:r>
              <a:rPr lang="tt-RU" sz="4800"/>
              <a:t>              </a:t>
            </a:r>
            <a:endParaRPr lang="ru-RU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Лесные просторы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744" t="2754" r="1962" b="3796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41319" name="Picture 7" descr="Лесные просторы"/>
          <p:cNvPicPr>
            <a:picLocks noChangeAspect="1" noChangeArrowheads="1"/>
          </p:cNvPicPr>
          <p:nvPr/>
        </p:nvPicPr>
        <p:blipFill>
          <a:blip r:embed="rId2" cstate="print"/>
          <a:srcRect l="2744" t="2754" r="1962" b="3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5699125" cy="6335713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ru-RU" sz="2800" b="1"/>
              <a:t>  Тәрҗемәкәй</a:t>
            </a:r>
            <a:endParaRPr lang="ru-RU" sz="2800"/>
          </a:p>
          <a:p>
            <a:r>
              <a:rPr lang="ru-RU" sz="2800"/>
              <a:t>Аккошлы күл</a:t>
            </a:r>
          </a:p>
          <a:p>
            <a:r>
              <a:rPr lang="ru-RU" sz="2800"/>
              <a:t>табигать</a:t>
            </a:r>
          </a:p>
          <a:p>
            <a:r>
              <a:rPr lang="ru-RU" sz="2800"/>
              <a:t>вәгъдә иткән</a:t>
            </a:r>
          </a:p>
          <a:p>
            <a:r>
              <a:rPr lang="ru-RU" sz="2800"/>
              <a:t>озынборыннар</a:t>
            </a:r>
          </a:p>
          <a:p>
            <a:r>
              <a:rPr lang="ru-RU" sz="2800"/>
              <a:t>данлыклы аучы</a:t>
            </a:r>
          </a:p>
          <a:p>
            <a:r>
              <a:rPr lang="ru-RU" sz="2800"/>
              <a:t>мәрхәмәт</a:t>
            </a:r>
          </a:p>
          <a:p>
            <a:r>
              <a:rPr lang="ru-RU" sz="2800"/>
              <a:t>өмет өзелә барды</a:t>
            </a:r>
          </a:p>
          <a:p>
            <a:r>
              <a:rPr lang="ru-RU" sz="2800"/>
              <a:t>җавапсыз хөрти кешеләр</a:t>
            </a:r>
          </a:p>
          <a:p>
            <a:r>
              <a:rPr lang="ru-RU" sz="2800"/>
              <a:t>тәэсир</a:t>
            </a:r>
          </a:p>
          <a:p>
            <a:r>
              <a:rPr lang="ru-RU" sz="2800"/>
              <a:t>тормыш ялкыны</a:t>
            </a:r>
          </a:p>
          <a:p>
            <a:r>
              <a:rPr lang="ru-RU" sz="2800"/>
              <a:t>мәңгелек куәт биргән</a:t>
            </a:r>
          </a:p>
        </p:txBody>
      </p:sp>
      <p:pic>
        <p:nvPicPr>
          <p:cNvPr id="83971" name="Picture 3" descr="Лесные просторы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6000"/>
          </a:blip>
          <a:srcRect b="6908"/>
          <a:stretch>
            <a:fillRect/>
          </a:stretch>
        </p:blipFill>
        <p:spPr>
          <a:xfrm>
            <a:off x="4140200" y="404813"/>
            <a:ext cx="4757738" cy="3455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Лебеди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9375"/>
            <a:ext cx="9144000" cy="6937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311</TotalTime>
  <Words>316</Words>
  <Application>Microsoft Office PowerPoint</Application>
  <PresentationFormat>Экран (4:3)</PresentationFormat>
  <Paragraphs>80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Tahoma</vt:lpstr>
      <vt:lpstr>Wingdings</vt:lpstr>
      <vt:lpstr>Times New Roman</vt:lpstr>
      <vt:lpstr>Оформление по умолчанию</vt:lpstr>
      <vt:lpstr>Океан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ТЕСТ</vt:lpstr>
      <vt:lpstr>ТЕСТ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Якуб Зәнкиев 1917 - 2003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Якуб Зәнкиев</dc:title>
  <dc:creator>Халида</dc:creator>
  <cp:lastModifiedBy>Зуфар</cp:lastModifiedBy>
  <cp:revision>13</cp:revision>
  <dcterms:created xsi:type="dcterms:W3CDTF">2007-04-17T12:14:54Z</dcterms:created>
  <dcterms:modified xsi:type="dcterms:W3CDTF">2015-02-05T15:08:01Z</dcterms:modified>
</cp:coreProperties>
</file>