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4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D3112D4-6C54-42E2-B9F7-76046F6B927B}" type="datetimeFigureOut">
              <a:rPr lang="ru-RU" smtClean="0"/>
              <a:t>21.09.2014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D30F358-FA52-4FB0-8A36-EABCFE7283E8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112D4-6C54-42E2-B9F7-76046F6B927B}" type="datetimeFigureOut">
              <a:rPr lang="ru-RU" smtClean="0"/>
              <a:t>21.09.2014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0F358-FA52-4FB0-8A36-EABCFE7283E8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112D4-6C54-42E2-B9F7-76046F6B927B}" type="datetimeFigureOut">
              <a:rPr lang="ru-RU" smtClean="0"/>
              <a:t>21.09.2014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0F358-FA52-4FB0-8A36-EABCFE7283E8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112D4-6C54-42E2-B9F7-76046F6B927B}" type="datetimeFigureOut">
              <a:rPr lang="ru-RU" smtClean="0"/>
              <a:t>21.09.2014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0F358-FA52-4FB0-8A36-EABCFE7283E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112D4-6C54-42E2-B9F7-76046F6B927B}" type="datetimeFigureOut">
              <a:rPr lang="ru-RU" smtClean="0"/>
              <a:t>21.09.2014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0F358-FA52-4FB0-8A36-EABCFE7283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112D4-6C54-42E2-B9F7-76046F6B927B}" type="datetimeFigureOut">
              <a:rPr lang="ru-RU" smtClean="0"/>
              <a:t>21.09.2014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0F358-FA52-4FB0-8A36-EABCFE7283E8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112D4-6C54-42E2-B9F7-76046F6B927B}" type="datetimeFigureOut">
              <a:rPr lang="ru-RU" smtClean="0"/>
              <a:t>21.09.2014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0F358-FA52-4FB0-8A36-EABCFE7283E8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112D4-6C54-42E2-B9F7-76046F6B927B}" type="datetimeFigureOut">
              <a:rPr lang="ru-RU" smtClean="0"/>
              <a:t>21.09.2014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0F358-FA52-4FB0-8A36-EABCFE7283E8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112D4-6C54-42E2-B9F7-76046F6B927B}" type="datetimeFigureOut">
              <a:rPr lang="ru-RU" smtClean="0"/>
              <a:t>21.09.2014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0F358-FA52-4FB0-8A36-EABCFE7283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112D4-6C54-42E2-B9F7-76046F6B927B}" type="datetimeFigureOut">
              <a:rPr lang="ru-RU" smtClean="0"/>
              <a:t>21.09.2014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0F358-FA52-4FB0-8A36-EABCFE7283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112D4-6C54-42E2-B9F7-76046F6B927B}" type="datetimeFigureOut">
              <a:rPr lang="ru-RU" smtClean="0"/>
              <a:t>21.09.2014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0F358-FA52-4FB0-8A36-EABCFE7283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D3112D4-6C54-42E2-B9F7-76046F6B927B}" type="datetimeFigureOut">
              <a:rPr lang="ru-RU" smtClean="0"/>
              <a:t>21.09.2014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D30F358-FA52-4FB0-8A36-EABCFE7283E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8208912" cy="1731982"/>
          </a:xfrm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Алгоритм анализа поэтического текста</a:t>
            </a:r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838120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7864" y="218067"/>
            <a:ext cx="7756263" cy="1054250"/>
          </a:xfrm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n-US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I </a:t>
            </a:r>
            <a:r>
              <a:rPr lang="ru-RU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Лексико-семантический анализ</a:t>
            </a:r>
            <a:endParaRPr lang="ru-RU" sz="40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988840"/>
            <a:ext cx="856895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1. Выявить ключевые образы (обычно их два), противоположные по эмоциональному звучанию, взаимодействие и “борьба” которых в произведении создают его динамику, энергию, эмоциональное напряжение. Иногда они прямо названы, иногда подразумеваются, возникают в ассоциациях, в подтексте. Попытаться сформулировать своё восприятие содержания стихотворения на уровне первого впечатления.</a:t>
            </a:r>
          </a:p>
          <a:p>
            <a:endParaRPr lang="ru-RU" dirty="0" smtClean="0"/>
          </a:p>
          <a:p>
            <a:r>
              <a:rPr lang="ru-RU" dirty="0" smtClean="0"/>
              <a:t>2. Выписать лексические цепочки, соотносимые с каждым из этих ключевых образов, и тем самым — </a:t>
            </a:r>
          </a:p>
          <a:p>
            <a:endParaRPr lang="ru-RU" dirty="0" smtClean="0"/>
          </a:p>
          <a:p>
            <a:r>
              <a:rPr lang="ru-RU" dirty="0" smtClean="0"/>
              <a:t>3. Выявить сопутствующие образы, позволяющие расширить, углубить или конкретизировать значение основных.</a:t>
            </a:r>
          </a:p>
          <a:p>
            <a:endParaRPr lang="ru-RU" dirty="0" smtClean="0"/>
          </a:p>
          <a:p>
            <a:r>
              <a:rPr lang="ru-RU" dirty="0" smtClean="0"/>
              <a:t>4. Выстроить все возможные ассоциативные ряды, уводящие в глубину содержания, позволяющие охватить разные уровни и оттенки смысла.</a:t>
            </a:r>
          </a:p>
          <a:p>
            <a:endParaRPr lang="ru-RU" dirty="0" smtClean="0"/>
          </a:p>
          <a:p>
            <a:r>
              <a:rPr lang="ru-RU" dirty="0" smtClean="0"/>
              <a:t>5. Дать истолкование произведения, вытекающее из первого этапа анализа.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58829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3324" y="332656"/>
            <a:ext cx="7756263" cy="1054250"/>
          </a:xfrm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n-US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II </a:t>
            </a:r>
            <a:r>
              <a:rPr lang="ru-RU" sz="40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Лингво</a:t>
            </a:r>
            <a:r>
              <a:rPr lang="ru-RU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-стилистический анализ</a:t>
            </a:r>
            <a:endParaRPr lang="ru-RU" sz="40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2204864"/>
            <a:ext cx="792088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1. Выявить, какие изобразительные средства способствуют созданию и расширению значения ключевых образов: эпитеты, сравнения, метафоры, гиперболы, контрастные сопоставления и т.д.</a:t>
            </a:r>
          </a:p>
          <a:p>
            <a:endParaRPr lang="ru-RU" dirty="0" smtClean="0"/>
          </a:p>
          <a:p>
            <a:r>
              <a:rPr lang="ru-RU" dirty="0" smtClean="0"/>
              <a:t>2. Выявить “вспомогательные” художественные средства и приёмы, определяющие именно такое звучание стиха: строфика, рифмовка, особенности ритма и интонации (в свою очередь зависящие от размера — ямб, хорей и др., длины строк, рифмовки — мужской или женской, особенностей синтаксиса, наличия инверсий, повторов, переносов и т.п.). Обратить внимание на звукопись, её влияние на смысл и художественное оформление образа.</a:t>
            </a:r>
          </a:p>
          <a:p>
            <a:endParaRPr lang="ru-RU" dirty="0" smtClean="0"/>
          </a:p>
          <a:p>
            <a:r>
              <a:rPr lang="ru-RU" dirty="0" smtClean="0"/>
              <a:t>3. Уточнить интерпретацию текста, сформулировать авторскую позицию и своё к ней отношение.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28745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756263" cy="1054250"/>
          </a:xfrm>
        </p:spPr>
        <p:txBody>
          <a:bodyPr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III Анализ стихотворения в контексте</a:t>
            </a:r>
            <a:endParaRPr lang="ru-RU" sz="36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1628800"/>
            <a:ext cx="921702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1. В контексте творчества самого автора: найти произведения с аналогичными мотивами или образами, выявить сходство и различия, объяснить их (изменением взглядов автора, если произведения писались в разное время, обстоятельствами его биографии, разницей художественных задач и т.п.) — и тем самым уточнить, углубить интерпретацию данного стихотворения.</a:t>
            </a:r>
          </a:p>
          <a:p>
            <a:endParaRPr lang="ru-RU" dirty="0" smtClean="0"/>
          </a:p>
          <a:p>
            <a:r>
              <a:rPr lang="ru-RU" dirty="0" smtClean="0"/>
              <a:t>2. В контексте национального литературного процесса: найти у других русских поэтов, живших одновременно с автором или в другое время, аналогичные по содержанию или образному воплощению произведения и сопоставить их с анализируемым текстом. Выявляя сходство и различия, мы глубже и ярче воспринимаем особенности художественного мира каждого поэта, а также наблюдаем движение общего художественного мотива или образа во времени.</a:t>
            </a:r>
          </a:p>
          <a:p>
            <a:endParaRPr lang="ru-RU" dirty="0" smtClean="0"/>
          </a:p>
          <a:p>
            <a:r>
              <a:rPr lang="ru-RU" dirty="0" smtClean="0"/>
              <a:t>3. В контексте мирового литературного процесса: подобрать произведения зарубежных авторов, которые могут быть по каким-либо смысловым или художественным параметрам сопоставлены с анализируемым текстом. Это даёт возможность выявить не только индивидуальные, но и национальные особенности решения автором тех или иных художественных проблем, свидетельствует об участии автора и всей русской литературы в диалоге культур мира.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97954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16</TotalTime>
  <Words>437</Words>
  <Application>Microsoft Office PowerPoint</Application>
  <PresentationFormat>Экран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Твердый переплет</vt:lpstr>
      <vt:lpstr>Алгоритм анализа поэтического текста</vt:lpstr>
      <vt:lpstr>I Лексико-семантический анализ</vt:lpstr>
      <vt:lpstr>II Лингво-стилистический анализ</vt:lpstr>
      <vt:lpstr>III Анализ стихотворения в контексте</vt:lpstr>
    </vt:vector>
  </TitlesOfParts>
  <Company>SanBuild &amp; 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Алгоритм анализа поэтического текста</dc:title>
  <dc:creator>Admin</dc:creator>
  <cp:lastModifiedBy>Admin</cp:lastModifiedBy>
  <cp:revision>4</cp:revision>
  <dcterms:created xsi:type="dcterms:W3CDTF">2014-09-21T19:30:51Z</dcterms:created>
  <dcterms:modified xsi:type="dcterms:W3CDTF">2014-09-21T19:47:24Z</dcterms:modified>
</cp:coreProperties>
</file>