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6" r:id="rId2"/>
    <p:sldId id="324" r:id="rId3"/>
    <p:sldId id="308" r:id="rId4"/>
    <p:sldId id="325" r:id="rId5"/>
    <p:sldId id="307" r:id="rId6"/>
    <p:sldId id="328" r:id="rId7"/>
    <p:sldId id="329" r:id="rId8"/>
    <p:sldId id="323" r:id="rId9"/>
    <p:sldId id="306" r:id="rId10"/>
    <p:sldId id="317" r:id="rId11"/>
    <p:sldId id="257" r:id="rId12"/>
    <p:sldId id="301" r:id="rId13"/>
    <p:sldId id="272" r:id="rId14"/>
    <p:sldId id="319" r:id="rId15"/>
    <p:sldId id="312" r:id="rId16"/>
    <p:sldId id="262" r:id="rId17"/>
    <p:sldId id="263" r:id="rId18"/>
    <p:sldId id="265" r:id="rId19"/>
    <p:sldId id="274" r:id="rId20"/>
    <p:sldId id="275" r:id="rId21"/>
    <p:sldId id="327" r:id="rId22"/>
    <p:sldId id="273" r:id="rId23"/>
    <p:sldId id="276" r:id="rId24"/>
    <p:sldId id="320" r:id="rId25"/>
    <p:sldId id="277" r:id="rId26"/>
    <p:sldId id="282" r:id="rId27"/>
    <p:sldId id="278" r:id="rId28"/>
    <p:sldId id="279" r:id="rId29"/>
    <p:sldId id="283" r:id="rId30"/>
    <p:sldId id="322" r:id="rId31"/>
    <p:sldId id="289" r:id="rId32"/>
    <p:sldId id="294" r:id="rId33"/>
    <p:sldId id="330" r:id="rId34"/>
    <p:sldId id="331" r:id="rId35"/>
    <p:sldId id="332" r:id="rId36"/>
    <p:sldId id="333" r:id="rId37"/>
    <p:sldId id="334" r:id="rId38"/>
    <p:sldId id="316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66"/>
    <a:srgbClr val="FF0066"/>
    <a:srgbClr val="FF00FF"/>
    <a:srgbClr val="6600FF"/>
    <a:srgbClr val="990099"/>
    <a:srgbClr val="FFFF00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9" autoAdjust="0"/>
    <p:restoredTop sz="94660"/>
  </p:normalViewPr>
  <p:slideViewPr>
    <p:cSldViewPr>
      <p:cViewPr varScale="1">
        <p:scale>
          <a:sx n="110" d="100"/>
          <a:sy n="110" d="100"/>
        </p:scale>
        <p:origin x="15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F6E9-064F-4B87-8C67-7D8657EF75A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A4BE-3DBB-4A79-8C3C-0B4A17367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5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A4BE-3DBB-4A79-8C3C-0B4A1736781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C5C8-CA34-4426-821B-CF8AE764CCA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9E15-4FFB-429C-9BCF-54D5DC890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8062664" cy="295232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>Принцип </a:t>
            </a:r>
            <a:r>
              <a:rPr lang="ru-RU" sz="4800" b="1" dirty="0" err="1" smtClean="0">
                <a:solidFill>
                  <a:srgbClr val="990033"/>
                </a:solidFill>
              </a:rPr>
              <a:t>метапредметности</a:t>
            </a:r>
            <a:r>
              <a:rPr lang="ru-RU" sz="4800" b="1" dirty="0" smtClean="0">
                <a:solidFill>
                  <a:srgbClr val="990033"/>
                </a:solidFill>
              </a:rPr>
              <a:t> на уроке русского языка</a:t>
            </a:r>
            <a:endParaRPr lang="ru-RU" sz="4800" b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408712" cy="19442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 опыта работы ТГ МО учителей гуманитарного  цикла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МОУ «СОШ №5 УИМ»,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руководитель МО </a:t>
            </a:r>
            <a:r>
              <a:rPr lang="ru-RU" b="1" dirty="0" err="1" smtClean="0">
                <a:solidFill>
                  <a:srgbClr val="002060"/>
                </a:solidFill>
              </a:rPr>
              <a:t>Еремеева</a:t>
            </a:r>
            <a:r>
              <a:rPr lang="ru-RU" b="1" dirty="0" smtClean="0">
                <a:solidFill>
                  <a:srgbClr val="002060"/>
                </a:solidFill>
              </a:rPr>
              <a:t> И.А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944" cy="578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000334"/>
                <a:gridCol w="2832314"/>
              </a:tblGrid>
              <a:tr h="2349257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Этап урока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Деятель-ность</a:t>
                      </a:r>
                      <a:r>
                        <a:rPr lang="ru-RU" sz="4400" dirty="0" smtClean="0"/>
                        <a:t> учеников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Методы</a:t>
                      </a:r>
                      <a:endParaRPr lang="ru-RU" sz="4400" dirty="0"/>
                    </a:p>
                  </a:txBody>
                  <a:tcPr/>
                </a:tc>
              </a:tr>
              <a:tr h="34387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«Точка удивления»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Запишите</a:t>
                      </a:r>
                    </a:p>
                    <a:p>
                      <a:pPr algn="ctr">
                        <a:buNone/>
                      </a:pP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 слова-ассоциации видеоряда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33"/>
                          </a:solidFill>
                        </a:rPr>
                        <a:t>Метод</a:t>
                      </a:r>
                      <a:r>
                        <a:rPr lang="ru-RU" sz="2800" b="1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990033"/>
                          </a:solidFill>
                        </a:rPr>
                        <a:t>образного видения;</a:t>
                      </a:r>
                      <a:endParaRPr lang="ru-RU" sz="2800" dirty="0" smtClean="0">
                        <a:solidFill>
                          <a:srgbClr val="990033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0033"/>
                          </a:solidFill>
                        </a:rPr>
                        <a:t>Метод графических ассоциаций;</a:t>
                      </a:r>
                      <a:endParaRPr lang="ru-RU" sz="28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2602632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lang="ru-RU" sz="5400" b="1" dirty="0" smtClean="0">
                <a:latin typeface="Cambria" pitchFamily="18" charset="0"/>
              </a:rPr>
              <a:t>ина</a:t>
            </a:r>
            <a:endParaRPr lang="ru-RU" sz="5400" b="1" dirty="0"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944" y="1772816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707904" y="2348880"/>
            <a:ext cx="309634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Род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ители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ственники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овой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ня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ной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Род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mbria" pitchFamily="18" charset="0"/>
                <a:ea typeface="+mj-ea"/>
                <a:cs typeface="+mj-cs"/>
              </a:rPr>
              <a:t>ство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Рожд</a:t>
            </a: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ение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 rot="460121">
            <a:off x="5820205" y="276057"/>
            <a:ext cx="242444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Отечество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26608">
            <a:off x="6904081" y="1167515"/>
            <a:ext cx="170841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Отчизна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54786">
            <a:off x="5745373" y="2208187"/>
            <a:ext cx="312789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Родная сторона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93103">
            <a:off x="6470196" y="3666680"/>
            <a:ext cx="22939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Отчий край</a:t>
            </a:r>
          </a:p>
        </p:txBody>
      </p:sp>
      <p:sp>
        <p:nvSpPr>
          <p:cNvPr id="14" name="TextBox 13"/>
          <p:cNvSpPr txBox="1"/>
          <p:nvPr/>
        </p:nvSpPr>
        <p:spPr>
          <a:xfrm rot="537246">
            <a:off x="6345480" y="4637249"/>
            <a:ext cx="11539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Мать</a:t>
            </a:r>
          </a:p>
        </p:txBody>
      </p:sp>
      <p:sp>
        <p:nvSpPr>
          <p:cNvPr id="15" name="TextBox 14"/>
          <p:cNvSpPr txBox="1"/>
          <p:nvPr/>
        </p:nvSpPr>
        <p:spPr>
          <a:xfrm rot="20815390">
            <a:off x="7567469" y="5282254"/>
            <a:ext cx="118924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Отец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295472">
            <a:off x="5816336" y="6158700"/>
            <a:ext cx="150176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Семья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973686">
            <a:off x="386028" y="514746"/>
            <a:ext cx="2892063" cy="95410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Дом, в котором родился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60851">
            <a:off x="1432815" y="2072861"/>
            <a:ext cx="1292403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Двор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1296948">
            <a:off x="359433" y="2946806"/>
            <a:ext cx="3138603" cy="954107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Улица, на которой вырос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07593">
            <a:off x="504455" y="4490895"/>
            <a:ext cx="285820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Любовь к родному краю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133885">
            <a:off x="273747" y="5883070"/>
            <a:ext cx="2862460" cy="523220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Житель страны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Гражданин</a:t>
            </a:r>
            <a:endParaRPr lang="ru-RU" b="1" dirty="0">
              <a:latin typeface="Cambr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27584" y="1340768"/>
            <a:ext cx="1944216" cy="1440160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43808" y="1268760"/>
            <a:ext cx="0" cy="223224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7984" y="1340768"/>
            <a:ext cx="0" cy="1584176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12160" y="1268760"/>
            <a:ext cx="1800200" cy="165618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2780928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Cambria" pitchFamily="18" charset="0"/>
              </a:rPr>
              <a:t>Русский язык</a:t>
            </a: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57301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Cambria" pitchFamily="18" charset="0"/>
              </a:rPr>
              <a:t>Французский язык</a:t>
            </a: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852936"/>
            <a:ext cx="1859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Cambria" pitchFamily="18" charset="0"/>
              </a:rPr>
              <a:t>Немецкий язык</a:t>
            </a: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2924944"/>
            <a:ext cx="2053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Cambria" pitchFamily="18" charset="0"/>
              </a:rPr>
              <a:t>Английский язык</a:t>
            </a:r>
          </a:p>
          <a:p>
            <a:endParaRPr lang="ru-RU" dirty="0">
              <a:latin typeface="Cambr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12160" y="1340768"/>
            <a:ext cx="0" cy="2088232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8024" y="36450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Cambria" pitchFamily="18" charset="0"/>
              </a:rPr>
              <a:t>Итальянский  язык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3933056"/>
            <a:ext cx="352839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Гражд</a:t>
            </a:r>
            <a:r>
              <a:rPr lang="ru-RU" b="1" dirty="0" smtClean="0">
                <a:latin typeface="Cambria" pitchFamily="18" charset="0"/>
              </a:rPr>
              <a:t>анин</a:t>
            </a:r>
            <a:endParaRPr lang="ru-RU" b="1" dirty="0">
              <a:latin typeface="Cambr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87624" y="1412776"/>
            <a:ext cx="1224136" cy="57606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428860" y="1714488"/>
            <a:ext cx="714380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037009" y="1749413"/>
            <a:ext cx="642942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43702" y="1428736"/>
            <a:ext cx="1080120" cy="648072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2149019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Русский язык</a:t>
            </a: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1988840"/>
            <a:ext cx="2000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Французский язык</a:t>
            </a:r>
          </a:p>
          <a:p>
            <a:endParaRPr lang="ru-RU" sz="2400" i="1" dirty="0" smtClean="0">
              <a:latin typeface="Cambria" pitchFamily="18" charset="0"/>
            </a:endParaRPr>
          </a:p>
          <a:p>
            <a:endParaRPr lang="en-US" sz="3200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Cambria" pitchFamily="18" charset="0"/>
              </a:rPr>
              <a:t>cit</a:t>
            </a:r>
            <a:r>
              <a:rPr lang="en-US" sz="3200" b="1" i="1" dirty="0" err="1" smtClean="0">
                <a:latin typeface="Cambria" pitchFamily="18" charset="0"/>
              </a:rPr>
              <a:t>oyen</a:t>
            </a:r>
            <a:endParaRPr lang="ru-RU" sz="3200" b="1" i="1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2000240"/>
            <a:ext cx="21431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Немецкий язык</a:t>
            </a:r>
            <a:endParaRPr lang="en-US" sz="2400" i="1" dirty="0" smtClean="0">
              <a:latin typeface="Cambria" pitchFamily="18" charset="0"/>
            </a:endParaRPr>
          </a:p>
          <a:p>
            <a:endParaRPr lang="en-US" sz="2400" i="1" dirty="0" smtClean="0">
              <a:latin typeface="Cambria" pitchFamily="18" charset="0"/>
            </a:endParaRPr>
          </a:p>
          <a:p>
            <a:endParaRPr lang="en-US" sz="2400" i="1" dirty="0" smtClean="0">
              <a:latin typeface="Cambria" pitchFamily="18" charset="0"/>
            </a:endParaRPr>
          </a:p>
          <a:p>
            <a:endParaRPr lang="ru-RU" sz="2400" i="1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2060848"/>
            <a:ext cx="17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Английский язык</a:t>
            </a:r>
          </a:p>
          <a:p>
            <a:endParaRPr lang="ru-RU" dirty="0">
              <a:latin typeface="Cambr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5679289" y="1750207"/>
            <a:ext cx="642942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29256" y="207167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Итальянский язык</a:t>
            </a:r>
            <a:endParaRPr lang="ru-RU" sz="2400" i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2830" y="5795978"/>
            <a:ext cx="104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928926" y="428625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Cambria" pitchFamily="18" charset="0"/>
              </a:rPr>
              <a:t>straat</a:t>
            </a:r>
            <a:r>
              <a:rPr lang="en-US" sz="3200" b="1" i="1" dirty="0" err="1" smtClean="0">
                <a:latin typeface="Cambria" pitchFamily="18" charset="0"/>
              </a:rPr>
              <a:t>sburger</a:t>
            </a:r>
            <a:endParaRPr lang="ru-RU" sz="32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3749669" y="3464719"/>
            <a:ext cx="1215240" cy="79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501092" y="3213892"/>
            <a:ext cx="571504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57884" y="3214686"/>
            <a:ext cx="572298" cy="79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8064" y="3500438"/>
            <a:ext cx="192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cit</a:t>
            </a:r>
            <a:r>
              <a:rPr lang="en-US" sz="3200" b="1" i="1" dirty="0" err="1" smtClean="0"/>
              <a:t>tadino</a:t>
            </a:r>
            <a:endParaRPr lang="ru-RU" sz="3200" b="1" i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250925" y="3536157"/>
            <a:ext cx="1215240" cy="794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6296" y="4221088"/>
            <a:ext cx="147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cit</a:t>
            </a:r>
            <a:r>
              <a:rPr lang="en-US" sz="3200" b="1" i="1" dirty="0" smtClean="0"/>
              <a:t>izen</a:t>
            </a:r>
            <a:endParaRPr lang="ru-RU" sz="3200" b="1" i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486842" y="3209902"/>
            <a:ext cx="571504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98610" y="3209902"/>
            <a:ext cx="571504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429309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Город</a:t>
            </a:r>
            <a:r>
              <a:rPr lang="ru-RU" sz="3200" b="1" i="1" dirty="0" smtClean="0"/>
              <a:t>- </a:t>
            </a:r>
            <a:r>
              <a:rPr lang="ru-RU" sz="3200" b="1" i="1" dirty="0" smtClean="0">
                <a:solidFill>
                  <a:srgbClr val="FF0000"/>
                </a:solidFill>
              </a:rPr>
              <a:t>град</a:t>
            </a:r>
          </a:p>
          <a:p>
            <a:r>
              <a:rPr lang="ru-RU" sz="3200" i="1" dirty="0" err="1" smtClean="0"/>
              <a:t>д</a:t>
            </a:r>
            <a:r>
              <a:rPr lang="ru-RU" sz="3200" i="1" dirty="0" smtClean="0"/>
              <a:t>//</a:t>
            </a:r>
            <a:r>
              <a:rPr lang="ru-RU" sz="3200" i="1" dirty="0" err="1" smtClean="0"/>
              <a:t>жд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944" cy="590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000334"/>
                <a:gridCol w="2832314"/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Этап урока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Деятель-ность</a:t>
                      </a:r>
                      <a:r>
                        <a:rPr lang="ru-RU" sz="4400" dirty="0" smtClean="0"/>
                        <a:t> учеников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Методы</a:t>
                      </a:r>
                      <a:endParaRPr lang="ru-RU" sz="4400" dirty="0"/>
                    </a:p>
                  </a:txBody>
                  <a:tcPr/>
                </a:tc>
              </a:tr>
              <a:tr h="3438767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990033"/>
                          </a:solidFill>
                        </a:rPr>
                        <a:t>Информационно-аналитичес-кий</a:t>
                      </a:r>
                      <a:r>
                        <a:rPr lang="ru-RU" sz="3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этап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Учащиеся в группах   работают с</a:t>
                      </a:r>
                      <a:r>
                        <a:rPr lang="ru-RU" sz="2400" b="1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различными источниками информации, вычленяют, анализируют , систематизируют материал.</a:t>
                      </a:r>
                    </a:p>
                    <a:p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3000" b="1" dirty="0" smtClean="0">
                          <a:solidFill>
                            <a:srgbClr val="990033"/>
                          </a:solidFill>
                        </a:rPr>
                        <a:t>Метод смыслового видения;</a:t>
                      </a:r>
                      <a:endParaRPr lang="ru-RU" sz="3000" dirty="0" smtClean="0">
                        <a:solidFill>
                          <a:srgbClr val="990033"/>
                        </a:solidFill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3000" b="1" dirty="0" smtClean="0">
                          <a:solidFill>
                            <a:srgbClr val="990033"/>
                          </a:solidFill>
                        </a:rPr>
                        <a:t>Метод сравнений, сопоставлений;</a:t>
                      </a:r>
                      <a:endParaRPr lang="ru-RU" sz="3000" dirty="0" smtClean="0">
                        <a:solidFill>
                          <a:srgbClr val="990033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30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0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712968" cy="6336703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2952328"/>
                <a:gridCol w="1800200"/>
                <a:gridCol w="1872208"/>
                <a:gridCol w="2088232"/>
              </a:tblGrid>
              <a:tr h="5703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Поступки, дела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Качества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Чувства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Граждане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9844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984494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9087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Кузьма Минин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4127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Дмитрий Пожарский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Петр Столыпин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Алексей Грязнов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256" y="37170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Анатолий </a:t>
            </a:r>
            <a:r>
              <a:rPr lang="ru-RU" dirty="0" err="1" smtClean="0">
                <a:latin typeface="Cambria" pitchFamily="18" charset="0"/>
              </a:rPr>
              <a:t>Шкарапут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Андрей Сахаров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Сергей Сотников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334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Гражданин?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78198" cy="1420779"/>
          </a:xfrm>
        </p:spPr>
        <p:txBody>
          <a:bodyPr>
            <a:normAutofit fontScale="70000" lnSpcReduction="20000"/>
          </a:bodyPr>
          <a:lstStyle/>
          <a:p>
            <a:pPr marL="0" indent="355600">
              <a:lnSpc>
                <a:spcPct val="120000"/>
              </a:lnSpc>
              <a:buNone/>
            </a:pPr>
            <a:r>
              <a:rPr lang="ru-RU" sz="4000" b="1" dirty="0" smtClean="0">
                <a:latin typeface="Cambria" pitchFamily="18" charset="0"/>
              </a:rPr>
              <a:t>Гражданин</a:t>
            </a:r>
            <a:r>
              <a:rPr lang="ru-RU" sz="4000" dirty="0" smtClean="0">
                <a:latin typeface="Cambria" pitchFamily="18" charset="0"/>
              </a:rPr>
              <a:t> – житель страны, имеющий право гражданства, участник правовой и политической жизни.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512" y="2348880"/>
            <a:ext cx="8678198" cy="78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Гражданин – человек, наделенный правами, свободами и ответственностью.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000364" y="3429000"/>
            <a:ext cx="314327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Гражданин России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4374794"/>
            <a:ext cx="4214842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2600" dirty="0" smtClean="0">
                <a:latin typeface="Cambria" pitchFamily="18" charset="0"/>
              </a:rPr>
              <a:t>Имеет установленные законом  права и свободы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14282" y="5661248"/>
            <a:ext cx="42857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2600" dirty="0" smtClean="0">
                <a:latin typeface="Cambria" pitchFamily="18" charset="0"/>
              </a:rPr>
              <a:t>Гарантируется государством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929190" y="4374794"/>
            <a:ext cx="3857652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Несет определенные обязанности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932040" y="5877272"/>
            <a:ext cx="3888432" cy="64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177800" algn="l"/>
              </a:tabLst>
              <a:defRPr/>
            </a:pPr>
            <a:r>
              <a:rPr lang="ru-RU" sz="2600" dirty="0" smtClean="0">
                <a:latin typeface="Cambria" pitchFamily="18" charset="0"/>
              </a:rPr>
              <a:t>Перед государством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>
            <a:off x="1979712" y="3714752"/>
            <a:ext cx="1020652" cy="7223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>
            <a:off x="6143636" y="3714752"/>
            <a:ext cx="1020652" cy="6503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Гражданин имеет право принимать участие в жизни страны и народа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3016"/>
            <a:ext cx="3998248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FF"/>
                </a:solidFill>
                <a:latin typeface="Cambria" pitchFamily="18" charset="0"/>
              </a:rPr>
              <a:t>Гражданская позиция</a:t>
            </a:r>
            <a:endParaRPr lang="ru-RU" sz="2800" b="1" dirty="0">
              <a:solidFill>
                <a:srgbClr val="FF00FF"/>
              </a:solidFill>
              <a:latin typeface="Cambr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2708920"/>
            <a:ext cx="3571900" cy="33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2600" dirty="0" smtClean="0">
                <a:latin typeface="Cambria" pitchFamily="18" charset="0"/>
              </a:rPr>
              <a:t>- это отношение гражданина к событиям государства, а также соответствующие действия, поведения гражданина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96752"/>
            <a:ext cx="1872208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Cambria" pitchFamily="18" charset="0"/>
              </a:rPr>
              <a:t>Кузьма Минин</a:t>
            </a:r>
          </a:p>
        </p:txBody>
      </p:sp>
      <p:pic>
        <p:nvPicPr>
          <p:cNvPr id="26627" name="Picture 3" descr="C:\Documents and Settings\Ирина\Рабочий стол\Урок\урок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60240" cy="283217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732240" y="1268760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Дмитрий Пожарский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20" y="3212976"/>
            <a:ext cx="3638208" cy="3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Нижегородский староста;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Торговец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мясом;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Организатор народного ополчения,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изгнавший из Москвы поляков;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Пожертвовал 1/3 часть своего состояния на благо Родины.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44008" y="3140968"/>
            <a:ext cx="4032448" cy="34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Князь, принадлежавший к потомкам </a:t>
            </a:r>
            <a:r>
              <a:rPr lang="ru-RU" sz="2200" dirty="0" err="1" smtClean="0">
                <a:latin typeface="Cambria" pitchFamily="18" charset="0"/>
              </a:rPr>
              <a:t>Рюрика</a:t>
            </a:r>
            <a:r>
              <a:rPr lang="ru-RU" sz="2200" dirty="0" smtClean="0">
                <a:latin typeface="Cambria" pitchFamily="18" charset="0"/>
              </a:rPr>
              <a:t>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Российский национальный герой, военный и политический деятель.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Глава Второго Народного Ополчения, освободившего Москву от польско-литовских оккупантов.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230502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214422"/>
            <a:ext cx="2304256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Cambria" pitchFamily="18" charset="0"/>
              </a:rPr>
              <a:t>Петр Столыпин</a:t>
            </a:r>
            <a:endParaRPr lang="ru-RU" sz="2600" dirty="0">
              <a:latin typeface="Cambria" pitchFamily="18" charset="0"/>
            </a:endParaRPr>
          </a:p>
        </p:txBody>
      </p:sp>
      <p:pic>
        <p:nvPicPr>
          <p:cNvPr id="26626" name="Picture 2" descr="C:\Documents and Settings\Ирина\Рабочий стол\Урок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53" y="188640"/>
            <a:ext cx="2086195" cy="280831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04248" y="1142984"/>
            <a:ext cx="233975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Андрей Сахаров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51520" y="3068960"/>
            <a:ext cx="41764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Реформатор и государственный деятель.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Занимал пост министра внутренних дел России.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Бесстрашный защитник интересов России: «Я верю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в Россию. Если бы я не имел этой веры, я бы не состоянии был ничего делать».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716016" y="3068960"/>
            <a:ext cx="4104456" cy="35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Ученый- физик.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Боец за права и свободы граждан в СССР</a:t>
            </a:r>
            <a:r>
              <a:rPr lang="ru-RU" sz="2200" dirty="0" smtClean="0">
                <a:latin typeface="Cambria" pitchFamily="18" charset="0"/>
              </a:rPr>
              <a:t>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Боец за разоружение, Лауреат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Нобелевской премии мира.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ru-RU" sz="2200" dirty="0" smtClean="0">
                <a:latin typeface="Cambria" pitchFamily="18" charset="0"/>
              </a:rPr>
              <a:t>«Как гражданин… я чувствую ответственность за всё трагические события в стране».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2016224" cy="28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704856" cy="59046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>Что общего между беспорядком в кладовой, лавкой с пустыми подписанными ящиками и головой ученика</a:t>
            </a:r>
            <a:r>
              <a:rPr lang="ru-RU" sz="4800" dirty="0" smtClean="0">
                <a:solidFill>
                  <a:srgbClr val="990033"/>
                </a:solidFill>
              </a:rPr>
              <a:t>? </a:t>
            </a:r>
            <a:endParaRPr lang="ru-RU" sz="4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6424" cy="27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36004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  <a:latin typeface="Cambria" pitchFamily="18" charset="0"/>
              </a:rPr>
              <a:t>Алексей Грязнов </a:t>
            </a:r>
            <a:endParaRPr lang="ru-RU" sz="2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948264" y="908720"/>
            <a:ext cx="2016224" cy="9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Анатолий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Шкарапут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79512" y="3140968"/>
            <a:ext cx="4176464" cy="33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Мастер ММК.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Бригада Грязнова впервые выдала скоростные плавки металла.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Добровольцем ушел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на фронт.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baseline="0" dirty="0" smtClean="0">
                <a:latin typeface="Cambria" pitchFamily="18" charset="0"/>
              </a:rPr>
              <a:t>Геройски</a:t>
            </a:r>
            <a:r>
              <a:rPr lang="ru-RU" sz="2200" dirty="0" smtClean="0">
                <a:latin typeface="Cambria" pitchFamily="18" charset="0"/>
              </a:rPr>
              <a:t> погиб при освобождении эстонской деревни.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788024" y="3140968"/>
            <a:ext cx="4176464" cy="350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err="1" smtClean="0">
                <a:latin typeface="Cambria" pitchFamily="18" charset="0"/>
              </a:rPr>
              <a:t>Инженер-строитетель</a:t>
            </a:r>
            <a:r>
              <a:rPr lang="ru-RU" sz="2200" dirty="0" smtClean="0">
                <a:latin typeface="Cambria" pitchFamily="18" charset="0"/>
              </a:rPr>
              <a:t>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Герой Социалистического Труда.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Заслуженный строитель РФ.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Почетный гражданин Магнитогорска.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Cambria" pitchFamily="18" charset="0"/>
              </a:rPr>
              <a:t>Ветеран </a:t>
            </a:r>
            <a:r>
              <a:rPr lang="ru-RU" sz="2200" dirty="0" err="1" smtClean="0">
                <a:latin typeface="Cambria" pitchFamily="18" charset="0"/>
              </a:rPr>
              <a:t>Магнитостроя</a:t>
            </a:r>
            <a:r>
              <a:rPr lang="ru-RU" sz="2200" dirty="0" smtClean="0">
                <a:latin typeface="Cambria" pitchFamily="18" charset="0"/>
              </a:rPr>
              <a:t>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88639"/>
            <a:ext cx="2096874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509120"/>
            <a:ext cx="8712968" cy="2232248"/>
          </a:xfrm>
        </p:spPr>
        <p:txBody>
          <a:bodyPr>
            <a:normAutofit lnSpcReduction="10000"/>
          </a:bodyPr>
          <a:lstStyle/>
          <a:p>
            <a:pPr indent="355600" algn="just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«Процветание Родины – счастливая, полная смысла жизнь, свобода материальная и духовная, благосостояние, мир и безопасность для всех людей на Земле, независимо от их расы, пола, возраста и социального положения. Жизнь гражданина должна быть наполнена смыслом, должна быть духовно богата. И только осознав это, гражданин может стать свободным и счастливым.»</a:t>
            </a:r>
          </a:p>
          <a:p>
            <a:pPr indent="355600" algn="r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(А. Сахаров)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66861"/>
            <a:ext cx="67532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Наш современник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908720"/>
            <a:ext cx="6563072" cy="5472608"/>
          </a:xfrm>
        </p:spPr>
        <p:txBody>
          <a:bodyPr>
            <a:noAutofit/>
          </a:bodyPr>
          <a:lstStyle/>
          <a:p>
            <a:pPr marL="3044825" indent="277813" algn="just">
              <a:buNone/>
            </a:pPr>
            <a:r>
              <a:rPr lang="ru-RU" sz="2400" b="1" dirty="0" smtClean="0">
                <a:latin typeface="Cambria" pitchFamily="18" charset="0"/>
              </a:rPr>
              <a:t>       Сергей Сотников</a:t>
            </a:r>
            <a:r>
              <a:rPr lang="ru-RU" sz="2400" dirty="0" smtClean="0">
                <a:latin typeface="Cambria" pitchFamily="18" charset="0"/>
              </a:rPr>
              <a:t>-</a:t>
            </a:r>
            <a:r>
              <a:rPr lang="ru-RU" sz="2200" dirty="0" smtClean="0">
                <a:latin typeface="Cambria" pitchFamily="18" charset="0"/>
              </a:rPr>
              <a:t>начальник вертолетной площадки -чистил полосу где-то в Коми. Просто выполнял свою работу. Ну чистил и чистил. А тут случилось, что Ту-154 надо было экстренно приземлиться, причем так, чтоб пассажиры и экипаж продолжали жить. Все системы отказали. Либо падать, </a:t>
            </a:r>
            <a:r>
              <a:rPr lang="ru-RU" sz="2200" dirty="0" err="1" smtClean="0">
                <a:latin typeface="Cambria" pitchFamily="18" charset="0"/>
              </a:rPr>
              <a:t>перекрестясь</a:t>
            </a:r>
            <a:r>
              <a:rPr lang="ru-RU" sz="2200" dirty="0" smtClean="0">
                <a:latin typeface="Cambria" pitchFamily="18" charset="0"/>
              </a:rPr>
              <a:t>, либо искать, где произвести «жесткую посадку». До аэродрома – далеко…</a:t>
            </a:r>
          </a:p>
          <a:p>
            <a:pPr marL="0" indent="358775" algn="just">
              <a:buNone/>
              <a:tabLst>
                <a:tab pos="717550" algn="l"/>
              </a:tabLst>
            </a:pPr>
            <a:r>
              <a:rPr lang="ru-RU" sz="2200" dirty="0" smtClean="0">
                <a:latin typeface="Cambria" pitchFamily="18" charset="0"/>
              </a:rPr>
              <a:t>                                                      </a:t>
            </a:r>
          </a:p>
          <a:p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376772"/>
            <a:ext cx="5040560" cy="453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712968" cy="6336703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2952328"/>
                <a:gridCol w="1800200"/>
                <a:gridCol w="1872208"/>
                <a:gridCol w="2088232"/>
              </a:tblGrid>
              <a:tr h="5703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Поступки, дела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Качества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Чувства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Граждане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itchFamily="18" charset="0"/>
                        </a:rPr>
                        <a:t>1. Организовали сбор средств и сил  для защиты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Отечества, пожертвовали своим имуществом.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Cambria" pitchFamily="18" charset="0"/>
                        </a:rPr>
                        <a:t>Мужество</a:t>
                      </a:r>
                    </a:p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Сопричастность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Любовь</a:t>
                      </a:r>
                    </a:p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 Долг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" pitchFamily="18" charset="0"/>
                        </a:rPr>
                        <a:t>2. </a:t>
                      </a:r>
                      <a:r>
                        <a:rPr lang="ru-RU" sz="1600" kern="1200" dirty="0" smtClean="0">
                          <a:latin typeface="Cambria" pitchFamily="18" charset="0"/>
                        </a:rPr>
                        <a:t>Заботился о процветании страны, готовил и проводил преобразования, не взирая на угрозы противников.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Cambria" pitchFamily="18" charset="0"/>
                        </a:rPr>
                        <a:t>Трудолюбие</a:t>
                      </a:r>
                    </a:p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Честность </a:t>
                      </a:r>
                    </a:p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Воля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Патриотизм</a:t>
                      </a:r>
                    </a:p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 Справедливость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9844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Cambria" pitchFamily="18" charset="0"/>
                        </a:rPr>
                        <a:t>3.4. Много работали на благо Родины, защищали страну от врагов.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latin typeface="Cambria" pitchFamily="18" charset="0"/>
                        </a:rPr>
                        <a:t>Целеустремлен-ность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Ответственность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265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Cambria" pitchFamily="18" charset="0"/>
                        </a:rPr>
                        <a:t>5. Совершил научное открытие, думал о лучшем будущем страны, приносил пользу людям.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Активность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Ответственность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984494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latin typeface="Cambria" pitchFamily="18" charset="0"/>
                        </a:rPr>
                        <a:t>6. Помогали людям в трудную минуту, спасали их жизни.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Честность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Альтруизм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Cambria" pitchFamily="18" charset="0"/>
                        </a:rPr>
                        <a:t>Ответственность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90872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Кузьма Минин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4127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Дмитрий Пожарский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Петр Столыпин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Алексей Грязнов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256" y="37170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Анатолий </a:t>
            </a:r>
            <a:r>
              <a:rPr lang="ru-RU" dirty="0" err="1" smtClean="0">
                <a:latin typeface="Cambria" pitchFamily="18" charset="0"/>
              </a:rPr>
              <a:t>Шкарапут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Андрей Сахаров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Сергей Сотников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94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000334"/>
                <a:gridCol w="2832314"/>
              </a:tblGrid>
              <a:tr h="2016224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Этап урока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Деятель-ность</a:t>
                      </a:r>
                      <a:r>
                        <a:rPr lang="ru-RU" sz="4400" dirty="0" smtClean="0"/>
                        <a:t> учеников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Методы</a:t>
                      </a:r>
                      <a:endParaRPr lang="ru-RU" sz="4400" dirty="0"/>
                    </a:p>
                  </a:txBody>
                  <a:tcPr/>
                </a:tc>
              </a:tr>
              <a:tr h="3438767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990033"/>
                          </a:solidFill>
                        </a:rPr>
                        <a:t>Аналитико-сопостави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-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тельный этап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Ученики</a:t>
                      </a:r>
                      <a:r>
                        <a:rPr lang="ru-RU" sz="2400" b="1" baseline="0" dirty="0" smtClean="0">
                          <a:solidFill>
                            <a:srgbClr val="990033"/>
                          </a:solidFill>
                        </a:rPr>
                        <a:t> вспоминают, демонстрируют использование знаний,  выдвигают гипотезы, рассуждают, сравнивают, работают в </a:t>
                      </a:r>
                      <a:r>
                        <a:rPr lang="ru-RU" sz="2400" b="1" baseline="0" dirty="0" err="1" smtClean="0">
                          <a:solidFill>
                            <a:srgbClr val="990033"/>
                          </a:solidFill>
                        </a:rPr>
                        <a:t>микрогруппах</a:t>
                      </a:r>
                      <a:endParaRPr lang="ru-RU" sz="2400" b="1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гипотез (рабочих, реальных);</a:t>
                      </a:r>
                      <a:endParaRPr lang="ru-RU" sz="24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образного видения;</a:t>
                      </a:r>
                      <a:endParaRPr lang="ru-RU" sz="2400" dirty="0" smtClean="0">
                        <a:solidFill>
                          <a:srgbClr val="990033"/>
                        </a:solidFill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сравнений;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эвристических бесед.</a:t>
                      </a:r>
                      <a:endParaRPr lang="ru-RU" sz="24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4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Поиски идеала гражданина в русской литературе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728192" cy="231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886" y="1484785"/>
            <a:ext cx="19796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728962" cy="2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0937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483768" y="1643063"/>
            <a:ext cx="4464496" cy="4666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Не может сын глядеть спокойно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 горе матери родной,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Не будет гражданин достойный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К отчизне холоден душой.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					      Некрасов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20280" cy="338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Я Микула </a:t>
            </a:r>
            <a:r>
              <a:rPr lang="ru-RU" b="1" dirty="0" err="1" smtClean="0">
                <a:latin typeface="Cambria" pitchFamily="18" charset="0"/>
              </a:rPr>
              <a:t>есмь</a:t>
            </a:r>
            <a:r>
              <a:rPr lang="ru-RU" b="1" dirty="0" smtClean="0">
                <a:latin typeface="Cambria" pitchFamily="18" charset="0"/>
              </a:rPr>
              <a:t>;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мужик я </a:t>
            </a:r>
            <a:r>
              <a:rPr lang="ru-RU" b="1" dirty="0" err="1" smtClean="0">
                <a:latin typeface="Cambria" pitchFamily="18" charset="0"/>
              </a:rPr>
              <a:t>Селянинович</a:t>
            </a:r>
            <a:r>
              <a:rPr lang="ru-RU" b="1" dirty="0" smtClean="0">
                <a:latin typeface="Cambria" pitchFamily="18" charset="0"/>
              </a:rPr>
              <a:t>…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988840"/>
            <a:ext cx="8748464" cy="4608512"/>
          </a:xfrm>
        </p:spPr>
        <p:txBody>
          <a:bodyPr>
            <a:normAutofit fontScale="92500"/>
          </a:bodyPr>
          <a:lstStyle/>
          <a:p>
            <a:pPr marL="2322513" indent="363538">
              <a:buClr>
                <a:srgbClr val="00B0F0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Определите жанр произведения?</a:t>
            </a:r>
          </a:p>
          <a:p>
            <a:pPr marL="2322513" indent="363538">
              <a:buClr>
                <a:srgbClr val="00B0F0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Каковы лучшие черты героев произведений данного жанра?</a:t>
            </a:r>
          </a:p>
          <a:p>
            <a:pPr marL="358775" indent="-358775">
              <a:buClr>
                <a:srgbClr val="00B0F0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Какие древние верования отразились в данном отрывке?</a:t>
            </a:r>
          </a:p>
          <a:p>
            <a:pPr marL="358775" indent="-358775">
              <a:buClr>
                <a:srgbClr val="00B0F0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Как вы считаете, присутствуют ли отголоски этих верований в современном мире?</a:t>
            </a:r>
          </a:p>
          <a:p>
            <a:pPr marL="358775" indent="-358775">
              <a:buClr>
                <a:srgbClr val="00B0F0"/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В чём выражается любовь к «матери сырой земле» сегодня?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92688" cy="2146250"/>
          </a:xfrm>
        </p:spPr>
        <p:txBody>
          <a:bodyPr>
            <a:noAutofit/>
          </a:bodyPr>
          <a:lstStyle/>
          <a:p>
            <a:pPr marL="571500" indent="-571500" algn="r"/>
            <a:r>
              <a:rPr lang="ru-RU" sz="2800" dirty="0" smtClean="0">
                <a:latin typeface="Cambria" pitchFamily="18" charset="0"/>
              </a:rPr>
              <a:t>Пока свободою горим,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Пока сердца для чести живы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Мой друг, отчизне посвятим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Души прекрасные порывы!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i="1" dirty="0" smtClean="0">
                <a:latin typeface="Cambria" pitchFamily="18" charset="0"/>
              </a:rPr>
              <a:t>А.С. Пушкин</a:t>
            </a:r>
            <a:endParaRPr lang="ru-RU" sz="2800" i="1" dirty="0"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2996952"/>
            <a:ext cx="7283152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Cambria" pitchFamily="18" charset="0"/>
              </a:rPr>
              <a:t>Свобода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Cambria" pitchFamily="18" charset="0"/>
              </a:rPr>
              <a:t>Честь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Cambria" pitchFamily="18" charset="0"/>
              </a:rPr>
              <a:t>Отчизна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Cambria" pitchFamily="18" charset="0"/>
              </a:rPr>
              <a:t>Душа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36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Н.А. Некрасов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«Поэт и гражданин»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024336" cy="43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19872" y="3356992"/>
            <a:ext cx="5266928" cy="2769171"/>
          </a:xfrm>
        </p:spPr>
        <p:txBody>
          <a:bodyPr/>
          <a:lstStyle/>
          <a:p>
            <a:pPr marL="0" indent="450850" algn="ctr">
              <a:buNone/>
            </a:pPr>
            <a:r>
              <a:rPr lang="ru-RU" dirty="0" smtClean="0">
                <a:latin typeface="Cambria" pitchFamily="18" charset="0"/>
              </a:rPr>
              <a:t>Кого, по мнению поэта, можно назвать гражданином?</a:t>
            </a:r>
          </a:p>
          <a:p>
            <a:pPr marL="2060575" indent="450850"/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Н.В. Гоголь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«Тарас Бульба»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3384377" cy="31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536504"/>
          </a:xfrm>
        </p:spPr>
        <p:txBody>
          <a:bodyPr>
            <a:normAutofit fontScale="85000" lnSpcReduction="10000"/>
          </a:bodyPr>
          <a:lstStyle/>
          <a:p>
            <a:pPr marL="3136900" indent="450850" algn="ctr">
              <a:buNone/>
            </a:pPr>
            <a:r>
              <a:rPr lang="ru-RU" sz="3400" b="1" dirty="0" smtClean="0">
                <a:latin typeface="Cambria" pitchFamily="18" charset="0"/>
              </a:rPr>
              <a:t>Можно ли назвать Тараса </a:t>
            </a:r>
            <a:r>
              <a:rPr lang="ru-RU" sz="3400" b="1" dirty="0" err="1" smtClean="0">
                <a:latin typeface="Cambria" pitchFamily="18" charset="0"/>
              </a:rPr>
              <a:t>Бульбу</a:t>
            </a:r>
            <a:r>
              <a:rPr lang="ru-RU" sz="3400" b="1" dirty="0" smtClean="0">
                <a:latin typeface="Cambria" pitchFamily="18" charset="0"/>
              </a:rPr>
              <a:t> образцом идеального национального героя?</a:t>
            </a:r>
          </a:p>
          <a:p>
            <a:pPr marL="2414588" indent="455613">
              <a:buNone/>
            </a:pPr>
            <a:endParaRPr lang="ru-RU" dirty="0" smtClean="0">
              <a:latin typeface="Cambria" pitchFamily="18" charset="0"/>
            </a:endParaRPr>
          </a:p>
          <a:p>
            <a:pPr marL="0" indent="173038" algn="ctr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Он жертвует жизнью ради Родины и товарищей.</a:t>
            </a:r>
          </a:p>
          <a:p>
            <a:pPr marL="0" indent="173038" algn="ctr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Поднимает меч на защиту православия.</a:t>
            </a:r>
          </a:p>
          <a:p>
            <a:pPr marL="0" indent="173038" algn="ctr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Не прощает предательства Родины даже сыну.</a:t>
            </a:r>
          </a:p>
          <a:p>
            <a:pPr marL="0" indent="173038" algn="ctr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Ему чужды роскошь и стремления к спокойной жизни хозяина и семьянина.</a:t>
            </a:r>
          </a:p>
          <a:p>
            <a:pPr marL="0" indent="173038" algn="ctr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 smtClean="0">
                <a:latin typeface="Cambria" pitchFamily="18" charset="0"/>
              </a:rPr>
              <a:t>Цель жизни – защищать Родину, веру, народ.</a:t>
            </a:r>
          </a:p>
          <a:p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2624" cy="61206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Голова, наполненная отрывочными, бессвязными знаниями, похожа на кладовую, в которой все в беспорядке и где сам хозяин ничего не отыщет; голова, где только система без знаний, похожа на лавку, в которой на всех ящиках есть надписи, но в ящиках пусто.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К.Д.Ушинский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9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000334"/>
                <a:gridCol w="2832314"/>
              </a:tblGrid>
              <a:tr h="2016224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Этап урока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Деятель-ность</a:t>
                      </a:r>
                      <a:r>
                        <a:rPr lang="ru-RU" sz="4400" dirty="0" smtClean="0"/>
                        <a:t> учеников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Методы</a:t>
                      </a:r>
                      <a:endParaRPr lang="ru-RU" sz="4400" dirty="0"/>
                    </a:p>
                  </a:txBody>
                  <a:tcPr/>
                </a:tc>
              </a:tr>
              <a:tr h="3438767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990033"/>
                          </a:solidFill>
                        </a:rPr>
                        <a:t>Оценочно-рефлексив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-</a:t>
                      </a:r>
                    </a:p>
                    <a:p>
                      <a:r>
                        <a:rPr lang="ru-RU" sz="3600" b="1" dirty="0" err="1" smtClean="0">
                          <a:solidFill>
                            <a:srgbClr val="990033"/>
                          </a:solidFill>
                        </a:rPr>
                        <a:t>ный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Ученики комбинируют, составляют, придумывают, творят</a:t>
                      </a:r>
                    </a:p>
                    <a:p>
                      <a:endParaRPr lang="ru-RU" sz="2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смыслового видения;</a:t>
                      </a:r>
                      <a:endParaRPr lang="ru-RU" sz="20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образного видения;</a:t>
                      </a:r>
                      <a:endParaRPr lang="ru-RU" sz="20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символического видения;</a:t>
                      </a:r>
                      <a:endParaRPr lang="ru-RU" sz="2000" dirty="0" smtClean="0">
                        <a:solidFill>
                          <a:srgbClr val="990033"/>
                        </a:solidFill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990033"/>
                          </a:solidFill>
                        </a:rPr>
                        <a:t>Метод наблюдений;</a:t>
                      </a:r>
                      <a:endParaRPr lang="ru-RU" sz="2000" dirty="0" smtClean="0">
                        <a:solidFill>
                          <a:srgbClr val="990033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4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998" y="1500174"/>
            <a:ext cx="8182004" cy="38576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mbria" pitchFamily="18" charset="0"/>
              </a:rPr>
              <a:t>Что значит быть </a:t>
            </a:r>
            <a:br>
              <a:rPr lang="ru-RU" sz="8000" dirty="0" smtClean="0">
                <a:latin typeface="Cambria" pitchFamily="18" charset="0"/>
              </a:rPr>
            </a:br>
            <a:r>
              <a:rPr lang="ru-RU" sz="8000" dirty="0" smtClean="0">
                <a:latin typeface="Cambria" pitchFamily="18" charset="0"/>
              </a:rPr>
              <a:t>«достойным» </a:t>
            </a:r>
            <a:br>
              <a:rPr lang="ru-RU" sz="8000" dirty="0" smtClean="0">
                <a:latin typeface="Cambria" pitchFamily="18" charset="0"/>
              </a:rPr>
            </a:br>
            <a:r>
              <a:rPr lang="ru-RU" sz="8000" dirty="0" smtClean="0">
                <a:latin typeface="Cambria" pitchFamily="18" charset="0"/>
              </a:rPr>
              <a:t>сыном отечества?</a:t>
            </a:r>
            <a:endParaRPr lang="ru-RU" sz="4400" b="0" dirty="0"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62744" cy="164306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Чтобы написать сочинение,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надо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744" y="2928935"/>
            <a:ext cx="2342064" cy="2444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Cambria" pitchFamily="18" charset="0"/>
              </a:rPr>
              <a:t>знать, </a:t>
            </a:r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о чем </a:t>
            </a:r>
            <a:r>
              <a:rPr lang="ru-RU" sz="4800" dirty="0" smtClean="0">
                <a:latin typeface="Cambria" pitchFamily="18" charset="0"/>
              </a:rPr>
              <a:t>писать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356984" y="2924945"/>
            <a:ext cx="22231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4800" dirty="0" smtClean="0">
                <a:latin typeface="Cambria" pitchFamily="18" charset="0"/>
              </a:rPr>
              <a:t>знать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,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как 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писать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868144" y="2924944"/>
            <a:ext cx="30718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4800" dirty="0" smtClean="0">
                <a:latin typeface="Cambria" pitchFamily="18" charset="0"/>
              </a:rPr>
              <a:t>понимать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,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для чего 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писать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500166" y="2214554"/>
            <a:ext cx="1785950" cy="857256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107307" y="2669557"/>
            <a:ext cx="642942" cy="1588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2204864"/>
            <a:ext cx="1347062" cy="866946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072438" cy="12144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Слово </a:t>
            </a:r>
            <a:r>
              <a:rPr lang="ru-RU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публицистический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образовано от латинского слова </a:t>
            </a:r>
            <a:r>
              <a:rPr lang="en-US" dirty="0" err="1" smtClean="0"/>
              <a:t>publicus</a:t>
            </a:r>
            <a:r>
              <a:rPr lang="ru-RU" dirty="0" smtClean="0"/>
              <a:t>, что значит </a:t>
            </a:r>
            <a:r>
              <a:rPr lang="ru-RU" dirty="0" smtClean="0">
                <a:solidFill>
                  <a:srgbClr val="990099"/>
                </a:solidFill>
              </a:rPr>
              <a:t>«общественный, государственный»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Публицистический стиль речи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85750" y="2571750"/>
            <a:ext cx="86439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Однокоренные слова: </a:t>
            </a:r>
            <a:r>
              <a:rPr lang="ru-RU" sz="2600" dirty="0">
                <a:solidFill>
                  <a:srgbClr val="990099"/>
                </a:solidFill>
                <a:latin typeface="+mn-lt"/>
              </a:rPr>
              <a:t>публицистика</a:t>
            </a:r>
            <a:r>
              <a:rPr lang="ru-RU" sz="2600" dirty="0">
                <a:latin typeface="+mn-lt"/>
              </a:rPr>
              <a:t> (общественно-политическая литература на современные, актуальные темы) и </a:t>
            </a:r>
            <a:r>
              <a:rPr lang="ru-RU" sz="2600" dirty="0">
                <a:solidFill>
                  <a:srgbClr val="990099"/>
                </a:solidFill>
                <a:latin typeface="+mn-lt"/>
              </a:rPr>
              <a:t>публицист</a:t>
            </a:r>
            <a:r>
              <a:rPr lang="ru-RU" sz="2600" dirty="0">
                <a:latin typeface="+mn-lt"/>
              </a:rPr>
              <a:t> (автор произведений на общественно-политические темы).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85750" y="4429125"/>
            <a:ext cx="8215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Этимологически</a:t>
            </a:r>
            <a:r>
              <a:rPr lang="ru-RU" sz="2600" dirty="0">
                <a:latin typeface="+mn-lt"/>
              </a:rPr>
              <a:t> все эти слова родственны слову </a:t>
            </a:r>
            <a:r>
              <a:rPr lang="ru-RU" sz="2600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публика</a:t>
            </a:r>
            <a:r>
              <a:rPr lang="ru-RU" sz="2600" dirty="0">
                <a:latin typeface="+mn-lt"/>
              </a:rPr>
              <a:t>, имеющему два значения: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>
                <a:latin typeface="+mn-lt"/>
              </a:rPr>
              <a:t>		1. посетители, зрители, слушатели;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600" dirty="0">
                <a:latin typeface="+mn-lt"/>
              </a:rPr>
              <a:t>		2. люди, народ.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Публицистический стиль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142984"/>
          <a:ext cx="8358246" cy="1214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206"/>
                <a:gridCol w="5715040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FF"/>
                          </a:solidFill>
                        </a:rPr>
                        <a:t>Сфера</a:t>
                      </a:r>
                      <a:r>
                        <a:rPr lang="ru-RU" sz="2400" b="1" baseline="0" dirty="0" smtClean="0">
                          <a:solidFill>
                            <a:srgbClr val="FF00FF"/>
                          </a:solidFill>
                        </a:rPr>
                        <a:t> применения (где?)</a:t>
                      </a:r>
                      <a:endParaRPr lang="ru-RU" sz="2400" b="1" dirty="0" smtClean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Общественно-политическая</a:t>
                      </a:r>
                      <a:r>
                        <a:rPr lang="ru-RU" sz="2400" baseline="0" dirty="0" smtClean="0"/>
                        <a:t> жизнь: газеты, журналы, радио, телевидение, митинг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357430"/>
          <a:ext cx="8358246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6778"/>
                <a:gridCol w="5711468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FF"/>
                          </a:solidFill>
                        </a:rPr>
                        <a:t>Функция (зачем?)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УБЕЖДЕНИЕ,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ВОЗДЕЙСТВИЕ </a:t>
                      </a:r>
                      <a:r>
                        <a:rPr lang="ru-RU" sz="2400" baseline="0" dirty="0" smtClean="0"/>
                        <a:t> н</a:t>
                      </a:r>
                      <a:r>
                        <a:rPr lang="ru-RU" sz="2400" dirty="0" smtClean="0"/>
                        <a:t>а сознание с целью воспитания гражданской позиции (информировать о жизни страны, сформировать отношение к событиям и фактам, иногда побудить к каким-либо действиям, привлечь внимание к важным вопросам…)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5357826"/>
          <a:ext cx="8358246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206"/>
                <a:gridCol w="571504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FF"/>
                          </a:solidFill>
                        </a:rPr>
                        <a:t>Ведущая стилевая черта</a:t>
                      </a:r>
                      <a:endParaRPr lang="ru-RU" sz="2400" b="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Фактографичность</a:t>
                      </a:r>
                      <a:r>
                        <a:rPr lang="ru-RU" sz="2400" dirty="0" smtClean="0"/>
                        <a:t> + образность, </a:t>
                      </a:r>
                      <a:r>
                        <a:rPr lang="ru-RU" sz="2400" dirty="0" err="1" smtClean="0"/>
                        <a:t>призывность</a:t>
                      </a:r>
                      <a:r>
                        <a:rPr lang="ru-RU" sz="2400" dirty="0" smtClean="0"/>
                        <a:t>, злободневность тематики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785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6600"/>
                </a:solidFill>
              </a:rPr>
              <a:t>Тип речи:</a:t>
            </a:r>
            <a:br>
              <a:rPr lang="ru-RU" smtClean="0">
                <a:solidFill>
                  <a:srgbClr val="006600"/>
                </a:solidFill>
              </a:rPr>
            </a:br>
            <a:r>
              <a:rPr lang="ru-RU" smtClean="0">
                <a:solidFill>
                  <a:srgbClr val="006600"/>
                </a:solidFill>
              </a:rPr>
              <a:t> РАССУЖДЕНИЕ</a:t>
            </a:r>
            <a:endParaRPr lang="ru-RU">
              <a:solidFill>
                <a:srgbClr val="0066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916832"/>
          <a:ext cx="9144000" cy="3992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48000"/>
                <a:gridCol w="6096000"/>
              </a:tblGrid>
              <a:tr h="2928958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7030A0"/>
                          </a:solidFill>
                        </a:rPr>
                        <a:t>Содержание</a:t>
                      </a:r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 (смысловая структура). </a:t>
                      </a:r>
                    </a:p>
                    <a:p>
                      <a:endParaRPr lang="ru-RU" sz="32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3200" dirty="0" smtClean="0"/>
                    </a:p>
                    <a:p>
                      <a:r>
                        <a:rPr lang="ru-RU" sz="3200" i="1" dirty="0" smtClean="0">
                          <a:solidFill>
                            <a:srgbClr val="7030A0"/>
                          </a:solidFill>
                        </a:rPr>
                        <a:t>О чем говорится в тексте?</a:t>
                      </a:r>
                      <a:endParaRPr lang="ru-RU" sz="32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FF0066"/>
                          </a:solidFill>
                        </a:rPr>
                        <a:t>Размышления</a:t>
                      </a:r>
                      <a:r>
                        <a:rPr lang="ru-RU" sz="2800" baseline="0" dirty="0" smtClean="0"/>
                        <a:t> о</a:t>
                      </a:r>
                      <a:r>
                        <a:rPr lang="ru-RU" sz="2800" dirty="0" smtClean="0"/>
                        <a:t> том, почему</a:t>
                      </a:r>
                      <a:r>
                        <a:rPr lang="ru-RU" sz="2800" baseline="0" dirty="0" smtClean="0"/>
                        <a:t> произошло  что-либо, почему человек  поступает именно так,  </a:t>
                      </a:r>
                      <a:r>
                        <a:rPr lang="ru-RU" sz="2800" baseline="0" dirty="0" smtClean="0">
                          <a:solidFill>
                            <a:srgbClr val="FF0066"/>
                          </a:solidFill>
                        </a:rPr>
                        <a:t>почему автор так считает, что из этого следует (как поступить, что делать);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</a:p>
                    <a:p>
                      <a:r>
                        <a:rPr lang="ru-RU" sz="2800" i="1" baseline="0" dirty="0" smtClean="0">
                          <a:solidFill>
                            <a:srgbClr val="FF0066"/>
                          </a:solidFill>
                        </a:rPr>
                        <a:t>Подтверждение</a:t>
                      </a:r>
                      <a:r>
                        <a:rPr lang="ru-RU" sz="2800" baseline="0" dirty="0" smtClean="0"/>
                        <a:t> какой-либо мысли;</a:t>
                      </a:r>
                    </a:p>
                    <a:p>
                      <a:r>
                        <a:rPr lang="ru-RU" sz="2800" i="1" baseline="0" dirty="0" smtClean="0">
                          <a:solidFill>
                            <a:srgbClr val="FF0066"/>
                          </a:solidFill>
                        </a:rPr>
                        <a:t>Причины и следствия</a:t>
                      </a:r>
                      <a:r>
                        <a:rPr lang="ru-RU" sz="2800" baseline="0" dirty="0" smtClean="0"/>
                        <a:t> событий, явлений, поступков людей.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3786187" cy="49291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ТЕЗИС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(основная мысль)</a:t>
            </a:r>
          </a:p>
          <a:p>
            <a:pPr algn="ctr" eaLnBrk="1" hangingPunct="1">
              <a:defRPr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ОСНОВАНИЕ</a:t>
            </a:r>
            <a:r>
              <a:rPr lang="ru-RU" sz="4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(аргументы, доводы, доказательства, примеры)</a:t>
            </a:r>
          </a:p>
          <a:p>
            <a:pPr algn="ctr" eaLnBrk="1" hangingPunct="1">
              <a:defRPr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ВЫВОД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(собственная позиция)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4348" y="142852"/>
            <a:ext cx="78581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635">
                  <a:noFill/>
                </a:ln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Тип речи: РАССУЖДЕНИЕ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635">
                  <a:noFill/>
                </a:ln>
                <a:solidFill>
                  <a:srgbClr val="9900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КОМПОЗИЦИЯ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051720" y="3140968"/>
            <a:ext cx="285752" cy="714380"/>
          </a:xfrm>
          <a:prstGeom prst="downArrow">
            <a:avLst/>
          </a:prstGeom>
          <a:solidFill>
            <a:srgbClr val="66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51720" y="5229200"/>
            <a:ext cx="288032" cy="504056"/>
          </a:xfrm>
          <a:prstGeom prst="downArrow">
            <a:avLst/>
          </a:prstGeom>
          <a:solidFill>
            <a:srgbClr val="66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004048" y="1772816"/>
            <a:ext cx="3930203" cy="492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Любовь к Родине – первое достоинство цивилизованного человека.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(основная мысль)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значит быть </a:t>
            </a:r>
            <a:b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«достойным» </a:t>
            </a:r>
            <a:b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сыном отечества?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(аргументы, доводы, доказательства, примеры)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R="0" lvl="0" indent="0" algn="ctr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Могу ли я назвать себя гражданином?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100" dirty="0" smtClean="0">
                <a:latin typeface="Cambria" pitchFamily="18" charset="0"/>
                <a:cs typeface="Times New Roman" pitchFamily="18" charset="0"/>
              </a:rPr>
              <a:t>(собственная позиция)</a:t>
            </a: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465128" y="1951696"/>
            <a:ext cx="285752" cy="936104"/>
          </a:xfrm>
          <a:prstGeom prst="downArrow">
            <a:avLst/>
          </a:prstGeom>
          <a:solidFill>
            <a:srgbClr val="66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393120" y="3823904"/>
            <a:ext cx="285752" cy="936104"/>
          </a:xfrm>
          <a:prstGeom prst="downArrow">
            <a:avLst/>
          </a:prstGeom>
          <a:solidFill>
            <a:srgbClr val="66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57116" y="5876132"/>
            <a:ext cx="285752" cy="864096"/>
          </a:xfrm>
          <a:prstGeom prst="downArrow">
            <a:avLst/>
          </a:prstGeom>
          <a:solidFill>
            <a:srgbClr val="66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Как начать сочинение рассуждение?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FF"/>
                </a:solidFill>
                <a:latin typeface="Cambria" pitchFamily="18" charset="0"/>
              </a:rPr>
              <a:t>От ключевого слова.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FF"/>
                </a:solidFill>
                <a:latin typeface="Cambria" pitchFamily="18" charset="0"/>
              </a:rPr>
              <a:t>Прием: вопрос-ответ.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FF"/>
                </a:solidFill>
                <a:latin typeface="Cambria" pitchFamily="18" charset="0"/>
              </a:rPr>
              <a:t>От цитаты.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FF"/>
                </a:solidFill>
                <a:latin typeface="Cambria" pitchFamily="18" charset="0"/>
              </a:rPr>
              <a:t>Картина.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0033"/>
                </a:solidFill>
              </a:rPr>
              <a:t>Напишите самоанализ</a:t>
            </a:r>
            <a:br>
              <a:rPr lang="ru-RU" sz="5400" b="1" dirty="0" smtClean="0">
                <a:solidFill>
                  <a:srgbClr val="990033"/>
                </a:solidFill>
              </a:rPr>
            </a:br>
            <a:endParaRPr lang="ru-RU" sz="5400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Я - гражданин!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Я - гражданин?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Я - гражданин…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b="1" dirty="0" smtClean="0">
                <a:latin typeface="Cambria" pitchFamily="18" charset="0"/>
              </a:rPr>
              <a:t>«Моё ли это – моя Родина, где я родился и вырос?  Моё! Говорю это с чувством глубокой правоты, ибо всю жизнь мою несу в душе, люблю её, жив ею, она придаёт мне силы, когда случается трудно и горько»…</a:t>
            </a:r>
          </a:p>
          <a:p>
            <a:pPr marL="0" indent="355600" algn="r">
              <a:buNone/>
            </a:pPr>
            <a:r>
              <a:rPr lang="ru-RU" b="1" dirty="0" smtClean="0">
                <a:latin typeface="Cambria" pitchFamily="18" charset="0"/>
              </a:rPr>
              <a:t>В. Шукшин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7606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Конструктор  педагогических ситуаций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88640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Учитель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356992"/>
            <a:ext cx="58326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Формирует универсальные способы 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301208"/>
            <a:ext cx="58326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Практико-ориентированное освоение знаний</a:t>
            </a:r>
            <a:endParaRPr lang="ru-RU" sz="3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67944" y="908720"/>
            <a:ext cx="792088" cy="576064"/>
          </a:xfrm>
          <a:prstGeom prst="downArrow">
            <a:avLst>
              <a:gd name="adj1" fmla="val 50000"/>
              <a:gd name="adj2" fmla="val 54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2708920"/>
            <a:ext cx="792088" cy="648072"/>
          </a:xfrm>
          <a:prstGeom prst="downArrow">
            <a:avLst>
              <a:gd name="adj1" fmla="val 50000"/>
              <a:gd name="adj2" fmla="val 54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11960" y="4653136"/>
            <a:ext cx="792088" cy="648072"/>
          </a:xfrm>
          <a:prstGeom prst="downArrow">
            <a:avLst>
              <a:gd name="adj1" fmla="val 50000"/>
              <a:gd name="adj2" fmla="val 54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1916831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Основные идеи </a:t>
            </a:r>
            <a:r>
              <a:rPr lang="ru-RU" b="1" dirty="0" err="1" smtClean="0">
                <a:solidFill>
                  <a:srgbClr val="990033"/>
                </a:solidFill>
              </a:rPr>
              <a:t>метапредметного</a:t>
            </a:r>
            <a:r>
              <a:rPr lang="ru-RU" b="1" dirty="0" smtClean="0">
                <a:solidFill>
                  <a:srgbClr val="990033"/>
                </a:solidFill>
              </a:rPr>
              <a:t> подхода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Знания, в структуре познания играют роль знаков психики для ориентации в окружающем мире, являясь единицей метазнания;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Метазнания, выступающие как целостная картина мира с научной точки зрения, лежат в основе развития, интегрируя образное и теоретическое;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Метапредметность</a:t>
            </a:r>
            <a:r>
              <a:rPr lang="ru-RU" b="1" dirty="0" smtClean="0">
                <a:solidFill>
                  <a:schemeClr val="tx1"/>
                </a:solidFill>
              </a:rPr>
              <a:t> позволяет формировать целостное образное видение мира, избегая дробления знаний и «дидактических дрессировок»;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Мониторинг призван </a:t>
            </a:r>
            <a:r>
              <a:rPr lang="ru-RU" b="1" dirty="0" err="1" smtClean="0">
                <a:solidFill>
                  <a:schemeClr val="tx1"/>
                </a:solidFill>
              </a:rPr>
              <a:t>отслеживатьиндивидуаль-ный</a:t>
            </a:r>
            <a:r>
              <a:rPr lang="ru-RU" b="1" dirty="0" smtClean="0">
                <a:solidFill>
                  <a:schemeClr val="tx1"/>
                </a:solidFill>
              </a:rPr>
              <a:t> уровень развития теоретического 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Для реализации принципа </a:t>
            </a:r>
            <a:r>
              <a:rPr lang="ru-RU" sz="3200" b="1" dirty="0" err="1" smtClean="0">
                <a:solidFill>
                  <a:srgbClr val="990033"/>
                </a:solidFill>
              </a:rPr>
              <a:t>метапредметности</a:t>
            </a:r>
            <a:r>
              <a:rPr lang="ru-RU" sz="3200" b="1" dirty="0" smtClean="0">
                <a:solidFill>
                  <a:srgbClr val="990033"/>
                </a:solidFill>
              </a:rPr>
              <a:t> возможно использование следующих средств и форм обучения: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            </a:t>
            </a:r>
            <a:r>
              <a:rPr lang="ru-RU" b="1" dirty="0" smtClean="0">
                <a:solidFill>
                  <a:srgbClr val="000066"/>
                </a:solidFill>
              </a:rPr>
              <a:t>   </a:t>
            </a:r>
            <a:r>
              <a:rPr lang="ru-RU" b="1" dirty="0" err="1" smtClean="0">
                <a:solidFill>
                  <a:srgbClr val="000066"/>
                </a:solidFill>
              </a:rPr>
              <a:t>метапредметы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dirty="0" smtClean="0"/>
              <a:t>- самостоятельные учебные предметы в учебном плане;</a:t>
            </a:r>
          </a:p>
          <a:p>
            <a:pPr>
              <a:buNone/>
            </a:pPr>
            <a:r>
              <a:rPr lang="ru-RU" dirty="0" smtClean="0"/>
              <a:t>               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метакурсы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dirty="0" smtClean="0"/>
              <a:t>(элективные, по выбору и т.д.);</a:t>
            </a:r>
          </a:p>
          <a:p>
            <a:pPr>
              <a:buNone/>
            </a:pPr>
            <a:r>
              <a:rPr lang="ru-RU" dirty="0" smtClean="0"/>
              <a:t>                </a:t>
            </a:r>
            <a:r>
              <a:rPr lang="ru-RU" b="1" dirty="0" err="1" smtClean="0">
                <a:solidFill>
                  <a:srgbClr val="000066"/>
                </a:solidFill>
              </a:rPr>
              <a:t>метапредметный</a:t>
            </a:r>
            <a:r>
              <a:rPr lang="ru-RU" b="1" dirty="0" smtClean="0">
                <a:solidFill>
                  <a:srgbClr val="000066"/>
                </a:solidFill>
              </a:rPr>
              <a:t> компонент </a:t>
            </a:r>
            <a:r>
              <a:rPr lang="ru-RU" dirty="0" smtClean="0"/>
              <a:t>в содержании учебного курса: </a:t>
            </a:r>
          </a:p>
          <a:p>
            <a:r>
              <a:rPr lang="ru-RU" b="1" dirty="0" err="1" smtClean="0">
                <a:solidFill>
                  <a:srgbClr val="990033"/>
                </a:solidFill>
              </a:rPr>
              <a:t>метапредметные</a:t>
            </a:r>
            <a:r>
              <a:rPr lang="ru-RU" b="1" dirty="0" smtClean="0">
                <a:solidFill>
                  <a:srgbClr val="990033"/>
                </a:solidFill>
              </a:rPr>
              <a:t> уроки  </a:t>
            </a:r>
            <a:r>
              <a:rPr lang="ru-RU" dirty="0" smtClean="0"/>
              <a:t>                          </a:t>
            </a:r>
          </a:p>
          <a:p>
            <a:r>
              <a:rPr lang="ru-RU" dirty="0" smtClean="0">
                <a:solidFill>
                  <a:srgbClr val="990033"/>
                </a:solidFill>
              </a:rPr>
              <a:t> </a:t>
            </a:r>
            <a:r>
              <a:rPr lang="ru-RU" b="1" dirty="0" smtClean="0">
                <a:solidFill>
                  <a:srgbClr val="990033"/>
                </a:solidFill>
              </a:rPr>
              <a:t>предметный урок + </a:t>
            </a:r>
            <a:r>
              <a:rPr lang="ru-RU" b="1" dirty="0" err="1" smtClean="0">
                <a:solidFill>
                  <a:srgbClr val="990033"/>
                </a:solidFill>
              </a:rPr>
              <a:t>метапредметная</a:t>
            </a:r>
            <a:r>
              <a:rPr lang="ru-RU" b="1" dirty="0" smtClean="0">
                <a:solidFill>
                  <a:srgbClr val="990033"/>
                </a:solidFill>
              </a:rPr>
              <a:t> тема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82004" cy="38576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mbria" pitchFamily="18" charset="0"/>
              </a:rPr>
              <a:t>Что значит быть </a:t>
            </a:r>
            <a:br>
              <a:rPr lang="ru-RU" sz="8000" dirty="0" smtClean="0">
                <a:latin typeface="Cambria" pitchFamily="18" charset="0"/>
              </a:rPr>
            </a:br>
            <a:r>
              <a:rPr lang="ru-RU" sz="8000" dirty="0" smtClean="0">
                <a:latin typeface="Cambria" pitchFamily="18" charset="0"/>
              </a:rPr>
              <a:t>«достойным» </a:t>
            </a:r>
            <a:br>
              <a:rPr lang="ru-RU" sz="8000" dirty="0" smtClean="0">
                <a:latin typeface="Cambria" pitchFamily="18" charset="0"/>
              </a:rPr>
            </a:br>
            <a:r>
              <a:rPr lang="ru-RU" sz="8000" dirty="0" smtClean="0">
                <a:latin typeface="Cambria" pitchFamily="18" charset="0"/>
              </a:rPr>
              <a:t>сыном отечества? </a:t>
            </a:r>
            <a:r>
              <a:rPr lang="ru-RU" sz="4400" dirty="0" smtClean="0">
                <a:latin typeface="Cambria" pitchFamily="18" charset="0"/>
              </a:rPr>
              <a:t/>
            </a:r>
            <a:br>
              <a:rPr lang="ru-RU" sz="4400" dirty="0" smtClean="0">
                <a:latin typeface="Cambria" pitchFamily="18" charset="0"/>
              </a:rPr>
            </a:br>
            <a:r>
              <a:rPr lang="ru-RU" sz="4400" b="0" dirty="0" smtClean="0">
                <a:effectLst/>
                <a:latin typeface="Cambria" pitchFamily="18" charset="0"/>
              </a:rPr>
              <a:t>(сочинение-рассуждение)</a:t>
            </a:r>
            <a:endParaRPr lang="ru-RU" sz="4400" b="0" dirty="0">
              <a:effectLst/>
              <a:latin typeface="Cambria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 marR="0" algn="r" eaLnBrk="1" hangingPunct="1"/>
            <a:endParaRPr lang="ru-RU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496944" cy="578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000334"/>
                <a:gridCol w="2832314"/>
              </a:tblGrid>
              <a:tr h="2349257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Этап урока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Деятель-ность</a:t>
                      </a:r>
                      <a:r>
                        <a:rPr lang="ru-RU" sz="4400" dirty="0" smtClean="0"/>
                        <a:t> учеников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Методы</a:t>
                      </a:r>
                      <a:endParaRPr lang="ru-RU" sz="4400" dirty="0"/>
                    </a:p>
                  </a:txBody>
                  <a:tcPr/>
                </a:tc>
              </a:tr>
              <a:tr h="34387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Организующий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Учащиеся</a:t>
                      </a:r>
                      <a:r>
                        <a:rPr lang="ru-RU" sz="3600" b="1" baseline="0" dirty="0" smtClean="0">
                          <a:solidFill>
                            <a:srgbClr val="990033"/>
                          </a:solidFill>
                        </a:rPr>
                        <a:t>  самостоятельно </a:t>
                      </a:r>
                      <a:r>
                        <a:rPr lang="ru-RU" sz="3600" b="1" baseline="0" dirty="0" err="1" smtClean="0">
                          <a:solidFill>
                            <a:srgbClr val="990033"/>
                          </a:solidFill>
                        </a:rPr>
                        <a:t>распреде-ляются</a:t>
                      </a:r>
                      <a:r>
                        <a:rPr lang="ru-RU" sz="3600" b="1" baseline="0" dirty="0" smtClean="0">
                          <a:solidFill>
                            <a:srgbClr val="990033"/>
                          </a:solidFill>
                        </a:rPr>
                        <a:t> по группам</a:t>
                      </a:r>
                      <a:r>
                        <a:rPr lang="ru-RU" sz="36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918648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Правила работы на уроке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20880" cy="4464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1. Принимай активное участие в работе группы на любом этапе урока;</a:t>
            </a:r>
          </a:p>
          <a:p>
            <a:pPr algn="l"/>
            <a:endParaRPr lang="ru-RU" sz="800" b="1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2. Высказывай свое мнение, выслушивай чужое, уважая собеседника;</a:t>
            </a:r>
          </a:p>
          <a:p>
            <a:pPr algn="l"/>
            <a:endParaRPr lang="ru-RU" sz="800" b="1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3. Не бойся защищать работу группы перед всеми учащимися  класса.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1435</TotalTime>
  <Words>1364</Words>
  <Application>Microsoft Office PowerPoint</Application>
  <PresentationFormat>Экран (4:3)</PresentationFormat>
  <Paragraphs>286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</vt:lpstr>
      <vt:lpstr>Wingdings 2</vt:lpstr>
      <vt:lpstr>Тема Office</vt:lpstr>
      <vt:lpstr>Принцип метапредметности на уроке русского языка</vt:lpstr>
      <vt:lpstr>Презентация PowerPoint</vt:lpstr>
      <vt:lpstr>Голова, наполненная отрывочными, бессвязными знаниями, похожа на кладовую, в которой все в беспорядке и где сам хозяин ничего не отыщет; голова, где только система без знаний, похожа на лавку, в которой на всех ящиках есть надписи, но в ящиках пусто.                                                  К.Д.Ушинский  </vt:lpstr>
      <vt:lpstr>Презентация PowerPoint</vt:lpstr>
      <vt:lpstr>Основные идеи метапредметного подхода</vt:lpstr>
      <vt:lpstr>Для реализации принципа метапредметности возможно использование следующих средств и форм обучения:</vt:lpstr>
      <vt:lpstr>Что значит быть  «достойным»  сыном отечества?  (сочинение-рассуждение)</vt:lpstr>
      <vt:lpstr>Презентация PowerPoint</vt:lpstr>
      <vt:lpstr>Правила работы на уроке</vt:lpstr>
      <vt:lpstr>Презентация PowerPoint</vt:lpstr>
      <vt:lpstr>Родина</vt:lpstr>
      <vt:lpstr>Гражданин</vt:lpstr>
      <vt:lpstr>Гражданин</vt:lpstr>
      <vt:lpstr>Презентация PowerPoint</vt:lpstr>
      <vt:lpstr>Презентация PowerPoint</vt:lpstr>
      <vt:lpstr>Гражданин?</vt:lpstr>
      <vt:lpstr>Гражданин имеет право принимать участие в жизни страны и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современник</vt:lpstr>
      <vt:lpstr>Презентация PowerPoint</vt:lpstr>
      <vt:lpstr>Презентация PowerPoint</vt:lpstr>
      <vt:lpstr>Поиски идеала гражданина в русской литературе</vt:lpstr>
      <vt:lpstr>Я Микула есмь;  мужик я Селянинович…</vt:lpstr>
      <vt:lpstr>Пока свободою горим,  Пока сердца для чести живы Мой друг, отчизне посвятим  Души прекрасные порывы! А.С. Пушкин</vt:lpstr>
      <vt:lpstr>Н.А. Некрасов  «Поэт и гражданин»</vt:lpstr>
      <vt:lpstr>Н.В. Гоголь «Тарас Бульба»</vt:lpstr>
      <vt:lpstr>Презентация PowerPoint</vt:lpstr>
      <vt:lpstr>Что значит быть  «достойным»  сыном отечества?</vt:lpstr>
      <vt:lpstr>Чтобы написать сочинение, надо</vt:lpstr>
      <vt:lpstr>Публицистический стиль речи</vt:lpstr>
      <vt:lpstr>Публицистический стиль</vt:lpstr>
      <vt:lpstr>Тип речи:  РАССУЖДЕНИЕ</vt:lpstr>
      <vt:lpstr>Презентация PowerPoint</vt:lpstr>
      <vt:lpstr>Как начать сочинение рассуждение?</vt:lpstr>
      <vt:lpstr>Напишите самоанализ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Тимошина О.В.</cp:lastModifiedBy>
  <cp:revision>95</cp:revision>
  <dcterms:created xsi:type="dcterms:W3CDTF">2012-03-09T06:04:43Z</dcterms:created>
  <dcterms:modified xsi:type="dcterms:W3CDTF">2015-02-10T06:34:37Z</dcterms:modified>
</cp:coreProperties>
</file>