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2" r:id="rId12"/>
    <p:sldId id="276" r:id="rId13"/>
    <p:sldId id="282" r:id="rId14"/>
    <p:sldId id="271" r:id="rId15"/>
    <p:sldId id="273" r:id="rId16"/>
    <p:sldId id="278" r:id="rId17"/>
    <p:sldId id="279" r:id="rId18"/>
    <p:sldId id="274" r:id="rId19"/>
    <p:sldId id="275" r:id="rId20"/>
    <p:sldId id="277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E29D8-ADCF-4764-A365-346D56E046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F7B90F-A9ED-4158-98FF-8C20D0CA26F2}">
      <dgm:prSet/>
      <dgm:spPr/>
      <dgm:t>
        <a:bodyPr/>
        <a:lstStyle/>
        <a:p>
          <a:pPr rtl="0"/>
          <a:r>
            <a:rPr lang="ru-RU" dirty="0" smtClean="0"/>
            <a:t>Бабушка накормила меня вкусными пирожками.</a:t>
          </a:r>
          <a:endParaRPr lang="ru-RU" dirty="0"/>
        </a:p>
      </dgm:t>
    </dgm:pt>
    <dgm:pt modelId="{7CC6CBFC-6C4F-4B85-964A-0E8D79E5A284}" type="parTrans" cxnId="{3E95D89C-47B0-4F1C-825A-24A00502FBF4}">
      <dgm:prSet/>
      <dgm:spPr/>
      <dgm:t>
        <a:bodyPr/>
        <a:lstStyle/>
        <a:p>
          <a:endParaRPr lang="ru-RU"/>
        </a:p>
      </dgm:t>
    </dgm:pt>
    <dgm:pt modelId="{33DAFC54-BE62-4A0C-8AAA-D3F830B57B5B}" type="sibTrans" cxnId="{3E95D89C-47B0-4F1C-825A-24A00502FBF4}">
      <dgm:prSet/>
      <dgm:spPr/>
      <dgm:t>
        <a:bodyPr/>
        <a:lstStyle/>
        <a:p>
          <a:endParaRPr lang="ru-RU"/>
        </a:p>
      </dgm:t>
    </dgm:pt>
    <dgm:pt modelId="{4E3986D5-EAF3-4AD4-9B7D-98D2F1645C93}">
      <dgm:prSet/>
      <dgm:spPr/>
      <dgm:t>
        <a:bodyPr/>
        <a:lstStyle/>
        <a:p>
          <a:pPr rtl="0"/>
          <a:r>
            <a:rPr lang="ru-RU" dirty="0" smtClean="0"/>
            <a:t>На кормушке, которую я вчера повесил, весело чирикали  воробышки.</a:t>
          </a:r>
          <a:endParaRPr lang="ru-RU" dirty="0"/>
        </a:p>
      </dgm:t>
    </dgm:pt>
    <dgm:pt modelId="{CEF0FF72-0BB5-4932-8B7F-ABA6E064DDD8}" type="parTrans" cxnId="{6600EC34-CBAC-4453-AD6D-4B27D6A259AD}">
      <dgm:prSet/>
      <dgm:spPr/>
      <dgm:t>
        <a:bodyPr/>
        <a:lstStyle/>
        <a:p>
          <a:endParaRPr lang="ru-RU"/>
        </a:p>
      </dgm:t>
    </dgm:pt>
    <dgm:pt modelId="{73DCC211-5A2B-4A32-BAD6-2EB78725DA45}" type="sibTrans" cxnId="{6600EC34-CBAC-4453-AD6D-4B27D6A259AD}">
      <dgm:prSet/>
      <dgm:spPr/>
      <dgm:t>
        <a:bodyPr/>
        <a:lstStyle/>
        <a:p>
          <a:endParaRPr lang="ru-RU"/>
        </a:p>
      </dgm:t>
    </dgm:pt>
    <dgm:pt modelId="{8A09C98C-D4A4-4582-9EE7-D039ADC4A501}">
      <dgm:prSet/>
      <dgm:spPr/>
      <dgm:t>
        <a:bodyPr/>
        <a:lstStyle/>
        <a:p>
          <a:r>
            <a:rPr lang="ru-RU" i="1" dirty="0" smtClean="0"/>
            <a:t>добежал до дома, отплыл от берега, наехал на камень, внёс в дом, увидел у порога, зашёл за другом, скучает по другу, скучает подруга.</a:t>
          </a:r>
          <a:endParaRPr lang="ru-RU" dirty="0"/>
        </a:p>
      </dgm:t>
    </dgm:pt>
    <dgm:pt modelId="{0C0AEC85-AE0F-4674-BC42-99BD85F69A38}" type="parTrans" cxnId="{6B66077E-DF71-4670-8E26-558825F4910C}">
      <dgm:prSet/>
      <dgm:spPr/>
      <dgm:t>
        <a:bodyPr/>
        <a:lstStyle/>
        <a:p>
          <a:endParaRPr lang="ru-RU"/>
        </a:p>
      </dgm:t>
    </dgm:pt>
    <dgm:pt modelId="{CFD14725-B34B-40CF-9C45-C8073C2F1B6F}" type="sibTrans" cxnId="{6B66077E-DF71-4670-8E26-558825F4910C}">
      <dgm:prSet/>
      <dgm:spPr/>
      <dgm:t>
        <a:bodyPr/>
        <a:lstStyle/>
        <a:p>
          <a:endParaRPr lang="ru-RU"/>
        </a:p>
      </dgm:t>
    </dgm:pt>
    <dgm:pt modelId="{97BBBC95-D2DD-440C-883C-8258B6E288E5}" type="pres">
      <dgm:prSet presAssocID="{E05E29D8-ADCF-4764-A365-346D56E046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0D1AC3-151B-427B-8383-4295C1F9836A}" type="pres">
      <dgm:prSet presAssocID="{20F7B90F-A9ED-4158-98FF-8C20D0CA26F2}" presName="parentText" presStyleLbl="node1" presStyleIdx="0" presStyleCnt="3" custScaleY="14307" custLinFactY="-5168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8495E-B4E4-44FB-B883-AB93FCF1A587}" type="pres">
      <dgm:prSet presAssocID="{33DAFC54-BE62-4A0C-8AAA-D3F830B57B5B}" presName="spacer" presStyleCnt="0"/>
      <dgm:spPr/>
      <dgm:t>
        <a:bodyPr/>
        <a:lstStyle/>
        <a:p>
          <a:endParaRPr lang="ru-RU"/>
        </a:p>
      </dgm:t>
    </dgm:pt>
    <dgm:pt modelId="{98DB09CA-9F0B-4AC8-B5AE-2D21A34B6548}" type="pres">
      <dgm:prSet presAssocID="{4E3986D5-EAF3-4AD4-9B7D-98D2F1645C93}" presName="parentText" presStyleLbl="node1" presStyleIdx="1" presStyleCnt="3" custScaleY="12604" custLinFactNeighborX="-306" custLinFactNeighborY="-89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EB4FA-EC93-43FC-9EBA-2BA9CD3CBB5C}" type="pres">
      <dgm:prSet presAssocID="{73DCC211-5A2B-4A32-BAD6-2EB78725DA45}" presName="spacer" presStyleCnt="0"/>
      <dgm:spPr/>
      <dgm:t>
        <a:bodyPr/>
        <a:lstStyle/>
        <a:p>
          <a:endParaRPr lang="ru-RU"/>
        </a:p>
      </dgm:t>
    </dgm:pt>
    <dgm:pt modelId="{00DA5664-A0EF-4F73-9AD7-57EE2701A49B}" type="pres">
      <dgm:prSet presAssocID="{8A09C98C-D4A4-4582-9EE7-D039ADC4A501}" presName="parentText" presStyleLbl="node1" presStyleIdx="2" presStyleCnt="3" custScaleY="15423" custLinFactNeighborX="54" custLinFactNeighborY="-88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5D89C-47B0-4F1C-825A-24A00502FBF4}" srcId="{E05E29D8-ADCF-4764-A365-346D56E0460A}" destId="{20F7B90F-A9ED-4158-98FF-8C20D0CA26F2}" srcOrd="0" destOrd="0" parTransId="{7CC6CBFC-6C4F-4B85-964A-0E8D79E5A284}" sibTransId="{33DAFC54-BE62-4A0C-8AAA-D3F830B57B5B}"/>
    <dgm:cxn modelId="{2594AB98-E3F9-4FFB-9921-2B874C95D6F8}" type="presOf" srcId="{20F7B90F-A9ED-4158-98FF-8C20D0CA26F2}" destId="{FA0D1AC3-151B-427B-8383-4295C1F9836A}" srcOrd="0" destOrd="0" presId="urn:microsoft.com/office/officeart/2005/8/layout/vList2"/>
    <dgm:cxn modelId="{D476336C-0C86-4369-A4E8-E5574A7C0DAC}" type="presOf" srcId="{E05E29D8-ADCF-4764-A365-346D56E0460A}" destId="{97BBBC95-D2DD-440C-883C-8258B6E288E5}" srcOrd="0" destOrd="0" presId="urn:microsoft.com/office/officeart/2005/8/layout/vList2"/>
    <dgm:cxn modelId="{22C332FC-DC93-4A52-94D3-7AEEE0E888B5}" type="presOf" srcId="{4E3986D5-EAF3-4AD4-9B7D-98D2F1645C93}" destId="{98DB09CA-9F0B-4AC8-B5AE-2D21A34B6548}" srcOrd="0" destOrd="0" presId="urn:microsoft.com/office/officeart/2005/8/layout/vList2"/>
    <dgm:cxn modelId="{C482258A-7783-4D45-8B20-7D792C823451}" type="presOf" srcId="{8A09C98C-D4A4-4582-9EE7-D039ADC4A501}" destId="{00DA5664-A0EF-4F73-9AD7-57EE2701A49B}" srcOrd="0" destOrd="0" presId="urn:microsoft.com/office/officeart/2005/8/layout/vList2"/>
    <dgm:cxn modelId="{6600EC34-CBAC-4453-AD6D-4B27D6A259AD}" srcId="{E05E29D8-ADCF-4764-A365-346D56E0460A}" destId="{4E3986D5-EAF3-4AD4-9B7D-98D2F1645C93}" srcOrd="1" destOrd="0" parTransId="{CEF0FF72-0BB5-4932-8B7F-ABA6E064DDD8}" sibTransId="{73DCC211-5A2B-4A32-BAD6-2EB78725DA45}"/>
    <dgm:cxn modelId="{6B66077E-DF71-4670-8E26-558825F4910C}" srcId="{E05E29D8-ADCF-4764-A365-346D56E0460A}" destId="{8A09C98C-D4A4-4582-9EE7-D039ADC4A501}" srcOrd="2" destOrd="0" parTransId="{0C0AEC85-AE0F-4674-BC42-99BD85F69A38}" sibTransId="{CFD14725-B34B-40CF-9C45-C8073C2F1B6F}"/>
    <dgm:cxn modelId="{332E9427-A48D-405E-8019-3DD591B2BCDB}" type="presParOf" srcId="{97BBBC95-D2DD-440C-883C-8258B6E288E5}" destId="{FA0D1AC3-151B-427B-8383-4295C1F9836A}" srcOrd="0" destOrd="0" presId="urn:microsoft.com/office/officeart/2005/8/layout/vList2"/>
    <dgm:cxn modelId="{7FF5BEF2-DB8F-421F-A0F3-C59A3E787D33}" type="presParOf" srcId="{97BBBC95-D2DD-440C-883C-8258B6E288E5}" destId="{8BD8495E-B4E4-44FB-B883-AB93FCF1A587}" srcOrd="1" destOrd="0" presId="urn:microsoft.com/office/officeart/2005/8/layout/vList2"/>
    <dgm:cxn modelId="{151C5C82-EDD4-4B7A-A154-3F3C4BCA29C9}" type="presParOf" srcId="{97BBBC95-D2DD-440C-883C-8258B6E288E5}" destId="{98DB09CA-9F0B-4AC8-B5AE-2D21A34B6548}" srcOrd="2" destOrd="0" presId="urn:microsoft.com/office/officeart/2005/8/layout/vList2"/>
    <dgm:cxn modelId="{C1138AB6-B7E4-4809-99DC-B10AE1280AB0}" type="presParOf" srcId="{97BBBC95-D2DD-440C-883C-8258B6E288E5}" destId="{FFAEB4FA-EC93-43FC-9EBA-2BA9CD3CBB5C}" srcOrd="3" destOrd="0" presId="urn:microsoft.com/office/officeart/2005/8/layout/vList2"/>
    <dgm:cxn modelId="{F9E418E1-9B7F-4950-B90B-1263F84C963A}" type="presParOf" srcId="{97BBBC95-D2DD-440C-883C-8258B6E288E5}" destId="{00DA5664-A0EF-4F73-9AD7-57EE2701A4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E29D8-ADCF-4764-A365-346D56E046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0F7B90F-A9ED-4158-98FF-8C20D0CA26F2}">
      <dgm:prSet/>
      <dgm:spPr/>
      <dgm:t>
        <a:bodyPr/>
        <a:lstStyle/>
        <a:p>
          <a:pPr rtl="0"/>
          <a:r>
            <a:rPr lang="ru-RU" dirty="0" smtClean="0"/>
            <a:t>Бабушка </a:t>
          </a:r>
          <a:r>
            <a:rPr lang="ru-RU" baseline="0" dirty="0" smtClean="0">
              <a:solidFill>
                <a:srgbClr val="00B050"/>
              </a:solidFill>
            </a:rPr>
            <a:t>на</a:t>
          </a:r>
          <a:r>
            <a:rPr lang="ru-RU" dirty="0" smtClean="0"/>
            <a:t>кормила меня вкусными пирожками.</a:t>
          </a:r>
          <a:endParaRPr lang="ru-RU" dirty="0"/>
        </a:p>
      </dgm:t>
    </dgm:pt>
    <dgm:pt modelId="{7CC6CBFC-6C4F-4B85-964A-0E8D79E5A284}" type="parTrans" cxnId="{3E95D89C-47B0-4F1C-825A-24A00502FBF4}">
      <dgm:prSet/>
      <dgm:spPr/>
      <dgm:t>
        <a:bodyPr/>
        <a:lstStyle/>
        <a:p>
          <a:endParaRPr lang="ru-RU"/>
        </a:p>
      </dgm:t>
    </dgm:pt>
    <dgm:pt modelId="{33DAFC54-BE62-4A0C-8AAA-D3F830B57B5B}" type="sibTrans" cxnId="{3E95D89C-47B0-4F1C-825A-24A00502FBF4}">
      <dgm:prSet/>
      <dgm:spPr/>
      <dgm:t>
        <a:bodyPr/>
        <a:lstStyle/>
        <a:p>
          <a:endParaRPr lang="ru-RU"/>
        </a:p>
      </dgm:t>
    </dgm:pt>
    <dgm:pt modelId="{4E3986D5-EAF3-4AD4-9B7D-98D2F1645C93}">
      <dgm:prSet/>
      <dgm:spPr/>
      <dgm:t>
        <a:bodyPr/>
        <a:lstStyle/>
        <a:p>
          <a:pPr rtl="0"/>
          <a:r>
            <a:rPr lang="ru-RU" baseline="0" dirty="0" smtClean="0">
              <a:solidFill>
                <a:srgbClr val="0070C0"/>
              </a:solidFill>
            </a:rPr>
            <a:t>На</a:t>
          </a:r>
          <a:r>
            <a:rPr lang="ru-RU" dirty="0" smtClean="0"/>
            <a:t> кормушке, которую я вчера повесил, весело чирикали  воробышки.</a:t>
          </a:r>
          <a:endParaRPr lang="ru-RU" dirty="0"/>
        </a:p>
      </dgm:t>
    </dgm:pt>
    <dgm:pt modelId="{CEF0FF72-0BB5-4932-8B7F-ABA6E064DDD8}" type="parTrans" cxnId="{6600EC34-CBAC-4453-AD6D-4B27D6A259AD}">
      <dgm:prSet/>
      <dgm:spPr/>
      <dgm:t>
        <a:bodyPr/>
        <a:lstStyle/>
        <a:p>
          <a:endParaRPr lang="ru-RU"/>
        </a:p>
      </dgm:t>
    </dgm:pt>
    <dgm:pt modelId="{73DCC211-5A2B-4A32-BAD6-2EB78725DA45}" type="sibTrans" cxnId="{6600EC34-CBAC-4453-AD6D-4B27D6A259AD}">
      <dgm:prSet/>
      <dgm:spPr/>
      <dgm:t>
        <a:bodyPr/>
        <a:lstStyle/>
        <a:p>
          <a:endParaRPr lang="ru-RU"/>
        </a:p>
      </dgm:t>
    </dgm:pt>
    <dgm:pt modelId="{8A09C98C-D4A4-4582-9EE7-D039ADC4A501}">
      <dgm:prSet/>
      <dgm:spPr/>
      <dgm:t>
        <a:bodyPr/>
        <a:lstStyle/>
        <a:p>
          <a:r>
            <a:rPr lang="ru-RU" i="1" baseline="0" dirty="0" smtClean="0">
              <a:solidFill>
                <a:srgbClr val="00B050"/>
              </a:solidFill>
            </a:rPr>
            <a:t>До</a:t>
          </a:r>
          <a:r>
            <a:rPr lang="ru-RU" i="1" dirty="0" smtClean="0"/>
            <a:t>бежал </a:t>
          </a:r>
          <a:r>
            <a:rPr lang="ru-RU" i="1" baseline="0" dirty="0" smtClean="0">
              <a:solidFill>
                <a:srgbClr val="0070C0"/>
              </a:solidFill>
            </a:rPr>
            <a:t>до</a:t>
          </a:r>
          <a:r>
            <a:rPr lang="ru-RU" i="1" dirty="0" smtClean="0"/>
            <a:t> дома, </a:t>
          </a:r>
          <a:r>
            <a:rPr lang="ru-RU" i="1" baseline="0" dirty="0" smtClean="0">
              <a:solidFill>
                <a:srgbClr val="00B050"/>
              </a:solidFill>
            </a:rPr>
            <a:t>от</a:t>
          </a:r>
          <a:r>
            <a:rPr lang="ru-RU" i="1" dirty="0" smtClean="0"/>
            <a:t>плыл </a:t>
          </a:r>
          <a:r>
            <a:rPr lang="ru-RU" i="1" baseline="0" dirty="0" smtClean="0">
              <a:solidFill>
                <a:srgbClr val="0070C0"/>
              </a:solidFill>
            </a:rPr>
            <a:t>от</a:t>
          </a:r>
          <a:r>
            <a:rPr lang="ru-RU" i="1" dirty="0" smtClean="0"/>
            <a:t> берега, </a:t>
          </a:r>
          <a:r>
            <a:rPr lang="ru-RU" i="1" baseline="0" dirty="0" smtClean="0">
              <a:solidFill>
                <a:srgbClr val="00B050"/>
              </a:solidFill>
            </a:rPr>
            <a:t>на</a:t>
          </a:r>
          <a:r>
            <a:rPr lang="ru-RU" i="1" dirty="0" smtClean="0"/>
            <a:t>ехал </a:t>
          </a:r>
          <a:r>
            <a:rPr lang="ru-RU" i="1" baseline="0" dirty="0" smtClean="0">
              <a:solidFill>
                <a:srgbClr val="0070C0"/>
              </a:solidFill>
            </a:rPr>
            <a:t>на</a:t>
          </a:r>
          <a:r>
            <a:rPr lang="ru-RU" i="1" dirty="0" smtClean="0"/>
            <a:t> камень, </a:t>
          </a:r>
          <a:r>
            <a:rPr lang="ru-RU" i="1" baseline="0" dirty="0" smtClean="0">
              <a:solidFill>
                <a:srgbClr val="00B050"/>
              </a:solidFill>
            </a:rPr>
            <a:t>в</a:t>
          </a:r>
          <a:r>
            <a:rPr lang="ru-RU" i="1" dirty="0" smtClean="0"/>
            <a:t>нёс </a:t>
          </a:r>
          <a:r>
            <a:rPr lang="ru-RU" i="1" baseline="0" dirty="0" smtClean="0">
              <a:solidFill>
                <a:srgbClr val="0070C0"/>
              </a:solidFill>
            </a:rPr>
            <a:t>в</a:t>
          </a:r>
          <a:r>
            <a:rPr lang="ru-RU" i="1" dirty="0" smtClean="0"/>
            <a:t> дом, </a:t>
          </a:r>
          <a:r>
            <a:rPr lang="ru-RU" i="1" baseline="0" dirty="0" smtClean="0">
              <a:solidFill>
                <a:srgbClr val="00B050"/>
              </a:solidFill>
            </a:rPr>
            <a:t>у</a:t>
          </a:r>
          <a:r>
            <a:rPr lang="ru-RU" i="1" dirty="0" smtClean="0"/>
            <a:t>видел </a:t>
          </a:r>
          <a:r>
            <a:rPr lang="ru-RU" i="1" baseline="0" dirty="0" smtClean="0">
              <a:solidFill>
                <a:srgbClr val="0070C0"/>
              </a:solidFill>
            </a:rPr>
            <a:t>у</a:t>
          </a:r>
          <a:r>
            <a:rPr lang="ru-RU" i="1" dirty="0" smtClean="0"/>
            <a:t> порога, </a:t>
          </a:r>
          <a:r>
            <a:rPr lang="ru-RU" i="1" baseline="0" dirty="0" smtClean="0">
              <a:solidFill>
                <a:srgbClr val="00B050"/>
              </a:solidFill>
            </a:rPr>
            <a:t>за</a:t>
          </a:r>
          <a:r>
            <a:rPr lang="ru-RU" i="1" dirty="0" smtClean="0"/>
            <a:t>шёл </a:t>
          </a:r>
          <a:r>
            <a:rPr lang="ru-RU" i="1" baseline="0" dirty="0" smtClean="0">
              <a:solidFill>
                <a:srgbClr val="0070C0"/>
              </a:solidFill>
            </a:rPr>
            <a:t>за</a:t>
          </a:r>
          <a:r>
            <a:rPr lang="ru-RU" i="1" dirty="0" smtClean="0"/>
            <a:t> другом, скучает </a:t>
          </a:r>
          <a:r>
            <a:rPr lang="ru-RU" i="1" baseline="0" dirty="0" smtClean="0">
              <a:solidFill>
                <a:srgbClr val="0070C0"/>
              </a:solidFill>
            </a:rPr>
            <a:t>по</a:t>
          </a:r>
          <a:r>
            <a:rPr lang="ru-RU" i="1" dirty="0" smtClean="0"/>
            <a:t> другу, скучает </a:t>
          </a:r>
          <a:r>
            <a:rPr lang="ru-RU" i="1" baseline="0" dirty="0" smtClean="0">
              <a:solidFill>
                <a:srgbClr val="00B050"/>
              </a:solidFill>
            </a:rPr>
            <a:t>по</a:t>
          </a:r>
          <a:r>
            <a:rPr lang="ru-RU" i="1" dirty="0" smtClean="0"/>
            <a:t>друга.</a:t>
          </a:r>
          <a:endParaRPr lang="ru-RU" dirty="0"/>
        </a:p>
      </dgm:t>
    </dgm:pt>
    <dgm:pt modelId="{0C0AEC85-AE0F-4674-BC42-99BD85F69A38}" type="parTrans" cxnId="{6B66077E-DF71-4670-8E26-558825F4910C}">
      <dgm:prSet/>
      <dgm:spPr/>
      <dgm:t>
        <a:bodyPr/>
        <a:lstStyle/>
        <a:p>
          <a:endParaRPr lang="ru-RU"/>
        </a:p>
      </dgm:t>
    </dgm:pt>
    <dgm:pt modelId="{CFD14725-B34B-40CF-9C45-C8073C2F1B6F}" type="sibTrans" cxnId="{6B66077E-DF71-4670-8E26-558825F4910C}">
      <dgm:prSet/>
      <dgm:spPr/>
      <dgm:t>
        <a:bodyPr/>
        <a:lstStyle/>
        <a:p>
          <a:endParaRPr lang="ru-RU"/>
        </a:p>
      </dgm:t>
    </dgm:pt>
    <dgm:pt modelId="{97BBBC95-D2DD-440C-883C-8258B6E288E5}" type="pres">
      <dgm:prSet presAssocID="{E05E29D8-ADCF-4764-A365-346D56E046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0D1AC3-151B-427B-8383-4295C1F9836A}" type="pres">
      <dgm:prSet presAssocID="{20F7B90F-A9ED-4158-98FF-8C20D0CA26F2}" presName="parentText" presStyleLbl="node1" presStyleIdx="0" presStyleCnt="3" custScaleY="14307" custLinFactY="-5168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8495E-B4E4-44FB-B883-AB93FCF1A587}" type="pres">
      <dgm:prSet presAssocID="{33DAFC54-BE62-4A0C-8AAA-D3F830B57B5B}" presName="spacer" presStyleCnt="0"/>
      <dgm:spPr/>
      <dgm:t>
        <a:bodyPr/>
        <a:lstStyle/>
        <a:p>
          <a:endParaRPr lang="ru-RU"/>
        </a:p>
      </dgm:t>
    </dgm:pt>
    <dgm:pt modelId="{98DB09CA-9F0B-4AC8-B5AE-2D21A34B6548}" type="pres">
      <dgm:prSet presAssocID="{4E3986D5-EAF3-4AD4-9B7D-98D2F1645C93}" presName="parentText" presStyleLbl="node1" presStyleIdx="1" presStyleCnt="3" custScaleY="12604" custLinFactNeighborX="-306" custLinFactNeighborY="-89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EB4FA-EC93-43FC-9EBA-2BA9CD3CBB5C}" type="pres">
      <dgm:prSet presAssocID="{73DCC211-5A2B-4A32-BAD6-2EB78725DA45}" presName="spacer" presStyleCnt="0"/>
      <dgm:spPr/>
      <dgm:t>
        <a:bodyPr/>
        <a:lstStyle/>
        <a:p>
          <a:endParaRPr lang="ru-RU"/>
        </a:p>
      </dgm:t>
    </dgm:pt>
    <dgm:pt modelId="{00DA5664-A0EF-4F73-9AD7-57EE2701A49B}" type="pres">
      <dgm:prSet presAssocID="{8A09C98C-D4A4-4582-9EE7-D039ADC4A501}" presName="parentText" presStyleLbl="node1" presStyleIdx="2" presStyleCnt="3" custScaleY="15423" custLinFactNeighborX="54" custLinFactNeighborY="-88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5D89C-47B0-4F1C-825A-24A00502FBF4}" srcId="{E05E29D8-ADCF-4764-A365-346D56E0460A}" destId="{20F7B90F-A9ED-4158-98FF-8C20D0CA26F2}" srcOrd="0" destOrd="0" parTransId="{7CC6CBFC-6C4F-4B85-964A-0E8D79E5A284}" sibTransId="{33DAFC54-BE62-4A0C-8AAA-D3F830B57B5B}"/>
    <dgm:cxn modelId="{2FDDD0EF-3D9A-43D2-808E-FD3F5A95E96B}" type="presOf" srcId="{4E3986D5-EAF3-4AD4-9B7D-98D2F1645C93}" destId="{98DB09CA-9F0B-4AC8-B5AE-2D21A34B6548}" srcOrd="0" destOrd="0" presId="urn:microsoft.com/office/officeart/2005/8/layout/vList2"/>
    <dgm:cxn modelId="{749472CA-7D52-44FE-A09C-FF22E5A33521}" type="presOf" srcId="{8A09C98C-D4A4-4582-9EE7-D039ADC4A501}" destId="{00DA5664-A0EF-4F73-9AD7-57EE2701A49B}" srcOrd="0" destOrd="0" presId="urn:microsoft.com/office/officeart/2005/8/layout/vList2"/>
    <dgm:cxn modelId="{4197218C-A3D9-484B-9DEE-243AE0C7BB80}" type="presOf" srcId="{E05E29D8-ADCF-4764-A365-346D56E0460A}" destId="{97BBBC95-D2DD-440C-883C-8258B6E288E5}" srcOrd="0" destOrd="0" presId="urn:microsoft.com/office/officeart/2005/8/layout/vList2"/>
    <dgm:cxn modelId="{6600EC34-CBAC-4453-AD6D-4B27D6A259AD}" srcId="{E05E29D8-ADCF-4764-A365-346D56E0460A}" destId="{4E3986D5-EAF3-4AD4-9B7D-98D2F1645C93}" srcOrd="1" destOrd="0" parTransId="{CEF0FF72-0BB5-4932-8B7F-ABA6E064DDD8}" sibTransId="{73DCC211-5A2B-4A32-BAD6-2EB78725DA45}"/>
    <dgm:cxn modelId="{6B66077E-DF71-4670-8E26-558825F4910C}" srcId="{E05E29D8-ADCF-4764-A365-346D56E0460A}" destId="{8A09C98C-D4A4-4582-9EE7-D039ADC4A501}" srcOrd="2" destOrd="0" parTransId="{0C0AEC85-AE0F-4674-BC42-99BD85F69A38}" sibTransId="{CFD14725-B34B-40CF-9C45-C8073C2F1B6F}"/>
    <dgm:cxn modelId="{AB560F6A-DF57-4C20-A914-0B3CC63C018F}" type="presOf" srcId="{20F7B90F-A9ED-4158-98FF-8C20D0CA26F2}" destId="{FA0D1AC3-151B-427B-8383-4295C1F9836A}" srcOrd="0" destOrd="0" presId="urn:microsoft.com/office/officeart/2005/8/layout/vList2"/>
    <dgm:cxn modelId="{060BB674-B0C6-43D8-9CC7-B12028CB3694}" type="presParOf" srcId="{97BBBC95-D2DD-440C-883C-8258B6E288E5}" destId="{FA0D1AC3-151B-427B-8383-4295C1F9836A}" srcOrd="0" destOrd="0" presId="urn:microsoft.com/office/officeart/2005/8/layout/vList2"/>
    <dgm:cxn modelId="{274A6DEF-EF53-4E13-B36F-F15C5ADFB47B}" type="presParOf" srcId="{97BBBC95-D2DD-440C-883C-8258B6E288E5}" destId="{8BD8495E-B4E4-44FB-B883-AB93FCF1A587}" srcOrd="1" destOrd="0" presId="urn:microsoft.com/office/officeart/2005/8/layout/vList2"/>
    <dgm:cxn modelId="{1B6C8B21-C8DB-4A3C-8120-DBAA5A5B2FF1}" type="presParOf" srcId="{97BBBC95-D2DD-440C-883C-8258B6E288E5}" destId="{98DB09CA-9F0B-4AC8-B5AE-2D21A34B6548}" srcOrd="2" destOrd="0" presId="urn:microsoft.com/office/officeart/2005/8/layout/vList2"/>
    <dgm:cxn modelId="{3E9FB406-FE87-46AD-8BD9-DB859C9248CE}" type="presParOf" srcId="{97BBBC95-D2DD-440C-883C-8258B6E288E5}" destId="{FFAEB4FA-EC93-43FC-9EBA-2BA9CD3CBB5C}" srcOrd="3" destOrd="0" presId="urn:microsoft.com/office/officeart/2005/8/layout/vList2"/>
    <dgm:cxn modelId="{87E023EA-C7A0-4ECA-8D5E-C32A8D54585A}" type="presParOf" srcId="{97BBBC95-D2DD-440C-883C-8258B6E288E5}" destId="{00DA5664-A0EF-4F73-9AD7-57EE2701A4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D1AC3-151B-427B-8383-4295C1F9836A}">
      <dsp:nvSpPr>
        <dsp:cNvPr id="0" name=""/>
        <dsp:cNvSpPr/>
      </dsp:nvSpPr>
      <dsp:spPr>
        <a:xfrm>
          <a:off x="0" y="0"/>
          <a:ext cx="8229600" cy="11144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Бабушка накормила меня вкусными пирожками.</a:t>
          </a:r>
          <a:endParaRPr lang="ru-RU" sz="2100" kern="1200" dirty="0"/>
        </a:p>
      </dsp:txBody>
      <dsp:txXfrm>
        <a:off x="54405" y="54405"/>
        <a:ext cx="8120790" cy="1005674"/>
      </dsp:txXfrm>
    </dsp:sp>
    <dsp:sp modelId="{98DB09CA-9F0B-4AC8-B5AE-2D21A34B6548}">
      <dsp:nvSpPr>
        <dsp:cNvPr id="0" name=""/>
        <dsp:cNvSpPr/>
      </dsp:nvSpPr>
      <dsp:spPr>
        <a:xfrm>
          <a:off x="0" y="1153103"/>
          <a:ext cx="8229600" cy="9818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кормушке, которую я вчера повесил, весело чирикали  воробышки.</a:t>
          </a:r>
          <a:endParaRPr lang="ru-RU" sz="2100" kern="1200" dirty="0"/>
        </a:p>
      </dsp:txBody>
      <dsp:txXfrm>
        <a:off x="47929" y="1201032"/>
        <a:ext cx="8133742" cy="885966"/>
      </dsp:txXfrm>
    </dsp:sp>
    <dsp:sp modelId="{00DA5664-A0EF-4F73-9AD7-57EE2701A49B}">
      <dsp:nvSpPr>
        <dsp:cNvPr id="0" name=""/>
        <dsp:cNvSpPr/>
      </dsp:nvSpPr>
      <dsp:spPr>
        <a:xfrm>
          <a:off x="0" y="2302641"/>
          <a:ext cx="8229600" cy="12014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добежал до дома, отплыл от берега, наехал на камень, внёс в дом, увидел у порога, зашёл за другом, скучает по другу, скучает подруга.</a:t>
          </a:r>
          <a:endParaRPr lang="ru-RU" sz="2100" kern="1200" dirty="0"/>
        </a:p>
      </dsp:txBody>
      <dsp:txXfrm>
        <a:off x="58648" y="2361289"/>
        <a:ext cx="8112304" cy="1084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D1AC3-151B-427B-8383-4295C1F9836A}">
      <dsp:nvSpPr>
        <dsp:cNvPr id="0" name=""/>
        <dsp:cNvSpPr/>
      </dsp:nvSpPr>
      <dsp:spPr>
        <a:xfrm>
          <a:off x="0" y="0"/>
          <a:ext cx="8558374" cy="969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Бабушка </a:t>
          </a:r>
          <a:r>
            <a:rPr lang="ru-RU" sz="2100" kern="1200" baseline="0" dirty="0" smtClean="0">
              <a:solidFill>
                <a:srgbClr val="00B050"/>
              </a:solidFill>
            </a:rPr>
            <a:t>на</a:t>
          </a:r>
          <a:r>
            <a:rPr lang="ru-RU" sz="2100" kern="1200" dirty="0" smtClean="0"/>
            <a:t>кормила меня вкусными пирожками.</a:t>
          </a:r>
          <a:endParaRPr lang="ru-RU" sz="2100" kern="1200" dirty="0"/>
        </a:p>
      </dsp:txBody>
      <dsp:txXfrm>
        <a:off x="47335" y="47335"/>
        <a:ext cx="8463704" cy="874989"/>
      </dsp:txXfrm>
    </dsp:sp>
    <dsp:sp modelId="{98DB09CA-9F0B-4AC8-B5AE-2D21A34B6548}">
      <dsp:nvSpPr>
        <dsp:cNvPr id="0" name=""/>
        <dsp:cNvSpPr/>
      </dsp:nvSpPr>
      <dsp:spPr>
        <a:xfrm>
          <a:off x="0" y="1222545"/>
          <a:ext cx="8558374" cy="8542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baseline="0" dirty="0" smtClean="0">
              <a:solidFill>
                <a:srgbClr val="0070C0"/>
              </a:solidFill>
            </a:rPr>
            <a:t>На</a:t>
          </a:r>
          <a:r>
            <a:rPr lang="ru-RU" sz="2100" kern="1200" dirty="0" smtClean="0"/>
            <a:t> кормушке, которую я вчера повесил, весело чирикали  воробышки.</a:t>
          </a:r>
          <a:endParaRPr lang="ru-RU" sz="2100" kern="1200" dirty="0"/>
        </a:p>
      </dsp:txBody>
      <dsp:txXfrm>
        <a:off x="41700" y="1264245"/>
        <a:ext cx="8474974" cy="770838"/>
      </dsp:txXfrm>
    </dsp:sp>
    <dsp:sp modelId="{00DA5664-A0EF-4F73-9AD7-57EE2701A49B}">
      <dsp:nvSpPr>
        <dsp:cNvPr id="0" name=""/>
        <dsp:cNvSpPr/>
      </dsp:nvSpPr>
      <dsp:spPr>
        <a:xfrm>
          <a:off x="0" y="2244496"/>
          <a:ext cx="8558374" cy="10452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baseline="0" dirty="0" smtClean="0">
              <a:solidFill>
                <a:srgbClr val="00B050"/>
              </a:solidFill>
            </a:rPr>
            <a:t>До</a:t>
          </a:r>
          <a:r>
            <a:rPr lang="ru-RU" sz="2100" i="1" kern="1200" dirty="0" smtClean="0"/>
            <a:t>бежал </a:t>
          </a:r>
          <a:r>
            <a:rPr lang="ru-RU" sz="2100" i="1" kern="1200" baseline="0" dirty="0" smtClean="0">
              <a:solidFill>
                <a:srgbClr val="0070C0"/>
              </a:solidFill>
            </a:rPr>
            <a:t>до</a:t>
          </a:r>
          <a:r>
            <a:rPr lang="ru-RU" sz="2100" i="1" kern="1200" dirty="0" smtClean="0"/>
            <a:t> дома, </a:t>
          </a:r>
          <a:r>
            <a:rPr lang="ru-RU" sz="2100" i="1" kern="1200" baseline="0" dirty="0" smtClean="0">
              <a:solidFill>
                <a:srgbClr val="00B050"/>
              </a:solidFill>
            </a:rPr>
            <a:t>от</a:t>
          </a:r>
          <a:r>
            <a:rPr lang="ru-RU" sz="2100" i="1" kern="1200" dirty="0" smtClean="0"/>
            <a:t>плыл </a:t>
          </a:r>
          <a:r>
            <a:rPr lang="ru-RU" sz="2100" i="1" kern="1200" baseline="0" dirty="0" smtClean="0">
              <a:solidFill>
                <a:srgbClr val="0070C0"/>
              </a:solidFill>
            </a:rPr>
            <a:t>от</a:t>
          </a:r>
          <a:r>
            <a:rPr lang="ru-RU" sz="2100" i="1" kern="1200" dirty="0" smtClean="0"/>
            <a:t> берега, </a:t>
          </a:r>
          <a:r>
            <a:rPr lang="ru-RU" sz="2100" i="1" kern="1200" baseline="0" dirty="0" smtClean="0">
              <a:solidFill>
                <a:srgbClr val="00B050"/>
              </a:solidFill>
            </a:rPr>
            <a:t>на</a:t>
          </a:r>
          <a:r>
            <a:rPr lang="ru-RU" sz="2100" i="1" kern="1200" dirty="0" smtClean="0"/>
            <a:t>ехал </a:t>
          </a:r>
          <a:r>
            <a:rPr lang="ru-RU" sz="2100" i="1" kern="1200" baseline="0" dirty="0" smtClean="0">
              <a:solidFill>
                <a:srgbClr val="0070C0"/>
              </a:solidFill>
            </a:rPr>
            <a:t>на</a:t>
          </a:r>
          <a:r>
            <a:rPr lang="ru-RU" sz="2100" i="1" kern="1200" dirty="0" smtClean="0"/>
            <a:t> камень, </a:t>
          </a:r>
          <a:r>
            <a:rPr lang="ru-RU" sz="2100" i="1" kern="1200" baseline="0" dirty="0" smtClean="0">
              <a:solidFill>
                <a:srgbClr val="00B050"/>
              </a:solidFill>
            </a:rPr>
            <a:t>в</a:t>
          </a:r>
          <a:r>
            <a:rPr lang="ru-RU" sz="2100" i="1" kern="1200" dirty="0" smtClean="0"/>
            <a:t>нёс </a:t>
          </a:r>
          <a:r>
            <a:rPr lang="ru-RU" sz="2100" i="1" kern="1200" baseline="0" dirty="0" smtClean="0">
              <a:solidFill>
                <a:srgbClr val="0070C0"/>
              </a:solidFill>
            </a:rPr>
            <a:t>в</a:t>
          </a:r>
          <a:r>
            <a:rPr lang="ru-RU" sz="2100" i="1" kern="1200" dirty="0" smtClean="0"/>
            <a:t> дом, </a:t>
          </a:r>
          <a:r>
            <a:rPr lang="ru-RU" sz="2100" i="1" kern="1200" baseline="0" dirty="0" smtClean="0">
              <a:solidFill>
                <a:srgbClr val="00B050"/>
              </a:solidFill>
            </a:rPr>
            <a:t>у</a:t>
          </a:r>
          <a:r>
            <a:rPr lang="ru-RU" sz="2100" i="1" kern="1200" dirty="0" smtClean="0"/>
            <a:t>видел </a:t>
          </a:r>
          <a:r>
            <a:rPr lang="ru-RU" sz="2100" i="1" kern="1200" baseline="0" dirty="0" smtClean="0">
              <a:solidFill>
                <a:srgbClr val="0070C0"/>
              </a:solidFill>
            </a:rPr>
            <a:t>у</a:t>
          </a:r>
          <a:r>
            <a:rPr lang="ru-RU" sz="2100" i="1" kern="1200" dirty="0" smtClean="0"/>
            <a:t> порога, </a:t>
          </a:r>
          <a:r>
            <a:rPr lang="ru-RU" sz="2100" i="1" kern="1200" baseline="0" dirty="0" smtClean="0">
              <a:solidFill>
                <a:srgbClr val="00B050"/>
              </a:solidFill>
            </a:rPr>
            <a:t>за</a:t>
          </a:r>
          <a:r>
            <a:rPr lang="ru-RU" sz="2100" i="1" kern="1200" dirty="0" smtClean="0"/>
            <a:t>шёл </a:t>
          </a:r>
          <a:r>
            <a:rPr lang="ru-RU" sz="2100" i="1" kern="1200" baseline="0" dirty="0" smtClean="0">
              <a:solidFill>
                <a:srgbClr val="0070C0"/>
              </a:solidFill>
            </a:rPr>
            <a:t>за</a:t>
          </a:r>
          <a:r>
            <a:rPr lang="ru-RU" sz="2100" i="1" kern="1200" dirty="0" smtClean="0"/>
            <a:t> другом, скучает </a:t>
          </a:r>
          <a:r>
            <a:rPr lang="ru-RU" sz="2100" i="1" kern="1200" baseline="0" dirty="0" smtClean="0">
              <a:solidFill>
                <a:srgbClr val="0070C0"/>
              </a:solidFill>
            </a:rPr>
            <a:t>по</a:t>
          </a:r>
          <a:r>
            <a:rPr lang="ru-RU" sz="2100" i="1" kern="1200" dirty="0" smtClean="0"/>
            <a:t> другу, скучает </a:t>
          </a:r>
          <a:r>
            <a:rPr lang="ru-RU" sz="2100" i="1" kern="1200" baseline="0" dirty="0" smtClean="0">
              <a:solidFill>
                <a:srgbClr val="00B050"/>
              </a:solidFill>
            </a:rPr>
            <a:t>по</a:t>
          </a:r>
          <a:r>
            <a:rPr lang="ru-RU" sz="2100" i="1" kern="1200" dirty="0" smtClean="0"/>
            <a:t>друга.</a:t>
          </a:r>
          <a:endParaRPr lang="ru-RU" sz="2100" kern="1200" dirty="0"/>
        </a:p>
      </dsp:txBody>
      <dsp:txXfrm>
        <a:off x="51027" y="2295523"/>
        <a:ext cx="8456320" cy="943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DDEE-28C2-4C39-BB14-80D722ADF20C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21F4F-3DFE-4CAC-9D97-65650DE52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62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21F4F-3DFE-4CAC-9D97-65650DE5201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56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Мы </a:t>
            </a: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верим, </a:t>
            </a: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всё у нас </a:t>
            </a: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получится,</a:t>
            </a:r>
            <a:endParaRPr lang="ru-RU" sz="4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Удачным будет этот </a:t>
            </a: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день, </a:t>
            </a:r>
            <a:endParaRPr lang="ru-RU" sz="4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Преодолеем все мы </a:t>
            </a: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трудности,</a:t>
            </a:r>
            <a:endParaRPr lang="ru-RU" sz="4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Лишь было бы </a:t>
            </a: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учиться </a:t>
            </a:r>
            <a:r>
              <a:rPr lang="ru-RU" sz="4800" dirty="0">
                <a:solidFill>
                  <a:srgbClr val="0070C0"/>
                </a:solidFill>
                <a:latin typeface="Monotype Corsiva" panose="03010101010201010101" pitchFamily="66" charset="0"/>
              </a:rPr>
              <a:t>нам не лень</a:t>
            </a:r>
            <a:r>
              <a:rPr lang="ru-RU" sz="48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endParaRPr lang="ru-RU" sz="48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5" descr="Учил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693962" cy="1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OO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36624"/>
            <a:ext cx="1662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QUILLP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1525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3025"/>
            <a:ext cx="19446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10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0899084"/>
              </p:ext>
            </p:extLst>
          </p:nvPr>
        </p:nvGraphicFramePr>
        <p:xfrm>
          <a:off x="467545" y="1700808"/>
          <a:ext cx="8188046" cy="397854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57975"/>
                <a:gridCol w="1598630"/>
                <a:gridCol w="1597824"/>
                <a:gridCol w="1493129"/>
                <a:gridCol w="1475411"/>
                <a:gridCol w="1365077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бить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бежать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клеить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нести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ходить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При-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прибить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прибежать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приклеить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принести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От-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отбежать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отклеить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отнести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1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В-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вбежать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вклеить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1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За-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забежать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заклеить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занести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заходить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14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Обрати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69003133"/>
              </p:ext>
            </p:extLst>
          </p:nvPr>
        </p:nvGraphicFramePr>
        <p:xfrm>
          <a:off x="457200" y="1124745"/>
          <a:ext cx="8229600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732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Обрати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249374"/>
              </p:ext>
            </p:extLst>
          </p:nvPr>
        </p:nvGraphicFramePr>
        <p:xfrm>
          <a:off x="251520" y="1124744"/>
          <a:ext cx="8558374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96692" y="4941168"/>
            <a:ext cx="8229600" cy="1565814"/>
            <a:chOff x="0" y="3330729"/>
            <a:chExt cx="8229600" cy="156581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3330729"/>
              <a:ext cx="8229600" cy="156581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6437" y="3407166"/>
              <a:ext cx="8076726" cy="14129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 baseline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3568" y="4985411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Вывод</a:t>
            </a:r>
            <a:r>
              <a:rPr lang="ru-RU" sz="2400" b="1" dirty="0" smtClean="0"/>
              <a:t>: </a:t>
            </a:r>
            <a:r>
              <a:rPr lang="ru-RU" sz="2400" b="1" dirty="0"/>
              <a:t>существительные могут употребляться с предлогами (</a:t>
            </a:r>
            <a:r>
              <a:rPr lang="ru-RU" sz="2400" b="1" i="1" dirty="0"/>
              <a:t>скучать </a:t>
            </a:r>
            <a:r>
              <a:rPr lang="ru-RU" sz="2400" b="1" i="1" dirty="0">
                <a:solidFill>
                  <a:srgbClr val="0070C0"/>
                </a:solidFill>
              </a:rPr>
              <a:t>по</a:t>
            </a:r>
            <a:r>
              <a:rPr lang="ru-RU" sz="2400" b="1" i="1" dirty="0"/>
              <a:t> другу</a:t>
            </a:r>
            <a:r>
              <a:rPr lang="ru-RU" sz="2400" b="1" dirty="0"/>
              <a:t>) и с приставками (</a:t>
            </a:r>
            <a:r>
              <a:rPr lang="ru-RU" sz="2400" b="1" i="1" dirty="0"/>
              <a:t>скучает </a:t>
            </a:r>
            <a:r>
              <a:rPr lang="ru-RU" sz="2400" b="1" i="1" dirty="0">
                <a:solidFill>
                  <a:srgbClr val="00B050"/>
                </a:solidFill>
              </a:rPr>
              <a:t>по</a:t>
            </a:r>
            <a:r>
              <a:rPr lang="ru-RU" sz="2400" b="1" i="1" dirty="0"/>
              <a:t>друга</a:t>
            </a:r>
            <a:r>
              <a:rPr lang="ru-RU" sz="2400" b="1" dirty="0"/>
              <a:t>), глаголы — только с приставками (</a:t>
            </a:r>
            <a:r>
              <a:rPr lang="ru-RU" sz="2400" b="1" i="1" dirty="0">
                <a:solidFill>
                  <a:srgbClr val="00B050"/>
                </a:solidFill>
              </a:rPr>
              <a:t>по</a:t>
            </a:r>
            <a:r>
              <a:rPr lang="ru-RU" sz="2400" b="1" i="1" dirty="0"/>
              <a:t>скучать</a:t>
            </a:r>
            <a:r>
              <a:rPr lang="ru-RU" sz="2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8809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241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Подумай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9923" t="46181" r="18955" b="9662"/>
          <a:stretch/>
        </p:blipFill>
        <p:spPr bwMode="auto">
          <a:xfrm>
            <a:off x="721347" y="764704"/>
            <a:ext cx="7451994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2437" t="6763" r="18955" b="78019"/>
          <a:stretch/>
        </p:blipFill>
        <p:spPr bwMode="auto">
          <a:xfrm>
            <a:off x="900533" y="4437112"/>
            <a:ext cx="7272808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2967335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r>
              <a:rPr lang="ru-RU" b="1" u="sng" dirty="0" smtClean="0"/>
              <a:t>Вывод</a:t>
            </a:r>
            <a:r>
              <a:rPr lang="ru-RU" b="1" dirty="0"/>
              <a:t>: приставки придают словам какое-либо значение, следовательно, являются значимой частью слова.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3689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Заполнить таблицу примерами с использованием орфографического словаря. </a:t>
            </a:r>
            <a:endParaRPr lang="ru-RU" sz="32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6781375"/>
              </p:ext>
            </p:extLst>
          </p:nvPr>
        </p:nvGraphicFramePr>
        <p:xfrm>
          <a:off x="395536" y="1988840"/>
          <a:ext cx="8230117" cy="337687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48272"/>
                <a:gridCol w="2088232"/>
                <a:gridCol w="1368152"/>
                <a:gridCol w="2325461"/>
              </a:tblGrid>
              <a:tr h="300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Приставки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Предлоги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Примеры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  <a:tr h="619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В- — движение </a:t>
                      </a:r>
                      <a:r>
                        <a:rPr lang="ru-RU" sz="1200" baseline="0" dirty="0">
                          <a:effectLst/>
                        </a:rPr>
                        <a:t>вперед</a:t>
                      </a:r>
                      <a:r>
                        <a:rPr lang="ru-RU" sz="1200" dirty="0">
                          <a:effectLst/>
                        </a:rPr>
                        <a:t>, внутрь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  <a:tr h="300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ВЫ- — движение наружу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На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  <a:tr h="619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ПЕРЕ- — передвижение с места на место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  <a:tr h="619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ПРИ- — присоединение, приближение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За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  <a:tr h="300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У-, ОТ- — удаление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  <a:tr h="6190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БЕЗ- (БЕС-) — отсутствие чего-либо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Без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59" marR="681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58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u="sng" dirty="0" smtClean="0"/>
              <a:t>Приставка</a:t>
            </a:r>
            <a:r>
              <a:rPr lang="ru-RU" b="1" dirty="0" smtClean="0"/>
              <a:t> – значимая часть слова, которая находится перед корнем и служит для образования новых слов.</a:t>
            </a:r>
          </a:p>
          <a:p>
            <a:pPr>
              <a:lnSpc>
                <a:spcPct val="150000"/>
              </a:lnSpc>
            </a:pPr>
            <a:endParaRPr lang="ru-RU" b="1" dirty="0"/>
          </a:p>
        </p:txBody>
      </p:sp>
      <p:sp>
        <p:nvSpPr>
          <p:cNvPr id="4" name="Дуга 3"/>
          <p:cNvSpPr/>
          <p:nvPr/>
        </p:nvSpPr>
        <p:spPr bwMode="auto">
          <a:xfrm>
            <a:off x="3275856" y="3789040"/>
            <a:ext cx="2714625" cy="1214438"/>
          </a:xfrm>
          <a:prstGeom prst="arc">
            <a:avLst>
              <a:gd name="adj1" fmla="val 10776988"/>
              <a:gd name="adj2" fmla="val 133130"/>
            </a:avLst>
          </a:prstGeom>
          <a:solidFill>
            <a:schemeClr val="bg1">
              <a:alpha val="23000"/>
            </a:schemeClr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84168" y="3824759"/>
            <a:ext cx="1071562" cy="571500"/>
            <a:chOff x="1920" y="3504"/>
            <a:chExt cx="336" cy="240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 flipV="1">
              <a:off x="1920" y="3504"/>
              <a:ext cx="192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2112" y="3504"/>
              <a:ext cx="144" cy="24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Полилиния 22"/>
          <p:cNvSpPr>
            <a:spLocks noChangeArrowheads="1"/>
          </p:cNvSpPr>
          <p:nvPr/>
        </p:nvSpPr>
        <p:spPr bwMode="auto">
          <a:xfrm>
            <a:off x="7380312" y="3975294"/>
            <a:ext cx="1305195" cy="1019275"/>
          </a:xfrm>
          <a:custGeom>
            <a:avLst/>
            <a:gdLst>
              <a:gd name="T0" fmla="*/ 0 w 590248"/>
              <a:gd name="T1" fmla="*/ 388398 h 616856"/>
              <a:gd name="T2" fmla="*/ 0 w 590248"/>
              <a:gd name="T3" fmla="*/ 2403852 h 616856"/>
              <a:gd name="T4" fmla="*/ 0 w 590248"/>
              <a:gd name="T5" fmla="*/ 2403852 h 616856"/>
              <a:gd name="T6" fmla="*/ 0 w 590248"/>
              <a:gd name="T7" fmla="*/ 2403852 h 616856"/>
              <a:gd name="T8" fmla="*/ 8886030 w 590248"/>
              <a:gd name="T9" fmla="*/ 2340864 h 616856"/>
              <a:gd name="T10" fmla="*/ 8632141 w 590248"/>
              <a:gd name="T11" fmla="*/ 2340864 h 616856"/>
              <a:gd name="T12" fmla="*/ 8886030 w 590248"/>
              <a:gd name="T13" fmla="*/ 325413 h 616856"/>
              <a:gd name="T14" fmla="*/ 8632141 w 590248"/>
              <a:gd name="T15" fmla="*/ 388398 h 616856"/>
              <a:gd name="T16" fmla="*/ 0 w 590248"/>
              <a:gd name="T17" fmla="*/ 388398 h 616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248"/>
              <a:gd name="T28" fmla="*/ 0 h 616856"/>
              <a:gd name="T29" fmla="*/ 590248 w 590248"/>
              <a:gd name="T30" fmla="*/ 616856 h 6168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0248" h="616856">
                <a:moveTo>
                  <a:pt x="0" y="89505"/>
                </a:moveTo>
                <a:lnTo>
                  <a:pt x="0" y="553962"/>
                </a:lnTo>
                <a:lnTo>
                  <a:pt x="508000" y="539447"/>
                </a:lnTo>
                <a:cubicBezTo>
                  <a:pt x="590248" y="537028"/>
                  <a:pt x="493486" y="616856"/>
                  <a:pt x="493486" y="539447"/>
                </a:cubicBezTo>
                <a:cubicBezTo>
                  <a:pt x="493486" y="462038"/>
                  <a:pt x="508000" y="149980"/>
                  <a:pt x="508000" y="74990"/>
                </a:cubicBezTo>
                <a:cubicBezTo>
                  <a:pt x="508000" y="0"/>
                  <a:pt x="578153" y="89505"/>
                  <a:pt x="493486" y="89505"/>
                </a:cubicBezTo>
                <a:cubicBezTo>
                  <a:pt x="408819" y="89505"/>
                  <a:pt x="204409" y="82247"/>
                  <a:pt x="0" y="89505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 w="38100" algn="ctr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6000" dirty="0"/>
              <a:t>а</a:t>
            </a:r>
            <a:endParaRPr lang="ru-RU" altLang="ru-RU" sz="6000" dirty="0"/>
          </a:p>
        </p:txBody>
      </p:sp>
      <p:sp>
        <p:nvSpPr>
          <p:cNvPr id="9" name="Полилиния 24"/>
          <p:cNvSpPr>
            <a:spLocks noChangeArrowheads="1"/>
          </p:cNvSpPr>
          <p:nvPr/>
        </p:nvSpPr>
        <p:spPr bwMode="auto">
          <a:xfrm>
            <a:off x="1486374" y="4064621"/>
            <a:ext cx="1672793" cy="735926"/>
          </a:xfrm>
          <a:custGeom>
            <a:avLst/>
            <a:gdLst>
              <a:gd name="T0" fmla="*/ 0 w 590248"/>
              <a:gd name="T1" fmla="*/ 2404857 h 616856"/>
              <a:gd name="T2" fmla="*/ 0 w 590248"/>
              <a:gd name="T3" fmla="*/ 14883988 h 616856"/>
              <a:gd name="T4" fmla="*/ 0 w 590248"/>
              <a:gd name="T5" fmla="*/ 14883988 h 616856"/>
              <a:gd name="T6" fmla="*/ 0 w 590248"/>
              <a:gd name="T7" fmla="*/ 14883988 h 616856"/>
              <a:gd name="T8" fmla="*/ 1223229063 w 590248"/>
              <a:gd name="T9" fmla="*/ 14493981 h 616856"/>
              <a:gd name="T10" fmla="*/ 1188281079 w 590248"/>
              <a:gd name="T11" fmla="*/ 14493981 h 616856"/>
              <a:gd name="T12" fmla="*/ 1223229063 w 590248"/>
              <a:gd name="T13" fmla="*/ 2014846 h 616856"/>
              <a:gd name="T14" fmla="*/ 1188281079 w 590248"/>
              <a:gd name="T15" fmla="*/ 2404857 h 616856"/>
              <a:gd name="T16" fmla="*/ 0 w 590248"/>
              <a:gd name="T17" fmla="*/ 2404857 h 616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0248"/>
              <a:gd name="T28" fmla="*/ 0 h 616856"/>
              <a:gd name="T29" fmla="*/ 590248 w 590248"/>
              <a:gd name="T30" fmla="*/ 616856 h 616856"/>
              <a:gd name="connsiteX0" fmla="*/ 508000 w 541137"/>
              <a:gd name="connsiteY0" fmla="*/ 494399 h 574712"/>
              <a:gd name="connsiteX1" fmla="*/ 493486 w 541137"/>
              <a:gd name="connsiteY1" fmla="*/ 494399 h 574712"/>
              <a:gd name="connsiteX2" fmla="*/ 508000 w 541137"/>
              <a:gd name="connsiteY2" fmla="*/ 29942 h 574712"/>
              <a:gd name="connsiteX3" fmla="*/ 493486 w 541137"/>
              <a:gd name="connsiteY3" fmla="*/ 44457 h 574712"/>
              <a:gd name="connsiteX4" fmla="*/ 0 w 541137"/>
              <a:gd name="connsiteY4" fmla="*/ 44457 h 574712"/>
              <a:gd name="connsiteX5" fmla="*/ 41973 w 541137"/>
              <a:gd name="connsiteY5" fmla="*/ 574712 h 574712"/>
              <a:gd name="connsiteX0" fmla="*/ 508000 w 541137"/>
              <a:gd name="connsiteY0" fmla="*/ 494399 h 574712"/>
              <a:gd name="connsiteX1" fmla="*/ 493486 w 541137"/>
              <a:gd name="connsiteY1" fmla="*/ 494399 h 574712"/>
              <a:gd name="connsiteX2" fmla="*/ 508000 w 541137"/>
              <a:gd name="connsiteY2" fmla="*/ 29942 h 574712"/>
              <a:gd name="connsiteX3" fmla="*/ 493486 w 541137"/>
              <a:gd name="connsiteY3" fmla="*/ 44457 h 574712"/>
              <a:gd name="connsiteX4" fmla="*/ 0 w 541137"/>
              <a:gd name="connsiteY4" fmla="*/ 44457 h 574712"/>
              <a:gd name="connsiteX5" fmla="*/ 41973 w 541137"/>
              <a:gd name="connsiteY5" fmla="*/ 574712 h 574712"/>
              <a:gd name="connsiteX6" fmla="*/ 508000 w 541137"/>
              <a:gd name="connsiteY6" fmla="*/ 494399 h 574712"/>
              <a:gd name="connsiteX0" fmla="*/ 0 w 499164"/>
              <a:gd name="connsiteY0" fmla="*/ 574712 h 574712"/>
              <a:gd name="connsiteX1" fmla="*/ 466027 w 499164"/>
              <a:gd name="connsiteY1" fmla="*/ 494399 h 574712"/>
              <a:gd name="connsiteX2" fmla="*/ 451513 w 499164"/>
              <a:gd name="connsiteY2" fmla="*/ 494399 h 574712"/>
              <a:gd name="connsiteX3" fmla="*/ 466027 w 499164"/>
              <a:gd name="connsiteY3" fmla="*/ 29942 h 574712"/>
              <a:gd name="connsiteX4" fmla="*/ 451513 w 499164"/>
              <a:gd name="connsiteY4" fmla="*/ 44457 h 574712"/>
              <a:gd name="connsiteX5" fmla="*/ 0 w 499164"/>
              <a:gd name="connsiteY5" fmla="*/ 110255 h 574712"/>
              <a:gd name="connsiteX0" fmla="*/ 436691 w 499164"/>
              <a:gd name="connsiteY0" fmla="*/ 488311 h 528271"/>
              <a:gd name="connsiteX1" fmla="*/ 466027 w 499164"/>
              <a:gd name="connsiteY1" fmla="*/ 494399 h 528271"/>
              <a:gd name="connsiteX2" fmla="*/ 451513 w 499164"/>
              <a:gd name="connsiteY2" fmla="*/ 494399 h 528271"/>
              <a:gd name="connsiteX3" fmla="*/ 466027 w 499164"/>
              <a:gd name="connsiteY3" fmla="*/ 29942 h 528271"/>
              <a:gd name="connsiteX4" fmla="*/ 451513 w 499164"/>
              <a:gd name="connsiteY4" fmla="*/ 44457 h 528271"/>
              <a:gd name="connsiteX5" fmla="*/ 0 w 499164"/>
              <a:gd name="connsiteY5" fmla="*/ 110255 h 528271"/>
              <a:gd name="connsiteX0" fmla="*/ 695314 w 767853"/>
              <a:gd name="connsiteY0" fmla="*/ 489594 h 529554"/>
              <a:gd name="connsiteX1" fmla="*/ 724650 w 767853"/>
              <a:gd name="connsiteY1" fmla="*/ 495682 h 529554"/>
              <a:gd name="connsiteX2" fmla="*/ 710136 w 767853"/>
              <a:gd name="connsiteY2" fmla="*/ 495682 h 529554"/>
              <a:gd name="connsiteX3" fmla="*/ 724650 w 767853"/>
              <a:gd name="connsiteY3" fmla="*/ 31225 h 529554"/>
              <a:gd name="connsiteX4" fmla="*/ 710136 w 767853"/>
              <a:gd name="connsiteY4" fmla="*/ 45740 h 529554"/>
              <a:gd name="connsiteX5" fmla="*/ 0 w 767853"/>
              <a:gd name="connsiteY5" fmla="*/ 71660 h 52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853" h="529554">
                <a:moveTo>
                  <a:pt x="695314" y="489594"/>
                </a:moveTo>
                <a:lnTo>
                  <a:pt x="724650" y="495682"/>
                </a:lnTo>
                <a:cubicBezTo>
                  <a:pt x="806898" y="493263"/>
                  <a:pt x="710136" y="573091"/>
                  <a:pt x="710136" y="495682"/>
                </a:cubicBezTo>
                <a:cubicBezTo>
                  <a:pt x="710136" y="418273"/>
                  <a:pt x="724650" y="106215"/>
                  <a:pt x="724650" y="31225"/>
                </a:cubicBezTo>
                <a:cubicBezTo>
                  <a:pt x="724650" y="-43765"/>
                  <a:pt x="830911" y="39001"/>
                  <a:pt x="710136" y="45740"/>
                </a:cubicBezTo>
                <a:cubicBezTo>
                  <a:pt x="589361" y="52479"/>
                  <a:pt x="162436" y="-1396"/>
                  <a:pt x="0" y="71660"/>
                </a:cubicBezTo>
              </a:path>
            </a:pathLst>
          </a:custGeom>
          <a:solidFill>
            <a:schemeClr val="bg1">
              <a:alpha val="11000"/>
            </a:schemeClr>
          </a:solidFill>
          <a:ln w="38100" algn="ctr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86374" y="3987815"/>
            <a:ext cx="1501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при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75855" y="3987815"/>
            <a:ext cx="2714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   став</a:t>
            </a:r>
            <a:endParaRPr lang="ru-RU" sz="6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83973" y="3997571"/>
            <a:ext cx="5421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xmlns="" val="25305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Прочитайте внимательно </a:t>
            </a:r>
            <a:r>
              <a:rPr lang="ru-RU" sz="3200" b="1" dirty="0" smtClean="0">
                <a:solidFill>
                  <a:srgbClr val="7030A0"/>
                </a:solidFill>
              </a:rPr>
              <a:t>текст, </a:t>
            </a:r>
            <a:r>
              <a:rPr lang="ru-RU" sz="3200" b="1" dirty="0">
                <a:solidFill>
                  <a:srgbClr val="7030A0"/>
                </a:solidFill>
              </a:rPr>
              <a:t>обратите внимание на приставки и суффиксы.</a:t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Вдруг зашипело вокруг, побежала по лесу поземка, загудел лес, и стало в нем темно, как вечером. Откуда ни возьмись, налетел ветер, деревья закачались, полетели </a:t>
            </a:r>
            <a:r>
              <a:rPr lang="ru-RU" dirty="0" err="1"/>
              <a:t>сугробики</a:t>
            </a:r>
            <a:r>
              <a:rPr lang="ru-RU" dirty="0"/>
              <a:t> с еловых лап, снег посыпал, </a:t>
            </a:r>
            <a:r>
              <a:rPr lang="ru-RU" dirty="0" smtClean="0"/>
              <a:t>завился, и </a:t>
            </a:r>
            <a:r>
              <a:rPr lang="ru-RU" dirty="0"/>
              <a:t>началась пурга.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35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 Вставьте пропущенные приставки </a:t>
            </a:r>
            <a:r>
              <a:rPr lang="ru-RU" sz="4000" b="1" dirty="0">
                <a:solidFill>
                  <a:srgbClr val="7030A0"/>
                </a:solidFill>
              </a:rPr>
              <a:t>и суффиксы.</a:t>
            </a:r>
            <a:br>
              <a:rPr lang="ru-RU" sz="4000" b="1" dirty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Вдруг …шипело вокруг, …бежала по лесу </a:t>
            </a:r>
            <a:r>
              <a:rPr lang="ru-RU" dirty="0" err="1"/>
              <a:t>позем..а</a:t>
            </a:r>
            <a:r>
              <a:rPr lang="ru-RU" dirty="0"/>
              <a:t>,  …гудел лес, и стало в нем темно, как вечером. Откуда ни возьмись, …летел ветер, деревья …качались, …летели </a:t>
            </a:r>
            <a:r>
              <a:rPr lang="ru-RU" dirty="0" err="1"/>
              <a:t>сугроби</a:t>
            </a:r>
            <a:r>
              <a:rPr lang="ru-RU" dirty="0"/>
              <a:t>..и с еловых лап, снег …сыпал, …вился, и началась пурга.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99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/>
              <a:t>Слово о </a:t>
            </a:r>
            <a:r>
              <a:rPr lang="ru-RU" sz="9600" b="1" dirty="0" smtClean="0"/>
              <a:t>словах</a:t>
            </a:r>
          </a:p>
          <a:p>
            <a:pPr marL="0" indent="0" algn="ctr">
              <a:buNone/>
            </a:pPr>
            <a:endParaRPr lang="ru-RU" sz="45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Когда ты хочешь молвить слово,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Мой друг, подумай – не спеши.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Оно бывает то сурово,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То рождено теплом души.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Оно то жаворонком вьется,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То медью траурной поет.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Покуда слово сам не взвесишь,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Не выпускай его в полет.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Им можно радости прибавить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И радость людям отравить.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Им можно лед зимой </a:t>
            </a:r>
            <a:r>
              <a:rPr lang="ru-RU" sz="7200" b="1" dirty="0" smtClean="0"/>
              <a:t>расплавить</a:t>
            </a:r>
            <a:endParaRPr lang="ru-RU" sz="7200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 </a:t>
            </a:r>
            <a:r>
              <a:rPr lang="ru-RU" sz="7200" b="1" dirty="0" smtClean="0"/>
              <a:t>     </a:t>
            </a:r>
            <a:r>
              <a:rPr lang="ru-RU" sz="7200" b="1" dirty="0"/>
              <a:t> </a:t>
            </a:r>
            <a:r>
              <a:rPr lang="ru-RU" sz="7200" b="1" dirty="0" smtClean="0"/>
              <a:t>И </a:t>
            </a:r>
            <a:r>
              <a:rPr lang="ru-RU" sz="7200" b="1" dirty="0"/>
              <a:t>камень в крошку раздолбить.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Оно одарит иль ограбит,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Пусть ненароком, пусть шутя.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Подумай, как бы им не ранить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200" b="1" dirty="0"/>
              <a:t>Того, кто слушает тебя.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		                                                                                                                </a:t>
            </a:r>
            <a:r>
              <a:rPr lang="ru-RU" sz="7200" i="1" dirty="0" smtClean="0"/>
              <a:t>В. Солоухин</a:t>
            </a:r>
          </a:p>
          <a:p>
            <a:pPr marL="0" indent="0">
              <a:buNone/>
            </a:pPr>
            <a:r>
              <a:rPr lang="ru-RU" sz="7200" b="1" u="sng" dirty="0"/>
              <a:t>Задание</a:t>
            </a:r>
            <a:r>
              <a:rPr lang="ru-RU" sz="7200" b="1" dirty="0"/>
              <a:t>: </a:t>
            </a:r>
            <a:r>
              <a:rPr lang="ru-RU" sz="7200" b="1" dirty="0">
                <a:solidFill>
                  <a:srgbClr val="7030A0"/>
                </a:solidFill>
              </a:rPr>
              <a:t>в</a:t>
            </a:r>
            <a:r>
              <a:rPr lang="ru-RU" sz="7200" b="1" dirty="0" smtClean="0">
                <a:solidFill>
                  <a:srgbClr val="7030A0"/>
                </a:solidFill>
              </a:rPr>
              <a:t>ыпишите </a:t>
            </a:r>
            <a:r>
              <a:rPr lang="ru-RU" sz="7200" b="1" dirty="0">
                <a:solidFill>
                  <a:srgbClr val="7030A0"/>
                </a:solidFill>
              </a:rPr>
              <a:t>в тетрадь </a:t>
            </a:r>
            <a:r>
              <a:rPr lang="ru-RU" sz="7200" b="1" dirty="0" smtClean="0">
                <a:solidFill>
                  <a:srgbClr val="7030A0"/>
                </a:solidFill>
              </a:rPr>
              <a:t>глаголы с приставками </a:t>
            </a:r>
            <a:r>
              <a:rPr lang="ru-RU" sz="7200" b="1" dirty="0">
                <a:solidFill>
                  <a:srgbClr val="7030A0"/>
                </a:solidFill>
              </a:rPr>
              <a:t>и графически </a:t>
            </a:r>
            <a:r>
              <a:rPr lang="ru-RU" sz="7200" b="1" dirty="0" smtClean="0">
                <a:solidFill>
                  <a:srgbClr val="7030A0"/>
                </a:solidFill>
              </a:rPr>
              <a:t>обозначьте </a:t>
            </a:r>
            <a:r>
              <a:rPr lang="ru-RU" sz="7200" b="1" dirty="0">
                <a:solidFill>
                  <a:srgbClr val="7030A0"/>
                </a:solidFill>
              </a:rPr>
              <a:t>приставки</a:t>
            </a:r>
            <a:r>
              <a:rPr lang="ru-RU" sz="72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8992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Проверка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B050"/>
                </a:solidFill>
              </a:rPr>
              <a:t>По</a:t>
            </a:r>
            <a:r>
              <a:rPr lang="ru-RU" sz="2800" b="1" i="1" dirty="0" smtClean="0"/>
              <a:t>думай, </a:t>
            </a:r>
            <a:r>
              <a:rPr lang="ru-RU" sz="2800" b="1" i="1" dirty="0" smtClean="0">
                <a:solidFill>
                  <a:srgbClr val="00B050"/>
                </a:solidFill>
              </a:rPr>
              <a:t>вз</a:t>
            </a:r>
            <a:r>
              <a:rPr lang="ru-RU" sz="2800" b="1" i="1" dirty="0" smtClean="0"/>
              <a:t>весишь, </a:t>
            </a:r>
            <a:r>
              <a:rPr lang="ru-RU" sz="2800" b="1" i="1" dirty="0" smtClean="0">
                <a:solidFill>
                  <a:srgbClr val="00B050"/>
                </a:solidFill>
              </a:rPr>
              <a:t>вы</a:t>
            </a:r>
            <a:r>
              <a:rPr lang="ru-RU" sz="2800" b="1" i="1" dirty="0" smtClean="0"/>
              <a:t>пускай, </a:t>
            </a:r>
            <a:r>
              <a:rPr lang="ru-RU" sz="2800" b="1" i="1" dirty="0" smtClean="0">
                <a:solidFill>
                  <a:srgbClr val="00B050"/>
                </a:solidFill>
              </a:rPr>
              <a:t>при</a:t>
            </a:r>
            <a:r>
              <a:rPr lang="ru-RU" sz="2800" b="1" i="1" dirty="0" smtClean="0"/>
              <a:t>бавить, </a:t>
            </a:r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r>
              <a:rPr lang="ru-RU" sz="2800" b="1" i="1" dirty="0" smtClean="0"/>
              <a:t>травить, </a:t>
            </a:r>
            <a:r>
              <a:rPr lang="ru-RU" sz="2800" b="1" i="1" dirty="0" smtClean="0">
                <a:solidFill>
                  <a:srgbClr val="00B050"/>
                </a:solidFill>
              </a:rPr>
              <a:t>рас</a:t>
            </a:r>
            <a:r>
              <a:rPr lang="ru-RU" sz="2800" b="1" i="1" dirty="0" smtClean="0"/>
              <a:t>плавить, </a:t>
            </a:r>
            <a:r>
              <a:rPr lang="ru-RU" sz="2800" b="1" i="1" dirty="0" smtClean="0">
                <a:solidFill>
                  <a:srgbClr val="00B050"/>
                </a:solidFill>
              </a:rPr>
              <a:t>раз</a:t>
            </a:r>
            <a:r>
              <a:rPr lang="ru-RU" sz="2800" b="1" i="1" dirty="0" smtClean="0"/>
              <a:t>долбить, </a:t>
            </a:r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r>
              <a:rPr lang="ru-RU" sz="2800" b="1" i="1" dirty="0" smtClean="0"/>
              <a:t>дарит, </a:t>
            </a:r>
            <a:r>
              <a:rPr lang="ru-RU" sz="2800" b="1" i="1" dirty="0" smtClean="0">
                <a:solidFill>
                  <a:srgbClr val="00B050"/>
                </a:solidFill>
              </a:rPr>
              <a:t>о</a:t>
            </a:r>
            <a:r>
              <a:rPr lang="ru-RU" sz="2800" b="1" i="1" dirty="0" smtClean="0"/>
              <a:t>грабит, </a:t>
            </a:r>
            <a:r>
              <a:rPr lang="ru-RU" sz="2800" b="1" i="1" dirty="0" smtClean="0">
                <a:solidFill>
                  <a:srgbClr val="00B050"/>
                </a:solidFill>
              </a:rPr>
              <a:t>по</a:t>
            </a:r>
            <a:r>
              <a:rPr lang="ru-RU" sz="2800" b="1" i="1" dirty="0" smtClean="0"/>
              <a:t>думай.</a:t>
            </a:r>
          </a:p>
          <a:p>
            <a:pPr marL="0" indent="0">
              <a:buNone/>
            </a:pPr>
            <a:endParaRPr lang="ru-RU" sz="28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Если слово </a:t>
            </a:r>
            <a:r>
              <a:rPr lang="ru-RU" sz="2000" dirty="0" smtClean="0"/>
              <a:t>есть, </a:t>
            </a:r>
            <a:r>
              <a:rPr lang="ru-RU" sz="2000" dirty="0"/>
              <a:t>приставка обозначена </a:t>
            </a:r>
            <a:r>
              <a:rPr lang="ru-RU" sz="2000" dirty="0" smtClean="0"/>
              <a:t>правильно, </a:t>
            </a:r>
            <a:r>
              <a:rPr lang="ru-RU" sz="2000" dirty="0"/>
              <a:t>пишем цифру </a:t>
            </a:r>
            <a:r>
              <a:rPr lang="ru-RU" sz="2000" dirty="0" smtClean="0"/>
              <a:t>- 2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Слово есть, но приставка обозначена </a:t>
            </a:r>
            <a:r>
              <a:rPr lang="ru-RU" sz="2000" dirty="0" smtClean="0"/>
              <a:t>неправильно, </a:t>
            </a:r>
            <a:r>
              <a:rPr lang="ru-RU" sz="2000" dirty="0"/>
              <a:t>ставим </a:t>
            </a:r>
            <a:r>
              <a:rPr lang="ru-RU" sz="2000" dirty="0" smtClean="0"/>
              <a:t>цифру - </a:t>
            </a:r>
            <a:r>
              <a:rPr lang="ru-RU" sz="2000" dirty="0"/>
              <a:t>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Если слова </a:t>
            </a:r>
            <a:r>
              <a:rPr lang="ru-RU" sz="2000" dirty="0" smtClean="0"/>
              <a:t>нет или выписан не глагол,  </a:t>
            </a:r>
            <a:r>
              <a:rPr lang="ru-RU" sz="2000" dirty="0"/>
              <a:t>то </a:t>
            </a:r>
            <a:r>
              <a:rPr lang="ru-RU" sz="2000" dirty="0" smtClean="0"/>
              <a:t>пишем - </a:t>
            </a:r>
            <a:r>
              <a:rPr lang="ru-RU" sz="2000" dirty="0"/>
              <a:t>0</a:t>
            </a:r>
          </a:p>
          <a:p>
            <a:pPr marL="0" indent="0">
              <a:buNone/>
            </a:pPr>
            <a:r>
              <a:rPr lang="ru-RU" sz="2000" u="sng" dirty="0"/>
              <a:t>Сложите числа</a:t>
            </a:r>
          </a:p>
          <a:p>
            <a:r>
              <a:rPr lang="ru-RU" sz="2000" dirty="0"/>
              <a:t>17-20 – оценка «5»</a:t>
            </a:r>
          </a:p>
          <a:p>
            <a:r>
              <a:rPr lang="ru-RU" sz="2000" dirty="0"/>
              <a:t>13-16 -  оценка «4»</a:t>
            </a:r>
          </a:p>
          <a:p>
            <a:r>
              <a:rPr lang="ru-RU" sz="2000" dirty="0"/>
              <a:t>8 – 12 – оценка «3»</a:t>
            </a:r>
          </a:p>
          <a:p>
            <a:r>
              <a:rPr lang="ru-RU" sz="2000" dirty="0"/>
              <a:t>0-7 – оценка «2»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63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0738" y="2454275"/>
            <a:ext cx="8108950" cy="226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5400" dirty="0" smtClean="0"/>
              <a:t>Путешествие</a:t>
            </a:r>
            <a:br>
              <a:rPr lang="ru-RU" sz="5400" dirty="0" smtClean="0"/>
            </a:br>
            <a:r>
              <a:rPr lang="ru-RU" sz="5400" dirty="0" smtClean="0"/>
              <a:t>        по стране                 </a:t>
            </a:r>
            <a:br>
              <a:rPr lang="ru-RU" sz="5400" dirty="0" smtClean="0"/>
            </a:br>
            <a:r>
              <a:rPr lang="ru-RU" sz="5400" b="1" dirty="0" smtClean="0"/>
              <a:t>            </a:t>
            </a:r>
            <a:r>
              <a:rPr lang="ru-RU" sz="5400" b="1" dirty="0" err="1" smtClean="0"/>
              <a:t>Морфемика</a:t>
            </a:r>
            <a:endParaRPr lang="ru-RU" sz="5400" b="1" dirty="0" smtClean="0"/>
          </a:p>
        </p:txBody>
      </p:sp>
      <p:pic>
        <p:nvPicPr>
          <p:cNvPr id="7" name="Picture 2" descr="F:\моя защита на 1 категорию\мои школьные фото\1 сегнтябр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143250"/>
            <a:ext cx="28416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540">
            <a:off x="469900" y="-439738"/>
            <a:ext cx="20018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86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И напоследок…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- Оцените итоги работы на уроке, дополняя предложения:</a:t>
            </a:r>
          </a:p>
          <a:p>
            <a:r>
              <a:rPr lang="ru-RU" i="1" dirty="0"/>
              <a:t>Мне удалось …</a:t>
            </a:r>
            <a:endParaRPr lang="ru-RU" dirty="0"/>
          </a:p>
          <a:p>
            <a:r>
              <a:rPr lang="ru-RU" i="1" dirty="0"/>
              <a:t>Я</a:t>
            </a:r>
            <a:r>
              <a:rPr lang="ru-RU" i="1" dirty="0" smtClean="0"/>
              <a:t> узнал, что </a:t>
            </a:r>
            <a:r>
              <a:rPr lang="ru-RU" i="1" dirty="0"/>
              <a:t>…</a:t>
            </a:r>
            <a:endParaRPr lang="ru-RU" dirty="0"/>
          </a:p>
          <a:p>
            <a:r>
              <a:rPr lang="ru-RU" i="1" dirty="0"/>
              <a:t>Мне понравилось …</a:t>
            </a:r>
            <a:endParaRPr lang="ru-RU" dirty="0"/>
          </a:p>
          <a:p>
            <a:r>
              <a:rPr lang="ru-RU" i="1" dirty="0"/>
              <a:t>Я могу похвалить себя за …</a:t>
            </a:r>
            <a:endParaRPr lang="ru-RU" dirty="0"/>
          </a:p>
          <a:p>
            <a:r>
              <a:rPr lang="ru-RU" i="1" dirty="0"/>
              <a:t>Мне было трудно …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33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AG00319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714625"/>
            <a:ext cx="31496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928688"/>
            <a:ext cx="6529388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6600FF"/>
                </a:solidFill>
              </a:rPr>
              <a:t>Молодцы!</a:t>
            </a:r>
            <a:br>
              <a:rPr lang="ru-RU" sz="4000" b="1" i="1" dirty="0" smtClean="0">
                <a:solidFill>
                  <a:srgbClr val="6600FF"/>
                </a:solidFill>
              </a:rPr>
            </a:br>
            <a:r>
              <a:rPr lang="ru-RU" sz="4000" b="1" i="1" dirty="0" smtClean="0">
                <a:solidFill>
                  <a:srgbClr val="6600FF"/>
                </a:solidFill>
              </a:rPr>
              <a:t>Вы очень хорошо поработали !!!</a:t>
            </a:r>
          </a:p>
        </p:txBody>
      </p:sp>
      <p:pic>
        <p:nvPicPr>
          <p:cNvPr id="9" name="Picture 5" descr="Учил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5" y="620688"/>
            <a:ext cx="222638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4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ента лицом вверх 11"/>
          <p:cNvSpPr/>
          <p:nvPr/>
        </p:nvSpPr>
        <p:spPr bwMode="auto">
          <a:xfrm>
            <a:off x="1428750" y="214313"/>
            <a:ext cx="7500938" cy="142875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7200" b="1" dirty="0" err="1">
                <a:latin typeface="Times New Roman" pitchFamily="18" charset="0"/>
                <a:cs typeface="Times New Roman" pitchFamily="18" charset="0"/>
              </a:rPr>
              <a:t>Морфемика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06" t="33073" r="31932" b="14946"/>
          <a:stretch>
            <a:fillRect/>
          </a:stretch>
        </p:blipFill>
        <p:spPr bwMode="auto">
          <a:xfrm rot="-928717">
            <a:off x="-66675" y="169863"/>
            <a:ext cx="231616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дискусс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714500"/>
            <a:ext cx="12858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Скругленный прямоугольник 9"/>
          <p:cNvSpPr>
            <a:spLocks noChangeArrowheads="1"/>
          </p:cNvSpPr>
          <p:nvPr/>
        </p:nvSpPr>
        <p:spPr bwMode="auto">
          <a:xfrm>
            <a:off x="2948802" y="2220118"/>
            <a:ext cx="3929062" cy="10715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/>
              <a:t>Приставка </a:t>
            </a:r>
            <a:endParaRPr lang="ru-RU" altLang="ru-RU" sz="3200" b="1" dirty="0"/>
          </a:p>
        </p:txBody>
      </p:sp>
      <p:grpSp>
        <p:nvGrpSpPr>
          <p:cNvPr id="5130" name="Группа 22"/>
          <p:cNvGrpSpPr>
            <a:grpSpLocks/>
          </p:cNvGrpSpPr>
          <p:nvPr/>
        </p:nvGrpSpPr>
        <p:grpSpPr bwMode="auto">
          <a:xfrm rot="-488599">
            <a:off x="285750" y="4121150"/>
            <a:ext cx="1857375" cy="2214563"/>
            <a:chOff x="285720" y="4572000"/>
            <a:chExt cx="1857405" cy="2214562"/>
          </a:xfrm>
        </p:grpSpPr>
        <p:pic>
          <p:nvPicPr>
            <p:cNvPr id="5140" name="Picture 32" descr="F:\моя защита на 1 категорию\АНИМАЦИЯ\Анимация\196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4572000"/>
              <a:ext cx="185737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1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285720" y="6357958"/>
              <a:ext cx="1785950" cy="428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b="1">
                  <a:solidFill>
                    <a:srgbClr val="663300"/>
                  </a:solidFill>
                </a:rPr>
                <a:t>ПРИСТАВКА</a:t>
              </a:r>
            </a:p>
          </p:txBody>
        </p:sp>
      </p:grpSp>
      <p:grpSp>
        <p:nvGrpSpPr>
          <p:cNvPr id="5131" name="Группа 23"/>
          <p:cNvGrpSpPr>
            <a:grpSpLocks/>
          </p:cNvGrpSpPr>
          <p:nvPr/>
        </p:nvGrpSpPr>
        <p:grpSpPr bwMode="auto">
          <a:xfrm>
            <a:off x="2699792" y="4082243"/>
            <a:ext cx="1785938" cy="2143125"/>
            <a:chOff x="2428875" y="3714750"/>
            <a:chExt cx="1785938" cy="2143118"/>
          </a:xfrm>
        </p:grpSpPr>
        <p:pic>
          <p:nvPicPr>
            <p:cNvPr id="5138" name="Picture 32" descr="F:\моя защита на 1 категорию\АНИМАЦИЯ\Анимация\196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3714750"/>
              <a:ext cx="1785938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9" name="Скругленный прямоугольник 19"/>
            <p:cNvSpPr>
              <a:spLocks noChangeArrowheads="1"/>
            </p:cNvSpPr>
            <p:nvPr/>
          </p:nvSpPr>
          <p:spPr bwMode="auto">
            <a:xfrm>
              <a:off x="2500298" y="5429264"/>
              <a:ext cx="1571636" cy="428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ru-RU" altLang="ru-RU" b="1">
                  <a:solidFill>
                    <a:srgbClr val="663300"/>
                  </a:solidFill>
                </a:rPr>
                <a:t>КОРЕНЬ</a:t>
              </a:r>
            </a:p>
          </p:txBody>
        </p:sp>
      </p:grpSp>
      <p:grpSp>
        <p:nvGrpSpPr>
          <p:cNvPr id="5132" name="Группа 24"/>
          <p:cNvGrpSpPr>
            <a:grpSpLocks/>
          </p:cNvGrpSpPr>
          <p:nvPr/>
        </p:nvGrpSpPr>
        <p:grpSpPr bwMode="auto">
          <a:xfrm rot="459812">
            <a:off x="5000625" y="4181475"/>
            <a:ext cx="1785938" cy="2143125"/>
            <a:chOff x="5000640" y="4286256"/>
            <a:chExt cx="1785938" cy="2143116"/>
          </a:xfrm>
        </p:grpSpPr>
        <p:pic>
          <p:nvPicPr>
            <p:cNvPr id="5136" name="Picture 32" descr="F:\моя защита на 1 категорию\АНИМАЦИЯ\Анимация\196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40" y="4286256"/>
              <a:ext cx="1785938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5143504" y="6000768"/>
              <a:ext cx="1500198" cy="428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rgbClr val="663300"/>
                  </a:solidFill>
                </a:rPr>
                <a:t>СУФФИКС</a:t>
              </a:r>
            </a:p>
          </p:txBody>
        </p:sp>
      </p:grpSp>
      <p:grpSp>
        <p:nvGrpSpPr>
          <p:cNvPr id="5133" name="Группа 25"/>
          <p:cNvGrpSpPr>
            <a:grpSpLocks/>
          </p:cNvGrpSpPr>
          <p:nvPr/>
        </p:nvGrpSpPr>
        <p:grpSpPr bwMode="auto">
          <a:xfrm rot="287934">
            <a:off x="7072313" y="4572000"/>
            <a:ext cx="1857375" cy="2143125"/>
            <a:chOff x="7000892" y="4714884"/>
            <a:chExt cx="1857358" cy="2143140"/>
          </a:xfrm>
        </p:grpSpPr>
        <p:pic>
          <p:nvPicPr>
            <p:cNvPr id="5134" name="Picture 32" descr="F:\моя защита на 1 категорию\АНИМАЦИЯ\Анимация\196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313" y="4714884"/>
              <a:ext cx="1785937" cy="178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Скругленный прямоугольник 21"/>
            <p:cNvSpPr>
              <a:spLocks noChangeArrowheads="1"/>
            </p:cNvSpPr>
            <p:nvPr/>
          </p:nvSpPr>
          <p:spPr bwMode="auto">
            <a:xfrm rot="56015">
              <a:off x="7000892" y="6429420"/>
              <a:ext cx="1785950" cy="428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ru-RU" altLang="ru-RU" b="1" dirty="0">
                  <a:solidFill>
                    <a:srgbClr val="663300"/>
                  </a:solidFill>
                </a:rPr>
                <a:t>ОКОНЧАНИЕ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49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 descr="cdolls11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7813"/>
            <a:ext cx="8572500" cy="62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857375" y="573088"/>
            <a:ext cx="5643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bg1"/>
                </a:solidFill>
                <a:latin typeface="Monotype Corsiva" pitchFamily="66" charset="0"/>
              </a:rPr>
              <a:t>Семнадцатое февраля</a:t>
            </a:r>
            <a:r>
              <a:rPr lang="ru-RU" alt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 eaLnBrk="1" hangingPunct="1"/>
            <a:r>
              <a:rPr lang="ru-RU" alt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работа.</a:t>
            </a:r>
            <a:endParaRPr lang="ru-RU" altLang="ru-RU" sz="48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alt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Приставка. </a:t>
            </a:r>
            <a:endParaRPr lang="ru-RU" alt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0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Словарный диктант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Холодный, снежок, лед, морозный, кормушка, шапочка, варежка, сказочная,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шубах, метель, на лыжах , саночки, кататься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Проверка</a:t>
            </a:r>
          </a:p>
          <a:p>
            <a:r>
              <a:rPr lang="ru-RU" sz="2000" dirty="0"/>
              <a:t> Если нет ошибок – «5»</a:t>
            </a:r>
          </a:p>
          <a:p>
            <a:r>
              <a:rPr lang="ru-RU" sz="2000" dirty="0"/>
              <a:t>1-2 ошибки – «4»</a:t>
            </a:r>
          </a:p>
          <a:p>
            <a:r>
              <a:rPr lang="ru-RU" sz="2000" dirty="0"/>
              <a:t>3-5 ошибок – «3»</a:t>
            </a:r>
          </a:p>
          <a:p>
            <a:r>
              <a:rPr lang="ru-RU" sz="2000" dirty="0"/>
              <a:t>Больше 5 ошибок – «2»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18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урока: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- научиться выделять приставки в словах;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- научиться образовывать слова с помощью приставок;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/>
              <a:t>- уметь определять значения приставок.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72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Подумай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 smtClean="0"/>
              <a:t>Играть </a:t>
            </a:r>
            <a:r>
              <a:rPr lang="ru-RU" b="1" dirty="0"/>
              <a:t>– поиграть </a:t>
            </a:r>
            <a:r>
              <a:rPr lang="ru-RU" b="1" dirty="0" smtClean="0"/>
              <a:t>, выиграть</a:t>
            </a:r>
            <a:endParaRPr lang="ru-RU" b="1" dirty="0"/>
          </a:p>
          <a:p>
            <a:pPr>
              <a:lnSpc>
                <a:spcPct val="200000"/>
              </a:lnSpc>
            </a:pPr>
            <a:r>
              <a:rPr lang="ru-RU" b="1" dirty="0"/>
              <a:t>Слушать – </a:t>
            </a:r>
            <a:r>
              <a:rPr lang="ru-RU" b="1" dirty="0" smtClean="0"/>
              <a:t>послушать, </a:t>
            </a:r>
            <a:r>
              <a:rPr lang="ru-RU" b="1" dirty="0"/>
              <a:t>выслушать</a:t>
            </a:r>
          </a:p>
          <a:p>
            <a:pPr>
              <a:lnSpc>
                <a:spcPct val="200000"/>
              </a:lnSpc>
            </a:pPr>
            <a:r>
              <a:rPr lang="ru-RU" b="1" dirty="0"/>
              <a:t>Жёлтый </a:t>
            </a:r>
            <a:r>
              <a:rPr lang="ru-RU" b="1" dirty="0" smtClean="0"/>
              <a:t>– пожелтеть</a:t>
            </a:r>
          </a:p>
          <a:p>
            <a:pPr marL="0" indent="0">
              <a:lnSpc>
                <a:spcPct val="200000"/>
              </a:lnSpc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404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b="1" dirty="0"/>
              <a:t>Играть – </a:t>
            </a:r>
            <a:r>
              <a:rPr lang="ru-RU" b="1" dirty="0" smtClean="0">
                <a:solidFill>
                  <a:srgbClr val="00B050"/>
                </a:solidFill>
              </a:rPr>
              <a:t>по</a:t>
            </a:r>
            <a:r>
              <a:rPr lang="ru-RU" b="1" dirty="0" smtClean="0"/>
              <a:t>играть, </a:t>
            </a:r>
            <a:r>
              <a:rPr lang="ru-RU" b="1" dirty="0">
                <a:solidFill>
                  <a:srgbClr val="00B050"/>
                </a:solidFill>
              </a:rPr>
              <a:t>вы</a:t>
            </a:r>
            <a:r>
              <a:rPr lang="ru-RU" b="1" dirty="0"/>
              <a:t>играть</a:t>
            </a:r>
          </a:p>
          <a:p>
            <a:pPr>
              <a:lnSpc>
                <a:spcPct val="200000"/>
              </a:lnSpc>
            </a:pPr>
            <a:r>
              <a:rPr lang="ru-RU" b="1" dirty="0"/>
              <a:t>Слушать – </a:t>
            </a:r>
            <a:r>
              <a:rPr lang="ru-RU" b="1" dirty="0" smtClean="0">
                <a:solidFill>
                  <a:srgbClr val="00B050"/>
                </a:solidFill>
              </a:rPr>
              <a:t>по</a:t>
            </a:r>
            <a:r>
              <a:rPr lang="ru-RU" b="1" dirty="0" smtClean="0"/>
              <a:t>слушать, </a:t>
            </a:r>
            <a:r>
              <a:rPr lang="ru-RU" b="1" dirty="0">
                <a:solidFill>
                  <a:srgbClr val="00B050"/>
                </a:solidFill>
              </a:rPr>
              <a:t>вы</a:t>
            </a:r>
            <a:r>
              <a:rPr lang="ru-RU" b="1" dirty="0"/>
              <a:t>слушать</a:t>
            </a:r>
          </a:p>
          <a:p>
            <a:pPr>
              <a:lnSpc>
                <a:spcPct val="200000"/>
              </a:lnSpc>
            </a:pPr>
            <a:r>
              <a:rPr lang="ru-RU" b="1" dirty="0"/>
              <a:t>Жёлтый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00B050"/>
                </a:solidFill>
              </a:rPr>
              <a:t>по</a:t>
            </a:r>
            <a:r>
              <a:rPr lang="ru-RU" b="1" dirty="0" smtClean="0"/>
              <a:t>желтеть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Вывод</a:t>
            </a:r>
            <a:r>
              <a:rPr lang="ru-RU" b="1" dirty="0" smtClean="0"/>
              <a:t>: с помощью приставки образуются новые слова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7265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/>
              <a:t>Задание</a:t>
            </a:r>
            <a:r>
              <a:rPr lang="ru-RU" sz="2800" b="1" dirty="0"/>
              <a:t>: </a:t>
            </a:r>
            <a:r>
              <a:rPr lang="ru-RU" sz="2800" b="1" dirty="0">
                <a:solidFill>
                  <a:srgbClr val="7030A0"/>
                </a:solidFill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</a:rPr>
              <a:t>бразуйте </a:t>
            </a:r>
            <a:r>
              <a:rPr lang="ru-RU" sz="2800" b="1" dirty="0">
                <a:solidFill>
                  <a:srgbClr val="7030A0"/>
                </a:solidFill>
              </a:rPr>
              <a:t>новые слова при помощи указанных </a:t>
            </a:r>
            <a:r>
              <a:rPr lang="ru-RU" sz="2800" b="1" dirty="0" smtClean="0">
                <a:solidFill>
                  <a:srgbClr val="7030A0"/>
                </a:solidFill>
              </a:rPr>
              <a:t>приставок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6174561"/>
              </p:ext>
            </p:extLst>
          </p:nvPr>
        </p:nvGraphicFramePr>
        <p:xfrm>
          <a:off x="467545" y="1700808"/>
          <a:ext cx="8188046" cy="397854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57975"/>
                <a:gridCol w="1598630"/>
                <a:gridCol w="1597824"/>
                <a:gridCol w="1493129"/>
                <a:gridCol w="1475411"/>
                <a:gridCol w="1365077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бить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бежать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клеить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нести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ходить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При-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1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От-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>
                          <a:effectLst/>
                        </a:rPr>
                        <a:t>В-</a:t>
                      </a:r>
                      <a:endParaRPr lang="ru-RU" sz="11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1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За- 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828800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76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322</TotalTime>
  <Words>719</Words>
  <Application>Microsoft Office PowerPoint</Application>
  <PresentationFormat>Экран (4:3)</PresentationFormat>
  <Paragraphs>193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Путешествие         по стране                              Морфемика</vt:lpstr>
      <vt:lpstr>Слайд 3</vt:lpstr>
      <vt:lpstr>Слайд 4</vt:lpstr>
      <vt:lpstr>Словарный диктант </vt:lpstr>
      <vt:lpstr>Задачи урока:</vt:lpstr>
      <vt:lpstr>Подумай</vt:lpstr>
      <vt:lpstr>Слайд 8</vt:lpstr>
      <vt:lpstr>Задание: образуйте новые слова при помощи указанных приставок </vt:lpstr>
      <vt:lpstr>Слайд 10</vt:lpstr>
      <vt:lpstr>Обрати внимание!</vt:lpstr>
      <vt:lpstr>Обрати внимание!</vt:lpstr>
      <vt:lpstr>Подумай</vt:lpstr>
      <vt:lpstr>Заполнить таблицу примерами с использованием орфографического словаря. </vt:lpstr>
      <vt:lpstr>Слайд 15</vt:lpstr>
      <vt:lpstr>Прочитайте внимательно текст, обратите внимание на приставки и суффиксы. </vt:lpstr>
      <vt:lpstr>  Вставьте пропущенные приставки и суффиксы. </vt:lpstr>
      <vt:lpstr>Слайд 18</vt:lpstr>
      <vt:lpstr>Слайд 19</vt:lpstr>
      <vt:lpstr>Слайд 20</vt:lpstr>
      <vt:lpstr>Молодцы! Вы очень хорошо поработали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Анфиса</cp:lastModifiedBy>
  <cp:revision>25</cp:revision>
  <dcterms:created xsi:type="dcterms:W3CDTF">2015-01-23T12:42:19Z</dcterms:created>
  <dcterms:modified xsi:type="dcterms:W3CDTF">2015-01-26T07:49:17Z</dcterms:modified>
</cp:coreProperties>
</file>