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89" r:id="rId2"/>
    <p:sldId id="257" r:id="rId3"/>
    <p:sldId id="282" r:id="rId4"/>
    <p:sldId id="258" r:id="rId5"/>
    <p:sldId id="259" r:id="rId6"/>
    <p:sldId id="260" r:id="rId7"/>
    <p:sldId id="261" r:id="rId8"/>
    <p:sldId id="262" r:id="rId9"/>
    <p:sldId id="263" r:id="rId10"/>
    <p:sldId id="283" r:id="rId11"/>
    <p:sldId id="264" r:id="rId12"/>
    <p:sldId id="265" r:id="rId13"/>
    <p:sldId id="266" r:id="rId14"/>
    <p:sldId id="267" r:id="rId15"/>
    <p:sldId id="268" r:id="rId16"/>
    <p:sldId id="269" r:id="rId17"/>
    <p:sldId id="284" r:id="rId18"/>
    <p:sldId id="270" r:id="rId19"/>
    <p:sldId id="271" r:id="rId20"/>
    <p:sldId id="285" r:id="rId21"/>
    <p:sldId id="272" r:id="rId22"/>
    <p:sldId id="273" r:id="rId23"/>
    <p:sldId id="274" r:id="rId24"/>
    <p:sldId id="275" r:id="rId25"/>
    <p:sldId id="277" r:id="rId26"/>
    <p:sldId id="278" r:id="rId27"/>
    <p:sldId id="286" r:id="rId28"/>
    <p:sldId id="279" r:id="rId29"/>
    <p:sldId id="287" r:id="rId30"/>
    <p:sldId id="280" r:id="rId31"/>
    <p:sldId id="281" r:id="rId32"/>
    <p:sldId id="28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268760"/>
            <a:ext cx="5723468" cy="2880319"/>
          </a:xfrm>
        </p:spPr>
        <p:txBody>
          <a:bodyPr>
            <a:noAutofit/>
          </a:bodyPr>
          <a:lstStyle/>
          <a:p>
            <a:r>
              <a:rPr lang="ru-RU" alt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Сложноподчиненное </a:t>
            </a:r>
            <a:r>
              <a:rPr lang="ru-RU" altLang="ru-RU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предложение.</a:t>
            </a:r>
            <a:br>
              <a:rPr lang="ru-RU" altLang="ru-RU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и обобщение</a:t>
            </a:r>
            <a:br>
              <a:rPr lang="ru-RU" altLang="ru-RU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УМК Разумовской М.М. 9класс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Гусева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атьяна Ивановна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языка и литературы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ЧОУ СОШ Кристалл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Сызрань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0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40" y="1204856"/>
            <a:ext cx="7754713" cy="4960447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4000" i="1" dirty="0" smtClean="0">
                <a:solidFill>
                  <a:srgbClr val="0033CC"/>
                </a:solidFill>
              </a:rPr>
              <a:t/>
            </a:r>
            <a:br>
              <a:rPr lang="ru-RU" altLang="ru-RU" sz="4000" i="1" dirty="0" smtClean="0">
                <a:solidFill>
                  <a:srgbClr val="0033CC"/>
                </a:solidFill>
              </a:rPr>
            </a:br>
            <a:r>
              <a:rPr lang="ru-RU" altLang="ru-RU" i="1" dirty="0">
                <a:solidFill>
                  <a:srgbClr val="0033CC"/>
                </a:solidFill>
              </a:rPr>
              <a:t/>
            </a:r>
            <a:br>
              <a:rPr lang="ru-RU" altLang="ru-RU" i="1" dirty="0">
                <a:solidFill>
                  <a:srgbClr val="0033CC"/>
                </a:solidFill>
              </a:rPr>
            </a:br>
            <a:r>
              <a:rPr lang="ru-RU" altLang="ru-RU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altLang="ru-RU" sz="31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altLang="ru-RU" sz="31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Книга, </a:t>
            </a: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31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которую вы сейчас держите в руках</a:t>
            </a: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31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поможет вам справиться со сложными тестовыми заданиями</a:t>
            </a: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b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i="1" dirty="0" smtClean="0">
                <a:solidFill>
                  <a:srgbClr val="0033CC"/>
                </a:solidFill>
              </a:rPr>
              <a:t/>
            </a:r>
            <a:br>
              <a:rPr lang="ru-RU" altLang="ru-RU" sz="3100" i="1" dirty="0" smtClean="0">
                <a:solidFill>
                  <a:srgbClr val="0033CC"/>
                </a:solidFill>
              </a:rPr>
            </a:br>
            <a:r>
              <a:rPr lang="ru-RU" altLang="ru-RU" sz="3100" i="1" dirty="0" smtClean="0">
                <a:solidFill>
                  <a:srgbClr val="0033CC"/>
                </a:solidFill>
              </a:rPr>
              <a:t> </a:t>
            </a:r>
            <a:r>
              <a:rPr lang="ru-RU" altLang="ru-RU" sz="31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sz="31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ru-RU" altLang="ru-RU" sz="31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были просто крестьянские ребятишки</a:t>
            </a:r>
            <a:r>
              <a:rPr lang="ru-RU" alt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</a:t>
            </a:r>
            <a:r>
              <a:rPr lang="ru-RU" altLang="ru-RU" sz="31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3100" b="1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стерегли табун</a:t>
            </a:r>
            <a:r>
              <a:rPr lang="ru-RU" alt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3100" b="1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altLang="ru-RU" sz="3100" b="1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b="1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</a:t>
            </a:r>
            <a:r>
              <a:rPr lang="ru-RU" altLang="ru-RU" sz="31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altLang="ru-RU" sz="31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Мельничный мост, </a:t>
            </a:r>
            <a:r>
              <a:rPr lang="ru-RU" alt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3100" b="1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которого я не раз ловил пескарей</a:t>
            </a:r>
            <a:r>
              <a:rPr lang="ru-RU" alt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31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был уже виден</a:t>
            </a:r>
            <a:r>
              <a:rPr lang="ru-RU" alt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5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40" y="908721"/>
            <a:ext cx="7754713" cy="165618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1.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предложение с определительным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придаточным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7" y="2708920"/>
            <a:ext cx="6984776" cy="3384376"/>
          </a:xfrm>
        </p:spPr>
        <p:txBody>
          <a:bodyPr>
            <a:noAutofit/>
          </a:bodyPr>
          <a:lstStyle/>
          <a:p>
            <a:pPr algn="l"/>
            <a:endParaRPr lang="ru-RU" sz="2800" dirty="0" smtClean="0">
              <a:solidFill>
                <a:srgbClr val="002060"/>
              </a:solidFill>
            </a:endParaRPr>
          </a:p>
          <a:p>
            <a:pPr algn="l"/>
            <a:r>
              <a:rPr lang="ru-RU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1)Все </a:t>
            </a:r>
            <a:r>
              <a:rPr lang="ru-RU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деревне были убеждены, что Балашов человек одинокий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К.Паустовский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Долго и трудно пришлось бороться гребцам с </a:t>
            </a:r>
            <a:r>
              <a:rPr lang="ru-RU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течением</a:t>
            </a:r>
            <a:r>
              <a:rPr lang="ru-RU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не давало подойти к острову.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И.Чесноков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86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667156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Ответ.</a:t>
            </a:r>
            <a:b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4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Долго </a:t>
            </a:r>
            <a:r>
              <a:rPr lang="ru-RU" sz="4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трудно пришлось бороться гребцам с </a:t>
            </a:r>
            <a:r>
              <a:rPr lang="ru-RU" sz="4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течением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(которое </a:t>
            </a:r>
            <a:r>
              <a:rPr lang="ru-RU" sz="4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давало подойти к </a:t>
            </a:r>
            <a:r>
              <a:rPr lang="ru-RU" sz="4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острову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И.Чесноков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15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40" y="620689"/>
            <a:ext cx="7754713" cy="1800200"/>
          </a:xfrm>
        </p:spPr>
        <p:txBody>
          <a:bodyPr/>
          <a:lstStyle/>
          <a:p>
            <a:r>
              <a:rPr lang="ru-RU" alt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СПП с придаточным изъяснительным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2780928"/>
            <a:ext cx="7734747" cy="3600400"/>
          </a:xfrm>
        </p:spPr>
        <p:txBody>
          <a:bodyPr>
            <a:noAutofit/>
          </a:bodyPr>
          <a:lstStyle/>
          <a:p>
            <a:r>
              <a:rPr lang="ru-RU" altLang="ru-RU" sz="36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очень сожалеет о том , что не знает русского языка.</a:t>
            </a:r>
            <a:r>
              <a:rPr lang="ru-RU" altLang="ru-RU" sz="36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А.Майков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0630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739164"/>
          </a:xfrm>
        </p:spPr>
        <p:txBody>
          <a:bodyPr/>
          <a:lstStyle/>
          <a:p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СПП с придаточным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изъяснительным</a:t>
            </a:r>
            <a:r>
              <a:rPr lang="ru-RU" altLang="ru-RU" sz="28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Отвечают 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падежные вопросы.</a:t>
            </a:r>
            <a:b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 очень сожалеет о том </a:t>
            </a:r>
            <a:r>
              <a:rPr lang="ru-RU" alt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 чём), </a:t>
            </a:r>
            <a:r>
              <a:rPr lang="ru-RU" altLang="ru-RU" sz="28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не знает русского языка</a:t>
            </a:r>
            <a:r>
              <a:rPr lang="ru-RU" altLang="ru-RU" sz="2800" i="1" dirty="0">
                <a:solidFill>
                  <a:srgbClr val="0033CC"/>
                </a:solidFill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4918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811172"/>
          </a:xfrm>
        </p:spPr>
        <p:txBody>
          <a:bodyPr>
            <a:normAutofit/>
          </a:bodyPr>
          <a:lstStyle/>
          <a:p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СПП с придаточным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изъяснительным</a:t>
            </a:r>
            <a:b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</a:t>
            </a:r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членам предложения, имеющим значения речи, мысли, чувства (</a:t>
            </a:r>
            <a:r>
              <a:rPr lang="ru-RU" alt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сказал, подумал, рад, обрадовался, известно, ясно, жаль, разговор, сообщение</a:t>
            </a:r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др.)</a:t>
            </a:r>
            <a:b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3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Недаром</a:t>
            </a:r>
            <a:r>
              <a:rPr lang="ru-RU" altLang="ru-RU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говорится</a:t>
            </a:r>
            <a:r>
              <a:rPr lang="ru-RU" altLang="ru-RU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3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дело мастера боится.</a:t>
            </a:r>
            <a:r>
              <a:rPr lang="ru-RU" altLang="ru-RU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21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979" y="908721"/>
            <a:ext cx="6254044" cy="1512168"/>
          </a:xfrm>
        </p:spPr>
        <p:txBody>
          <a:bodyPr>
            <a:normAutofit fontScale="90000"/>
          </a:bodyPr>
          <a:lstStyle/>
          <a:p>
            <a:r>
              <a:rPr lang="ru-RU" alt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СПП с придаточным изъяснительным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852936"/>
            <a:ext cx="8424936" cy="3672408"/>
          </a:xfrm>
        </p:spPr>
        <p:txBody>
          <a:bodyPr>
            <a:normAutofit/>
          </a:bodyPr>
          <a:lstStyle/>
          <a:p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Присоединяется к главной части:</a:t>
            </a:r>
          </a:p>
          <a:p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а) при помощи союзов (</a:t>
            </a:r>
            <a:r>
              <a:rPr lang="ru-RU" alt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что, как, </a:t>
            </a:r>
          </a:p>
          <a:p>
            <a:r>
              <a:rPr lang="ru-RU" alt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будто, чтобы, как будто</a:t>
            </a:r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др.)</a:t>
            </a:r>
          </a:p>
          <a:p>
            <a:r>
              <a:rPr lang="ru-RU" altLang="ru-RU" sz="4000" dirty="0">
                <a:solidFill>
                  <a:srgbClr val="002060"/>
                </a:solidFill>
              </a:rPr>
              <a:t>  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121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811172"/>
          </a:xfrm>
        </p:spPr>
        <p:txBody>
          <a:bodyPr>
            <a:normAutofit/>
          </a:bodyPr>
          <a:lstStyle/>
          <a:p>
            <a:pPr algn="l"/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при помощи союзных слов (</a:t>
            </a:r>
            <a:r>
              <a:rPr lang="ru-RU" alt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что, </a:t>
            </a:r>
            <a:br>
              <a:rPr lang="ru-RU" alt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кто, как, какой, почему, где, куда,</a:t>
            </a:r>
            <a:br>
              <a:rPr lang="ru-RU" alt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откуда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</a:t>
            </a:r>
            <a:b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при помощи частицы </a:t>
            </a:r>
            <a:r>
              <a:rPr lang="ru-RU" alt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значении  </a:t>
            </a:r>
            <a:b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союза.</a:t>
            </a:r>
            <a:b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6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811172"/>
          </a:xfrm>
        </p:spPr>
        <p:txBody>
          <a:bodyPr>
            <a:normAutofit/>
          </a:bodyPr>
          <a:lstStyle/>
          <a:p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СПП с придаточным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изъяснительным</a:t>
            </a:r>
            <a:b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после главного предложения, т.к. раскрывает, поясняет его смысл. </a:t>
            </a:r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3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altLang="ru-RU" sz="36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хочу , чтоб свет узнал мою таинственную </a:t>
            </a:r>
            <a:r>
              <a:rPr lang="ru-RU" altLang="ru-RU" sz="3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sz="36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овесть</a:t>
            </a:r>
            <a:r>
              <a:rPr lang="ru-RU" altLang="ru-RU" sz="3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(М.Ю. Лермонтов) </a:t>
            </a:r>
            <a:r>
              <a:rPr lang="ru-RU" alt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71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955188"/>
          </a:xfrm>
        </p:spPr>
        <p:txBody>
          <a:bodyPr>
            <a:normAutofit/>
          </a:bodyPr>
          <a:lstStyle/>
          <a:p>
            <a:r>
              <a:rPr lang="ru-RU" altLang="ru-RU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СПП с придаточным </a:t>
            </a:r>
            <a:r>
              <a:rPr lang="ru-RU" alt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изъяснительным</a:t>
            </a:r>
            <a:br>
              <a:rPr lang="ru-RU" alt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altLang="ru-RU" sz="32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 </a:t>
            </a:r>
            <a:r>
              <a:rPr lang="ru-RU" altLang="ru-RU" sz="32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Ильич спросил</a:t>
            </a:r>
            <a: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3200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штаб.</a:t>
            </a:r>
            <a: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2)Теперь </a:t>
            </a:r>
            <a:r>
              <a:rPr lang="ru-RU" altLang="ru-RU" sz="32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Леонтьеву стало ясно, </a:t>
            </a:r>
            <a:r>
              <a:rPr lang="ru-RU" altLang="ru-RU" sz="3200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чем</a:t>
            </a:r>
            <a: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будет писать.</a:t>
            </a:r>
            <a: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altLang="ru-RU" sz="32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Казбич </a:t>
            </a:r>
            <a:r>
              <a:rPr lang="ru-RU" altLang="ru-RU" sz="32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вообразил, </a:t>
            </a:r>
            <a:r>
              <a:rPr lang="ru-RU" altLang="ru-RU" sz="3200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будто</a:t>
            </a:r>
            <a: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</a:t>
            </a:r>
            <a:r>
              <a:rPr lang="ru-RU" altLang="ru-RU" sz="32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украл у него лошадь.</a:t>
            </a:r>
            <a: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0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90039" y="3933057"/>
            <a:ext cx="7754713" cy="2448270"/>
          </a:xfrm>
        </p:spPr>
        <p:txBody>
          <a:bodyPr>
            <a:noAutofit/>
          </a:bodyPr>
          <a:lstStyle/>
          <a:p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052736"/>
            <a:ext cx="7848872" cy="4608512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90000"/>
              </a:lnSpc>
              <a:buFont typeface="+mj-lt"/>
              <a:buAutoNum type="arabicPeriod"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Сложноподчиненное предложение (СПП) состоит из неравноправных частей, где одна часть зависит от другой. Независимая часть называется главной, а зависимая — придаточной. </a:t>
            </a:r>
          </a:p>
          <a:p>
            <a:pPr marL="457200" indent="-457200" algn="l">
              <a:lnSpc>
                <a:spcPct val="90000"/>
              </a:lnSpc>
              <a:buFont typeface="+mj-lt"/>
              <a:buAutoNum type="arabicPeriod"/>
            </a:pPr>
            <a:endParaRPr lang="ru-RU" alt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90000"/>
              </a:lnSpc>
              <a:buFont typeface="+mj-lt"/>
              <a:buAutoNum type="arabicPeriod"/>
            </a:pPr>
            <a:endParaRPr lang="ru-RU" alt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90000"/>
              </a:lnSpc>
              <a:buFont typeface="+mj-lt"/>
              <a:buAutoNum type="arabicPeriod"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СПП соединяются при помощи подчинительных союзов и союзных слов, которые находятся в придаточной части.</a:t>
            </a:r>
          </a:p>
          <a:p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451132"/>
          </a:xfrm>
        </p:spPr>
        <p:txBody>
          <a:bodyPr/>
          <a:lstStyle/>
          <a:p>
            <a:r>
              <a:rPr lang="ru-RU" alt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altLang="ru-RU" sz="3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ясный день вы увидите в лесу, </a:t>
            </a:r>
            <a:r>
              <a:rPr lang="ru-RU" altLang="ru-RU" sz="3600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altLang="ru-RU" sz="36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осенняя паутина блестит на солнце.</a:t>
            </a:r>
            <a:br>
              <a:rPr lang="ru-RU" altLang="ru-RU" sz="3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altLang="ru-RU" sz="3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 Петрович расспрашивал детей, не устали </a:t>
            </a:r>
            <a:r>
              <a:rPr lang="ru-RU" altLang="ru-RU" sz="3600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</a:t>
            </a:r>
            <a:r>
              <a:rPr lang="ru-RU" altLang="ru-RU" sz="36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в дороге.</a:t>
            </a:r>
            <a:br>
              <a:rPr lang="ru-RU" altLang="ru-RU" sz="3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40" y="692696"/>
            <a:ext cx="7754713" cy="302433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2.</a:t>
            </a:r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Переделайте предложение с прямой речью в сложноподчиненное предложение с косвенной речью, т.е. с придаточным изъяснительным.</a:t>
            </a:r>
            <a:b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3645024"/>
            <a:ext cx="7734747" cy="28083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altLang="ru-RU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Древние римляне утверждали: «Поэтом надо родиться, а оратором можно сделаться».</a:t>
            </a:r>
            <a:endParaRPr lang="ru-RU" altLang="ru-RU" sz="3200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50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56263" cy="5595148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Ответ.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Древние </a:t>
            </a:r>
            <a:r>
              <a:rPr lang="ru-RU" altLang="ru-RU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римляне </a:t>
            </a:r>
            <a:r>
              <a:rPr lang="ru-RU" altLang="ru-RU" sz="3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утверждали, что поэтом </a:t>
            </a:r>
            <a:r>
              <a:rPr lang="ru-RU" altLang="ru-RU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 родиться, а оратором можно </a:t>
            </a:r>
            <a:r>
              <a:rPr lang="ru-RU" altLang="ru-RU" sz="3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сделаться.</a:t>
            </a:r>
            <a:r>
              <a:rPr lang="ru-RU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5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56263" cy="57391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СПП </a:t>
            </a:r>
            <a:r>
              <a:rPr lang="ru-RU" alt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придаточным 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обстоятельственным</a:t>
            </a:r>
            <a:r>
              <a:rPr lang="ru-RU" altLang="ru-RU" sz="20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 </a:t>
            </a:r>
            <a:r>
              <a:rPr lang="ru-RU" altLang="ru-RU" sz="3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пополз туда,</a:t>
            </a:r>
            <a:r>
              <a:rPr lang="ru-RU" altLang="ru-RU" sz="36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</a:t>
            </a:r>
            <a:r>
              <a:rPr lang="ru-RU" altLang="ru-RU" sz="36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улетел самолет.</a:t>
            </a:r>
            <a:br>
              <a:rPr lang="ru-RU" altLang="ru-RU" sz="3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</a:t>
            </a:r>
            <a:r>
              <a:rPr lang="ru-RU" altLang="ru-RU" sz="36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уже почти стемнело, мы решили остановиться на привал.</a:t>
            </a:r>
            <a:br>
              <a:rPr lang="ru-RU" altLang="ru-RU" sz="3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ru-RU" altLang="ru-RU" sz="36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исчезнет воображение, человек перестанет быть человеком.</a:t>
            </a:r>
            <a:br>
              <a:rPr lang="ru-RU" altLang="ru-RU" sz="3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58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54713" cy="1296144"/>
          </a:xfrm>
        </p:spPr>
        <p:txBody>
          <a:bodyPr/>
          <a:lstStyle/>
          <a:p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СПП с придаточным обстоятельственным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1844824"/>
            <a:ext cx="7734747" cy="45365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значения те же , что и обстоятельства в простом предложении, поэтому и отвечают на те же вопросы (</a:t>
            </a:r>
            <a:r>
              <a:rPr lang="ru-RU" alt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где, </a:t>
            </a:r>
            <a:endParaRPr lang="ru-RU" altLang="ru-RU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alt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</a:t>
            </a:r>
            <a:r>
              <a:rPr lang="ru-RU" alt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когда, почему, зачем, как, при каком условии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др.)</a:t>
            </a:r>
          </a:p>
          <a:p>
            <a:pPr>
              <a:lnSpc>
                <a:spcPct val="90000"/>
              </a:lnSpc>
            </a:pPr>
            <a:endParaRPr lang="ru-RU" alt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alt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63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423943"/>
          </a:xfrm>
        </p:spPr>
        <p:txBody>
          <a:bodyPr>
            <a:noAutofit/>
          </a:bodyPr>
          <a:lstStyle/>
          <a:p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СПП с придаточным обстоятельственным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1700808"/>
            <a:ext cx="7734747" cy="46805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Придаточная часть может находиться 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перед, после или 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главного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</a:p>
          <a:p>
            <a:pPr>
              <a:lnSpc>
                <a:spcPct val="90000"/>
              </a:lnSpc>
            </a:pPr>
            <a:r>
              <a:rPr lang="ru-RU" altLang="ru-RU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 </a:t>
            </a:r>
            <a:r>
              <a:rPr lang="ru-RU" altLang="ru-RU" sz="28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 ни взглянешь</a:t>
            </a:r>
            <a:r>
              <a:rPr lang="ru-RU" altLang="ru-RU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всюду холмы </a:t>
            </a:r>
            <a:r>
              <a:rPr lang="ru-RU" altLang="ru-RU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б) [ 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решил подняться на гору </a:t>
            </a:r>
            <a:r>
              <a:rPr lang="ru-RU" altLang="ru-RU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8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</a:p>
          <a:p>
            <a:pPr>
              <a:lnSpc>
                <a:spcPct val="90000"/>
              </a:lnSpc>
            </a:pPr>
            <a:r>
              <a:rPr lang="ru-RU" altLang="ru-RU" sz="28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оттуда осмотреть окрестности</a:t>
            </a:r>
            <a:r>
              <a:rPr lang="ru-RU" altLang="ru-RU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в) [ 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Утром, </a:t>
            </a:r>
            <a:r>
              <a:rPr lang="ru-RU" altLang="ru-RU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только мы отошли от </a:t>
            </a:r>
          </a:p>
          <a:p>
            <a:pPr>
              <a:lnSpc>
                <a:spcPct val="90000"/>
              </a:lnSpc>
            </a:pPr>
            <a:r>
              <a:rPr lang="ru-RU" altLang="ru-RU" sz="28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стоянки</a:t>
            </a:r>
            <a:r>
              <a:rPr lang="ru-RU" altLang="ru-RU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сразу же увидели  тропу </a:t>
            </a:r>
            <a:r>
              <a:rPr lang="ru-RU" altLang="ru-RU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5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81117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определения </a:t>
            </a:r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 придаточного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ru-RU" altLang="ru-RU" sz="12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alt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alt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айти </a:t>
            </a:r>
            <a:r>
              <a:rPr lang="ru-RU" alt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грамматические основы</a:t>
            </a:r>
            <a:r>
              <a:rPr lang="ru-RU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2.Установить </a:t>
            </a:r>
            <a:r>
              <a:rPr lang="ru-RU" alt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смысловые отношения между  частями сложного предложения,  определить </a:t>
            </a:r>
            <a:r>
              <a:rPr lang="ru-RU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и придаточное</a:t>
            </a:r>
            <a:r>
              <a:rPr lang="ru-RU" alt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предложения;</a:t>
            </a:r>
            <a:br>
              <a:rPr lang="ru-RU" alt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3.Поставить </a:t>
            </a:r>
            <a:r>
              <a:rPr lang="ru-RU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</a:t>
            </a:r>
            <a:r>
              <a:rPr lang="ru-RU" alt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от главного предложения к  придаточному;</a:t>
            </a:r>
            <a:br>
              <a:rPr lang="ru-RU" alt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57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627642"/>
          </a:xfrm>
        </p:spPr>
        <p:txBody>
          <a:bodyPr>
            <a:normAutofit/>
          </a:bodyPr>
          <a:lstStyle/>
          <a:p>
            <a:pPr algn="l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4.Найти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союз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союзное слово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 придаточном предложении;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По вопросу и союзу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вид придаточного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предложения.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437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внимание!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700808"/>
            <a:ext cx="7990656" cy="1548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 тот же союз может быть в придаточных разного вида!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83568" y="3284984"/>
            <a:ext cx="7765487" cy="316835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долиной </a:t>
            </a:r>
            <a:r>
              <a:rPr lang="ru-RU" altLang="ru-RU" sz="28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800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долиной?), </a:t>
            </a:r>
            <a:r>
              <a:rPr lang="ru-RU" altLang="ru-RU" sz="2800" b="1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ru-RU" altLang="ru-RU" sz="28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ехали, </a:t>
            </a:r>
            <a:r>
              <a:rPr lang="ru-RU" alt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спустились 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тучи.</a:t>
            </a:r>
            <a:r>
              <a:rPr lang="ru-RU" altLang="ru-RU" sz="28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(опр.)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7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91567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стало ясно (</a:t>
            </a:r>
            <a:r>
              <a:rPr lang="ru-RU" altLang="ru-RU" sz="2800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?),</a:t>
            </a:r>
            <a:r>
              <a:rPr lang="ru-RU" altLang="ru-RU" sz="28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синичка спрятала гнездо.</a:t>
            </a:r>
            <a:r>
              <a:rPr lang="ru-RU" altLang="ru-RU" sz="28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изъясн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b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</a:t>
            </a:r>
            <a:r>
              <a:rPr lang="ru-RU" altLang="ru-RU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 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пополз туда </a:t>
            </a:r>
            <a:r>
              <a:rPr lang="ru-RU" altLang="ru-RU" sz="28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800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</a:t>
            </a:r>
            <a:r>
              <a:rPr lang="ru-RU" altLang="ru-RU" sz="28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?), </a:t>
            </a:r>
            <a:r>
              <a:rPr lang="ru-RU" altLang="ru-RU" sz="2800" b="1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ru-RU" altLang="ru-RU" sz="28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уже совсем ясно были различимы звуки канонады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ru-RU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b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0907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1196752"/>
            <a:ext cx="7272808" cy="3888432"/>
          </a:xfrm>
        </p:spPr>
        <p:txBody>
          <a:bodyPr/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altLang="ru-RU" dirty="0">
                <a:solidFill>
                  <a:srgbClr val="6044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Вновь я посетил тот уголок земли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altLang="ru-RU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я провел изгнанником два года незаметных.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(А.С. Пушкин)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5221784"/>
            <a:ext cx="7734747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482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3.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Определите вид придаточных предложений, расставьте запятые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7918648" cy="387705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ru-RU" altLang="ru-RU" dirty="0"/>
          </a:p>
          <a:p>
            <a:pPr>
              <a:lnSpc>
                <a:spcPct val="80000"/>
              </a:lnSpc>
              <a:buNone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32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степной полосе где был расположен 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32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родной Колин городок лесов не было.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altLang="ru-RU" sz="3200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32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Леонтьев охотно соглашался со всем 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32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что говорил капитан</a:t>
            </a:r>
            <a:r>
              <a:rPr lang="ru-RU" altLang="ru-RU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8388424" y="6021288"/>
            <a:ext cx="60630" cy="9604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42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7990656" cy="3877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степной полосе, где был расположен </a:t>
            </a:r>
          </a:p>
          <a:p>
            <a:pPr>
              <a:buNone/>
            </a:pP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родной Колин городок, лесов не было</a:t>
            </a:r>
            <a:r>
              <a:rPr lang="ru-RU" altLang="ru-RU" sz="28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(опр.)</a:t>
            </a:r>
          </a:p>
          <a:p>
            <a:pPr>
              <a:buNone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Леонтьев охотно соглашался со всем,</a:t>
            </a:r>
          </a:p>
          <a:p>
            <a:pPr>
              <a:buNone/>
            </a:pPr>
            <a:r>
              <a:rPr lang="ru-RU" altLang="ru-RU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что говорил капитан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изъясн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9036496" y="6453336"/>
            <a:ext cx="72008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73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9156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использованной литературы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Русский язык : Учеб. Для 9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М.М. Разумовская, С.И. Львова, В.И. Капинос, В.В. Львов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ред. М.М. Разумовской, П.А.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Леканта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Дрофа,2011.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Уроки русского языка в 9 классе: Поурочные планы по программе М.М. Разумовской.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Авт.-сост. О.А.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Финтисова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Волгоград: Учитель, 2006.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47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728192"/>
          </a:xfrm>
        </p:spPr>
        <p:txBody>
          <a:bodyPr>
            <a:normAutofit/>
          </a:bodyPr>
          <a:lstStyle/>
          <a:p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типов придаточных предложений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755575" y="2636838"/>
            <a:ext cx="3204641" cy="1223962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определительные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700338" y="4581525"/>
            <a:ext cx="3887886" cy="1223963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обстоятельственные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220072" y="2636838"/>
            <a:ext cx="3096344" cy="1223962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изъяснительные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4500563" y="2060575"/>
            <a:ext cx="0" cy="216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3419872" y="2060575"/>
            <a:ext cx="1080691" cy="5043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500562" y="2060575"/>
            <a:ext cx="122356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48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40" y="692697"/>
            <a:ext cx="7754713" cy="1656184"/>
          </a:xfrm>
        </p:spPr>
        <p:txBody>
          <a:bodyPr/>
          <a:lstStyle/>
          <a:p>
            <a:r>
              <a:rPr lang="ru-RU" altLang="ru-RU" sz="4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СПП с придаточным определительным</a:t>
            </a:r>
            <a:endParaRPr lang="ru-RU" sz="4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2996952"/>
            <a:ext cx="7734747" cy="3096344"/>
          </a:xfrm>
        </p:spPr>
        <p:txBody>
          <a:bodyPr>
            <a:normAutofit/>
          </a:bodyPr>
          <a:lstStyle/>
          <a:p>
            <a:r>
              <a:rPr lang="ru-RU" altLang="ru-RU" sz="40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altLang="ru-RU" sz="40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приказал ехать на незнакомый предмет, который тотчас и стал подвигаться нам навстречу.</a:t>
            </a:r>
            <a:r>
              <a:rPr lang="ru-RU" altLang="ru-RU" sz="4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(А. С. Пушкин)</a:t>
            </a:r>
            <a:endParaRPr lang="ru-RU" alt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3821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979" y="1196753"/>
            <a:ext cx="6254044" cy="1368152"/>
          </a:xfrm>
        </p:spPr>
        <p:txBody>
          <a:bodyPr>
            <a:normAutofit/>
          </a:bodyPr>
          <a:lstStyle/>
          <a:p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СПП с придаточным определительным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2708920"/>
            <a:ext cx="7734747" cy="2664296"/>
          </a:xfrm>
        </p:spPr>
        <p:txBody>
          <a:bodyPr>
            <a:normAutofit/>
          </a:bodyPr>
          <a:lstStyle/>
          <a:p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Отвечают на вопрос </a:t>
            </a:r>
            <a:r>
              <a:rPr lang="ru-RU" alt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</a:t>
            </a:r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altLang="ru-RU" sz="2400" i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32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люблю людей </a:t>
            </a:r>
            <a: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3200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каких людей</a:t>
            </a:r>
            <a:r>
              <a:rPr lang="ru-RU" altLang="ru-RU" sz="3200" i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altLang="ru-RU" sz="32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altLang="ru-RU" sz="32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которыми легко общаться.</a:t>
            </a:r>
            <a:endParaRPr lang="ru-RU" altLang="ru-RU" sz="32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57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40" y="620688"/>
            <a:ext cx="7754713" cy="1872207"/>
          </a:xfrm>
        </p:spPr>
        <p:txBody>
          <a:bodyPr/>
          <a:lstStyle/>
          <a:p>
            <a:r>
              <a:rPr lang="ru-RU" alt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СПП с придаточным определительным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2780928"/>
            <a:ext cx="7734747" cy="3600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к одному слову в главной части — существительному, местоимению или слову, употребленному в значении существительного.</a:t>
            </a:r>
          </a:p>
          <a:p>
            <a:pPr>
              <a:lnSpc>
                <a:spcPct val="90000"/>
              </a:lnSpc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8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люблю </a:t>
            </a:r>
            <a:r>
              <a:rPr lang="ru-RU" alt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 </a:t>
            </a:r>
            <a:r>
              <a:rPr lang="ru-RU" altLang="ru-RU" sz="32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которыми легко общаться.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altLang="ru-RU" sz="2800" i="1" dirty="0">
              <a:solidFill>
                <a:srgbClr val="0033CC"/>
              </a:solidFill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0901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955188"/>
          </a:xfrm>
        </p:spPr>
        <p:txBody>
          <a:bodyPr>
            <a:normAutofit/>
          </a:bodyPr>
          <a:lstStyle/>
          <a:p>
            <a:r>
              <a:rPr lang="ru-RU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СПП с придаточным определительным  </a:t>
            </a:r>
            <a:r>
              <a:rPr lang="ru-RU" altLang="ru-RU" sz="36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Присоединяются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помощи союзных слов — относительных местоимений какой, который, чей, что и наречий где, куда, откуда, 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когда.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i="1" dirty="0"/>
              <a:t>  </a:t>
            </a:r>
            <a:r>
              <a:rPr lang="ru-RU" altLang="ru-RU" sz="3600" i="1" dirty="0"/>
              <a:t/>
            </a:r>
            <a:br>
              <a:rPr lang="ru-RU" altLang="ru-RU" sz="3600" i="1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038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88318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СПП с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придаточным определительным</a:t>
            </a:r>
            <a:b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Придаточная 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всегда стоит либо после главного предложения, либо внутри главного.</a:t>
            </a:r>
            <a:b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повторяем правила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32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знания     которых сложно сдать экзамен по русскому языку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32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altLang="ru-RU" sz="32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4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234</TotalTime>
  <Words>570</Words>
  <Application>Microsoft Office PowerPoint</Application>
  <PresentationFormat>Экран (4:3)</PresentationFormat>
  <Paragraphs>83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Кнопка</vt:lpstr>
      <vt:lpstr>Сложноподчиненное предложение. Повторение и обобщение по УМК Разумовской М.М. 9класс </vt:lpstr>
      <vt:lpstr>Презентация PowerPoint</vt:lpstr>
      <vt:lpstr>[ Вновь я посетил тот уголок земли],  ( где я провел изгнанником два года незаметных.)  (А.С. Пушкин) </vt:lpstr>
      <vt:lpstr>Классификация типов придаточных предложений</vt:lpstr>
      <vt:lpstr>СПП с придаточным определительным</vt:lpstr>
      <vt:lpstr>СПП с придаточным определительным</vt:lpstr>
      <vt:lpstr>СПП с придаточным определительным</vt:lpstr>
      <vt:lpstr>СПП с придаточным определительным    Присоединяются при помощи союзных слов — относительных местоимений какой, который, чей, что и наречий где, куда, откуда, когда.    </vt:lpstr>
      <vt:lpstr>СПП с придаточным определительным  Придаточная часть всегда стоит либо после главного предложения, либо внутри главного.   а) [ Мы повторяем правила] , (без знания     которых сложно сдать экзамен по русскому языку).  </vt:lpstr>
      <vt:lpstr>   б) [ Книга, (которую вы сейчас держите в руках), поможет вам справиться со сложными тестовыми заданиями].   в) [ Это были просто крестьянские ребятишки], (которые стерегли табун).    г) [ Мельничный мост, (с которого я не раз ловил пескарей), был уже виден]. </vt:lpstr>
      <vt:lpstr>Задание 1. Укажите предложение с определительным придаточным</vt:lpstr>
      <vt:lpstr>Ответ.   [Долго и трудно пришлось бороться гребцам с течением], (которое не давало подойти к острову). (И.Чесноков)  </vt:lpstr>
      <vt:lpstr>СПП с придаточным изъяснительным</vt:lpstr>
      <vt:lpstr>СПП с придаточным изъяснительным  Отвечают на падежные вопросы.   Он очень сожалеет о том (о чём), что не знает русского языка. </vt:lpstr>
      <vt:lpstr>СПП с придаточным изъяснительным относятся к членам предложения, имеющим значения речи, мысли, чувства (сказал, подумал, рад, обрадовался, известно, ясно, жаль, разговор, сообщение и др.)     Недаром говорится, что дело мастера боится. </vt:lpstr>
      <vt:lpstr>СПП с придаточным изъяснительным</vt:lpstr>
      <vt:lpstr>б) при помощи союзных слов (что,         кто, как, какой, почему, где, куда,        откуда и др.)  в) при помощи частицы ли в значении          союза. </vt:lpstr>
      <vt:lpstr>СПП с придаточным изъяснительным  Всегда находится после главного предложения, т.к. раскрывает, поясняет его смысл.        Я не хочу , чтоб свет узнал мою таинственную повесть.                (М.Ю. Лермонтов)  </vt:lpstr>
      <vt:lpstr>СПП с придаточным изъяснительным  1)Иван Ильич спросил, где находится штаб. 2)Теперь Леонтьеву стало ясно, о чем он будет писать. 3)Казбич вообразил, будто Азамат украл у него лошадь. </vt:lpstr>
      <vt:lpstr>4)В ясный день вы увидите в лесу, как осенняя паутина блестит на солнце. 5) Иван Петрович расспрашивал детей, не устали ли они в дороге. </vt:lpstr>
      <vt:lpstr>Задание 2. Переделайте предложение с прямой речью в сложноподчиненное предложение с косвенной речью, т.е. с придаточным изъяснительным. </vt:lpstr>
      <vt:lpstr>Ответ.  Древние римляне утверждали, что поэтом надо родиться, а оратором можно сделаться.   </vt:lpstr>
      <vt:lpstr>СПП с придаточным обстоятельственным   Алексей пополз туда, куда улетел самолет. Когда уже почти стемнело, мы решили остановиться на привал. Если исчезнет воображение, человек перестанет быть человеком. </vt:lpstr>
      <vt:lpstr>СПП с придаточным обстоятельственным</vt:lpstr>
      <vt:lpstr>СПП с придаточным обстоятельственным</vt:lpstr>
      <vt:lpstr>Алгоритм  определения вида придаточного предложения        1.Найти грамматические основы; 2.Установить смысловые отношения между  частями сложного предложения,  определить главное и придаточное   предложения; 3.Поставить вопрос  от главного предложения к  придаточному; </vt:lpstr>
      <vt:lpstr>4.Найти союз  или союзное слово  в  придаточном предложении; 5. По вопросу и союзу определить вид придаточного  предложения. </vt:lpstr>
      <vt:lpstr>Обратите внимание!</vt:lpstr>
      <vt:lpstr>б)Теперь мне стало ясно (что?), где синичка спрятала гнездо. (изъясн.)   в)Алексей пополз туда (куда?), где теперь уже совсем ясно были различимы звуки канонады.(обст.) </vt:lpstr>
      <vt:lpstr>Задание 3. Определите вид придаточных предложений, расставьте запятые</vt:lpstr>
      <vt:lpstr>Ответы.</vt:lpstr>
      <vt:lpstr>Список использованной литературы 1. Русский язык : Учеб. Для 9 кл. общеобразоват. учреждений/ М.М. Разумовская, С.И. Львова, В.И. Капинос, В.В. Львов;  Под ред. М.М. Разумовской, П.А. Леканта. – М.: Дрофа,2011.  2. Уроки русского языка в 9 классе: Поурочные планы по программе М.М. Разумовской./ Авт.-сост. О.А. Финтисова. – Волгоград: Учитель, 2006.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русского языка и литературы ЧОУ СОШ «Кристалл» Гусева татьяна Ивановна 2014год.</dc:title>
  <dc:creator>IVAN</dc:creator>
  <cp:lastModifiedBy>IVAN</cp:lastModifiedBy>
  <cp:revision>67</cp:revision>
  <dcterms:created xsi:type="dcterms:W3CDTF">2015-02-03T17:12:08Z</dcterms:created>
  <dcterms:modified xsi:type="dcterms:W3CDTF">2015-02-09T18:39:48Z</dcterms:modified>
</cp:coreProperties>
</file>