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3" r:id="rId5"/>
    <p:sldId id="264" r:id="rId6"/>
    <p:sldId id="265" r:id="rId7"/>
    <p:sldId id="266" r:id="rId8"/>
    <p:sldId id="274" r:id="rId9"/>
    <p:sldId id="275" r:id="rId10"/>
    <p:sldId id="269" r:id="rId11"/>
    <p:sldId id="270" r:id="rId12"/>
    <p:sldId id="271" r:id="rId13"/>
    <p:sldId id="272" r:id="rId14"/>
    <p:sldId id="278" r:id="rId15"/>
    <p:sldId id="273" r:id="rId16"/>
    <p:sldId id="277" r:id="rId17"/>
    <p:sldId id="276" r:id="rId1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EA764-5677-4DC8-A332-66856BC8E6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DFE8F-FBFB-4227-8C43-C1A93C10EFD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AF5C7-EC13-45EA-8795-19DFD499566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AF4F8-9E57-4B4C-B3D9-FC3191B6016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4C3A1-92DB-48EA-B429-CBD80A2E8DA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6913F-0E1A-4AF9-97B8-DEFAF8DF4A2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8880D-297C-4DAD-B7B4-529352B6D6E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4531F-224A-4770-8EDE-FD28C2B1D6F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E5D2D-2D98-489E-8A89-6B920770781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60211-7805-4FA1-9C82-88FB54A0487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108F3-2A8C-42F9-85FB-BB7C9C39E99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A9224C-B3DC-42CE-965E-B90881FBA1F3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3563938" y="1916113"/>
            <a:ext cx="4968875" cy="1296987"/>
          </a:xfrm>
        </p:spPr>
        <p:txBody>
          <a:bodyPr/>
          <a:lstStyle/>
          <a:p>
            <a:r>
              <a:rPr lang="ru-RU" sz="3200" dirty="0" smtClean="0"/>
              <a:t>Правописание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dirty="0"/>
              <a:t>гласных  о-а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в </a:t>
            </a:r>
            <a:r>
              <a:rPr lang="ru-RU" sz="3200" dirty="0"/>
              <a:t>корне –</a:t>
            </a:r>
            <a:r>
              <a:rPr lang="ru-RU" sz="3200" dirty="0" err="1"/>
              <a:t>раст</a:t>
            </a:r>
            <a:r>
              <a:rPr lang="ru-RU" sz="3200" dirty="0"/>
              <a:t>-, -</a:t>
            </a:r>
            <a:r>
              <a:rPr lang="ru-RU" sz="3200" dirty="0" err="1"/>
              <a:t>ращ</a:t>
            </a:r>
            <a:r>
              <a:rPr lang="ru-RU" sz="3200" dirty="0"/>
              <a:t>-, </a:t>
            </a:r>
            <a:r>
              <a:rPr lang="ru-RU" sz="3200" dirty="0" smtClean="0"/>
              <a:t>-     рос-</a:t>
            </a:r>
            <a:endParaRPr lang="es-ES" sz="32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58016" y="6357958"/>
            <a:ext cx="2285984" cy="500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нахмуриться, </a:t>
            </a:r>
            <a:r>
              <a:rPr lang="ru-RU" i="1" dirty="0" smtClean="0"/>
              <a:t>как…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484784"/>
            <a:ext cx="3180058" cy="2121099"/>
          </a:xfrm>
          <a:effectLst>
            <a:softEdge rad="317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556792"/>
            <a:ext cx="1869290" cy="2780928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724874"/>
            <a:ext cx="1650318" cy="2573660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176076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улыбнуться, </a:t>
            </a:r>
            <a:r>
              <a:rPr lang="ru-RU" i="1" dirty="0" smtClean="0"/>
              <a:t>как… 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12776"/>
            <a:ext cx="3384376" cy="2592288"/>
          </a:xfrm>
          <a:effectLst>
            <a:softEdge rad="317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636912"/>
            <a:ext cx="2401040" cy="1932416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0513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устать, </a:t>
            </a:r>
            <a:r>
              <a:rPr lang="ru-RU" i="1" dirty="0" smtClean="0"/>
              <a:t>как …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268760"/>
            <a:ext cx="2465711" cy="3129211"/>
          </a:xfrm>
          <a:effectLst>
            <a:softEdge rad="317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348880"/>
            <a:ext cx="4024416" cy="2703066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83806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Отдохнуть, </a:t>
            </a:r>
            <a:r>
              <a:rPr lang="ru-RU" i="1" dirty="0"/>
              <a:t>как </a:t>
            </a:r>
            <a:r>
              <a:rPr lang="ru-RU" i="1" dirty="0" smtClean="0"/>
              <a:t>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824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512168"/>
          </a:xfrm>
        </p:spPr>
        <p:txBody>
          <a:bodyPr/>
          <a:lstStyle/>
          <a:p>
            <a:r>
              <a:rPr lang="ru-RU" sz="3200" dirty="0"/>
              <a:t>Прочитать текст, найти главную мысль, выписать слова с чередованием корней –рос-</a:t>
            </a:r>
            <a:r>
              <a:rPr lang="ru-RU" sz="3200" dirty="0" err="1"/>
              <a:t>раст</a:t>
            </a:r>
            <a:r>
              <a:rPr lang="ru-RU" sz="3200" dirty="0"/>
              <a:t>-</a:t>
            </a:r>
            <a:r>
              <a:rPr lang="ru-RU" sz="3200" dirty="0" err="1"/>
              <a:t>ращ</a:t>
            </a:r>
            <a:r>
              <a:rPr lang="ru-RU" sz="3200" dirty="0"/>
              <a:t>-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latin typeface="Arial" charset="0"/>
              </a:rPr>
              <a:t>Жил-был мальчик по имени Нильс. Однажды он обидел сказочного гнома, и тот превратил Нильса в маленького человечка. Нильс очень хотел </a:t>
            </a:r>
            <a:r>
              <a:rPr lang="ru-RU" altLang="ru-RU" sz="2400" b="1" dirty="0" err="1">
                <a:latin typeface="Arial" charset="0"/>
              </a:rPr>
              <a:t>выр</a:t>
            </a:r>
            <a:r>
              <a:rPr lang="ru-RU" altLang="ru-RU" sz="2400" b="1" dirty="0">
                <a:latin typeface="Arial" charset="0"/>
              </a:rPr>
              <a:t>…</a:t>
            </a:r>
            <a:r>
              <a:rPr lang="ru-RU" altLang="ru-RU" sz="2400" b="1" dirty="0" err="1">
                <a:latin typeface="Arial" charset="0"/>
              </a:rPr>
              <a:t>сти</a:t>
            </a:r>
            <a:r>
              <a:rPr lang="ru-RU" altLang="ru-RU" sz="2400" b="1" dirty="0">
                <a:latin typeface="Arial" charset="0"/>
              </a:rPr>
              <a:t> и снова стать обычным мальчиком. Но для этого ему пришлось пройти через множество приключений: опуститься в подводные </a:t>
            </a:r>
            <a:r>
              <a:rPr lang="ru-RU" altLang="ru-RU" sz="2400" b="1" dirty="0" err="1">
                <a:latin typeface="Arial" charset="0"/>
              </a:rPr>
              <a:t>зар</a:t>
            </a:r>
            <a:r>
              <a:rPr lang="ru-RU" altLang="ru-RU" sz="2400" b="1" dirty="0">
                <a:latin typeface="Arial" charset="0"/>
              </a:rPr>
              <a:t>…</a:t>
            </a:r>
            <a:r>
              <a:rPr lang="ru-RU" altLang="ru-RU" sz="2400" b="1" dirty="0" err="1">
                <a:latin typeface="Arial" charset="0"/>
              </a:rPr>
              <a:t>сли</a:t>
            </a:r>
            <a:r>
              <a:rPr lang="ru-RU" altLang="ru-RU" sz="2400" b="1" dirty="0">
                <a:latin typeface="Arial" charset="0"/>
              </a:rPr>
              <a:t>, подняться в звездное небо, потеряться в густых </a:t>
            </a:r>
            <a:r>
              <a:rPr lang="ru-RU" altLang="ru-RU" sz="2400" b="1" dirty="0" smtClean="0">
                <a:latin typeface="Arial" charset="0"/>
              </a:rPr>
              <a:t>    р…</a:t>
            </a:r>
            <a:r>
              <a:rPr lang="ru-RU" altLang="ru-RU" sz="2400" b="1" dirty="0" err="1" smtClean="0">
                <a:latin typeface="Arial" charset="0"/>
              </a:rPr>
              <a:t>стениях</a:t>
            </a:r>
            <a:r>
              <a:rPr lang="ru-RU" altLang="ru-RU" sz="2400" b="1" dirty="0">
                <a:latin typeface="Arial" charset="0"/>
              </a:rPr>
              <a:t>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latin typeface="Arial" charset="0"/>
              </a:rPr>
              <a:t>   И только когда в душе мальчика появились р…</a:t>
            </a:r>
            <a:r>
              <a:rPr lang="ru-RU" altLang="ru-RU" sz="2400" b="1" dirty="0" err="1">
                <a:latin typeface="Arial" charset="0"/>
              </a:rPr>
              <a:t>стки</a:t>
            </a:r>
            <a:r>
              <a:rPr lang="ru-RU" altLang="ru-RU" sz="2400" b="1" dirty="0">
                <a:latin typeface="Arial" charset="0"/>
              </a:rPr>
              <a:t> добра, он </a:t>
            </a:r>
            <a:r>
              <a:rPr lang="ru-RU" altLang="ru-RU" sz="2400" b="1" dirty="0" err="1">
                <a:latin typeface="Arial" charset="0"/>
              </a:rPr>
              <a:t>выр</a:t>
            </a:r>
            <a:r>
              <a:rPr lang="ru-RU" altLang="ru-RU" sz="2400" b="1" dirty="0">
                <a:latin typeface="Arial" charset="0"/>
              </a:rPr>
              <a:t>…с и стал таким, как прежде».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9285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Письменно ответьте на вопрос :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/>
              <a:t>Может ли возраст или рост быть помехой для добрых дел?» </a:t>
            </a:r>
            <a:endParaRPr lang="ru-RU" dirty="0" smtClean="0"/>
          </a:p>
          <a:p>
            <a:r>
              <a:rPr lang="ru-RU" dirty="0" smtClean="0"/>
              <a:t>Приведите </a:t>
            </a:r>
            <a:r>
              <a:rPr lang="ru-RU" dirty="0"/>
              <a:t>в своем рассуждении примеры из знакомых вам литературных произведений.</a:t>
            </a:r>
          </a:p>
        </p:txBody>
      </p:sp>
    </p:spTree>
    <p:extLst>
      <p:ext uri="{BB962C8B-B14F-4D97-AF65-F5344CB8AC3E}">
        <p14:creationId xmlns:p14="http://schemas.microsoft.com/office/powerpoint/2010/main" val="33442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 какому типу речи будет относиться ваш ответ</a:t>
            </a:r>
            <a:r>
              <a:rPr lang="ru-RU" dirty="0" smtClean="0"/>
              <a:t>?</a:t>
            </a:r>
          </a:p>
          <a:p>
            <a:r>
              <a:rPr lang="ru-RU" dirty="0" smtClean="0"/>
              <a:t>Как </a:t>
            </a:r>
            <a:r>
              <a:rPr lang="ru-RU" dirty="0"/>
              <a:t>строится рассуждение</a:t>
            </a:r>
            <a:r>
              <a:rPr lang="ru-RU" dirty="0" smtClean="0"/>
              <a:t>?</a:t>
            </a:r>
          </a:p>
          <a:p>
            <a:r>
              <a:rPr lang="ru-RU" dirty="0" smtClean="0"/>
              <a:t>Тезис(главная мысль).</a:t>
            </a:r>
          </a:p>
          <a:p>
            <a:r>
              <a:rPr lang="ru-RU" dirty="0" smtClean="0"/>
              <a:t>      Доказательства.</a:t>
            </a:r>
          </a:p>
          <a:p>
            <a:r>
              <a:rPr lang="ru-RU" dirty="0" smtClean="0"/>
              <a:t>      Вывод.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89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Знаю…</a:t>
            </a:r>
          </a:p>
          <a:p>
            <a:r>
              <a:rPr lang="ru-RU" dirty="0" smtClean="0"/>
              <a:t>Умею…</a:t>
            </a:r>
          </a:p>
          <a:p>
            <a:r>
              <a:rPr lang="ru-RU" dirty="0" smtClean="0"/>
              <a:t>Хочу узнать…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054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Познакомиться с условиями выбора букв о-а в корне –</a:t>
            </a:r>
            <a:r>
              <a:rPr lang="ru-RU" dirty="0" err="1" smtClean="0"/>
              <a:t>раст</a:t>
            </a:r>
            <a:r>
              <a:rPr lang="ru-RU" dirty="0" smtClean="0"/>
              <a:t>-</a:t>
            </a:r>
            <a:r>
              <a:rPr lang="ru-RU" dirty="0" err="1" smtClean="0"/>
              <a:t>ращ</a:t>
            </a:r>
            <a:r>
              <a:rPr lang="ru-RU" dirty="0" smtClean="0"/>
              <a:t>-рос;</a:t>
            </a:r>
          </a:p>
          <a:p>
            <a:r>
              <a:rPr lang="ru-RU" dirty="0"/>
              <a:t>н</a:t>
            </a:r>
            <a:r>
              <a:rPr lang="ru-RU" dirty="0" smtClean="0"/>
              <a:t>аучиться распознавать слова с этим корнем.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013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«Третий лишний»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Изменить пол…</a:t>
            </a:r>
            <a:r>
              <a:rPr lang="ru-RU" dirty="0" err="1" smtClean="0"/>
              <a:t>жение</a:t>
            </a:r>
            <a:r>
              <a:rPr lang="ru-RU" dirty="0" smtClean="0"/>
              <a:t>;</a:t>
            </a:r>
          </a:p>
          <a:p>
            <a:r>
              <a:rPr lang="ru-RU" dirty="0" err="1"/>
              <a:t>п</a:t>
            </a:r>
            <a:r>
              <a:rPr lang="ru-RU" dirty="0" err="1" smtClean="0"/>
              <a:t>редпол</a:t>
            </a:r>
            <a:r>
              <a:rPr lang="ru-RU" dirty="0" smtClean="0"/>
              <a:t>…гать результат;</a:t>
            </a:r>
          </a:p>
          <a:p>
            <a:r>
              <a:rPr lang="ru-RU" dirty="0" smtClean="0"/>
              <a:t>вишенка </a:t>
            </a:r>
            <a:r>
              <a:rPr lang="ru-RU" dirty="0" err="1" smtClean="0"/>
              <a:t>подр</a:t>
            </a:r>
            <a:r>
              <a:rPr lang="ru-RU" dirty="0" smtClean="0"/>
              <a:t>…</a:t>
            </a:r>
            <a:r>
              <a:rPr lang="ru-RU" dirty="0" err="1" smtClean="0"/>
              <a:t>сла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87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</a:t>
            </a:r>
            <a:r>
              <a:rPr lang="ru-RU" dirty="0" smtClean="0"/>
              <a:t>ередование…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330000"/>
                </a:solidFill>
                <a:latin typeface="arial"/>
              </a:rPr>
              <a:t> Замена одних звуков другими в одной и той же части слова при образовании и изменении слов.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676448"/>
              </p:ext>
            </p:extLst>
          </p:nvPr>
        </p:nvGraphicFramePr>
        <p:xfrm>
          <a:off x="1115616" y="3501008"/>
          <a:ext cx="7416824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2808312"/>
                <a:gridCol w="2232248"/>
              </a:tblGrid>
              <a:tr h="55179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Чередование гласных зависит от: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248407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-Лож-</a:t>
                      </a:r>
                    </a:p>
                    <a:p>
                      <a:pPr algn="l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с согласной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Ж </a:t>
                      </a:r>
                    </a:p>
                    <a:p>
                      <a:pPr algn="l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из</a:t>
                      </a:r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лож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ение</a:t>
                      </a:r>
                    </a:p>
                    <a:p>
                      <a:pPr algn="l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при</a:t>
                      </a:r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лож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Согласной буквы, перед которой стоит корневая гласная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-Лаг-</a:t>
                      </a:r>
                    </a:p>
                    <a:p>
                      <a:pPr algn="l"/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С согласной </a:t>
                      </a:r>
                      <a:r>
                        <a:rPr lang="ru-RU" baseline="0" dirty="0" smtClean="0">
                          <a:solidFill>
                            <a:srgbClr val="0070C0"/>
                          </a:solidFill>
                        </a:rPr>
                        <a:t>Г</a:t>
                      </a:r>
                    </a:p>
                    <a:p>
                      <a:pPr algn="l"/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из</a:t>
                      </a:r>
                      <a:r>
                        <a:rPr lang="ru-RU" baseline="0" dirty="0" smtClean="0">
                          <a:solidFill>
                            <a:srgbClr val="0070C0"/>
                          </a:solidFill>
                        </a:rPr>
                        <a:t>лаг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ать</a:t>
                      </a:r>
                    </a:p>
                    <a:p>
                      <a:pPr algn="l"/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при</a:t>
                      </a:r>
                      <a:r>
                        <a:rPr lang="ru-RU" baseline="0" dirty="0" smtClean="0">
                          <a:solidFill>
                            <a:srgbClr val="0070C0"/>
                          </a:solidFill>
                        </a:rPr>
                        <a:t>лаг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ать</a:t>
                      </a:r>
                    </a:p>
                    <a:p>
                      <a:pPr algn="l"/>
                      <a:r>
                        <a:rPr lang="ru-RU" baseline="0" dirty="0" err="1" smtClean="0">
                          <a:solidFill>
                            <a:srgbClr val="FF0000"/>
                          </a:solidFill>
                        </a:rPr>
                        <a:t>искл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.: по</a:t>
                      </a:r>
                      <a:r>
                        <a:rPr lang="ru-RU" baseline="0" dirty="0" smtClean="0">
                          <a:solidFill>
                            <a:srgbClr val="0070C0"/>
                          </a:solidFill>
                        </a:rPr>
                        <a:t>лог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88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ru-RU" b="1" dirty="0">
                <a:solidFill>
                  <a:srgbClr val="330000"/>
                </a:solidFill>
                <a:latin typeface="arial"/>
              </a:rPr>
              <a:t> 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784033"/>
              </p:ext>
            </p:extLst>
          </p:nvPr>
        </p:nvGraphicFramePr>
        <p:xfrm>
          <a:off x="1524000" y="1397000"/>
          <a:ext cx="6096000" cy="3868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816"/>
                <a:gridCol w="2160240"/>
                <a:gridCol w="254394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Чередование гласных зависит от: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4913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-рос-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Согласной буквы, перед которой стоит корневая гласная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-</a:t>
                      </a:r>
                      <a:r>
                        <a:rPr lang="ru-RU" dirty="0" err="1" smtClean="0">
                          <a:solidFill>
                            <a:srgbClr val="0070C0"/>
                          </a:solidFill>
                        </a:rPr>
                        <a:t>Раст</a:t>
                      </a:r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-</a:t>
                      </a:r>
                    </a:p>
                    <a:p>
                      <a:pPr algn="l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с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согласными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  </a:t>
                      </a:r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СТ</a:t>
                      </a:r>
                    </a:p>
                    <a:p>
                      <a:pPr algn="l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раст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ение</a:t>
                      </a:r>
                    </a:p>
                    <a:p>
                      <a:pPr algn="l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при</a:t>
                      </a:r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раст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ать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Ращ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  <a:p>
                      <a:pPr algn="l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с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согласной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Щ</a:t>
                      </a:r>
                    </a:p>
                    <a:p>
                      <a:pPr algn="l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вы</a:t>
                      </a:r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ращ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ивать</a:t>
                      </a:r>
                    </a:p>
                    <a:p>
                      <a:pPr algn="l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ращ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у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095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-РОС-РАСТ-РАЩ-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218605"/>
              </p:ext>
            </p:extLst>
          </p:nvPr>
        </p:nvGraphicFramePr>
        <p:xfrm>
          <a:off x="457200" y="1600200"/>
          <a:ext cx="7499176" cy="201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36"/>
                <a:gridCol w="1728192"/>
                <a:gridCol w="2232248"/>
                <a:gridCol w="1800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-РОС-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-РАСТ-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-РАЩ-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исключения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</a:t>
                      </a:r>
                      <a:r>
                        <a:rPr lang="ru-RU" sz="18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</a:t>
                      </a:r>
                      <a:r>
                        <a:rPr lang="ru-RU" sz="18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РАСТ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РАСТ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ение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</a:t>
                      </a:r>
                      <a:r>
                        <a:rPr lang="ru-RU" sz="1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РАСТ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</a:t>
                      </a:r>
                      <a:r>
                        <a:rPr lang="ru-RU" sz="18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РАЩ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</a:t>
                      </a:r>
                      <a:r>
                        <a:rPr lang="ru-RU" sz="1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РАЩ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ивание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8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сток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8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стов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</a:t>
                      </a:r>
                      <a:r>
                        <a:rPr lang="ru-RU" sz="18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сль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554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u="sng" dirty="0"/>
              <a:t>Словообразование и словоизменение.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330000"/>
                </a:solidFill>
                <a:latin typeface="arial"/>
              </a:rPr>
              <a:t> </a:t>
            </a:r>
            <a:r>
              <a:rPr lang="ru-RU" i="1" dirty="0"/>
              <a:t>От глагола </a:t>
            </a:r>
            <a:r>
              <a:rPr lang="ru-RU" i="1" dirty="0">
                <a:solidFill>
                  <a:srgbClr val="FF0000"/>
                </a:solidFill>
              </a:rPr>
              <a:t>РАСТИ</a:t>
            </a:r>
            <a:r>
              <a:rPr lang="ru-RU" i="1" dirty="0"/>
              <a:t> образовать другие при помощи приставок за-, в-, вы-, про-.</a:t>
            </a:r>
            <a:endParaRPr lang="ru-RU" dirty="0"/>
          </a:p>
          <a:p>
            <a:r>
              <a:rPr lang="ru-RU" i="1" dirty="0"/>
              <a:t>От основы глагола</a:t>
            </a:r>
            <a:r>
              <a:rPr lang="ru-RU" i="1" dirty="0">
                <a:solidFill>
                  <a:srgbClr val="FF0000"/>
                </a:solidFill>
              </a:rPr>
              <a:t> РАСТИ </a:t>
            </a:r>
            <a:r>
              <a:rPr lang="ru-RU" i="1" dirty="0"/>
              <a:t>образовать существительные и прилагательные.</a:t>
            </a: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744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24136"/>
          </a:xfrm>
        </p:spPr>
        <p:txBody>
          <a:bodyPr/>
          <a:lstStyle/>
          <a:p>
            <a:r>
              <a:rPr lang="ru-RU" sz="3200" dirty="0"/>
              <a:t>О</a:t>
            </a:r>
            <a:r>
              <a:rPr lang="ru-RU" sz="3200" dirty="0" smtClean="0"/>
              <a:t>бъяснить </a:t>
            </a:r>
            <a:r>
              <a:rPr lang="ru-RU" sz="3200" dirty="0"/>
              <a:t>смысл пословиц, выписать из пословиц слова с чередованием корней –</a:t>
            </a:r>
            <a:r>
              <a:rPr lang="ru-RU" sz="3200" dirty="0" err="1" smtClean="0"/>
              <a:t>раст</a:t>
            </a:r>
            <a:r>
              <a:rPr lang="ru-RU" sz="3200" dirty="0" smtClean="0"/>
              <a:t>-рос-</a:t>
            </a:r>
            <a:r>
              <a:rPr lang="ru-RU" sz="3200" dirty="0" err="1" smtClean="0"/>
              <a:t>ращ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ru-RU" b="1" dirty="0">
                <a:solidFill>
                  <a:srgbClr val="330000"/>
                </a:solidFill>
                <a:latin typeface="arial"/>
              </a:rPr>
              <a:t>   </a:t>
            </a:r>
            <a:r>
              <a:rPr lang="ru-RU" i="1" dirty="0"/>
              <a:t>Сломать дерево – секунда, а </a:t>
            </a:r>
            <a:r>
              <a:rPr lang="ru-RU" i="1" dirty="0" err="1"/>
              <a:t>выр</a:t>
            </a:r>
            <a:r>
              <a:rPr lang="ru-RU" i="1" dirty="0"/>
              <a:t>…</a:t>
            </a:r>
            <a:r>
              <a:rPr lang="ru-RU" i="1" dirty="0" err="1"/>
              <a:t>стить</a:t>
            </a:r>
            <a:r>
              <a:rPr lang="ru-RU" i="1" dirty="0"/>
              <a:t> – годы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212976"/>
            <a:ext cx="4077072" cy="2729373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32176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И камень лежа мхом </a:t>
            </a:r>
            <a:r>
              <a:rPr lang="ru-RU" i="1" dirty="0" err="1" smtClean="0"/>
              <a:t>обр</a:t>
            </a:r>
            <a:r>
              <a:rPr lang="ru-RU" i="1" dirty="0" smtClean="0"/>
              <a:t>…стает.</a:t>
            </a:r>
          </a:p>
          <a:p>
            <a:r>
              <a:rPr lang="ru-RU" i="1" dirty="0"/>
              <a:t>Где сосна </a:t>
            </a:r>
            <a:r>
              <a:rPr lang="ru-RU" i="1" dirty="0" err="1"/>
              <a:t>взр</a:t>
            </a:r>
            <a:r>
              <a:rPr lang="ru-RU" i="1" dirty="0"/>
              <a:t>…</a:t>
            </a:r>
            <a:r>
              <a:rPr lang="ru-RU" i="1" dirty="0" err="1"/>
              <a:t>сла</a:t>
            </a:r>
            <a:r>
              <a:rPr lang="ru-RU" i="1" dirty="0"/>
              <a:t>, там она и красна.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924943"/>
            <a:ext cx="5034136" cy="3353993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51483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</TotalTime>
  <Words>320</Words>
  <Application>Microsoft Office PowerPoint</Application>
  <PresentationFormat>Экран (4:3)</PresentationFormat>
  <Paragraphs>82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Diseño predeterminado</vt:lpstr>
      <vt:lpstr>Правописание  гласных  о-а  в корне –раст-, -ращ-, -     рос-</vt:lpstr>
      <vt:lpstr>Цели урока:</vt:lpstr>
      <vt:lpstr>«Третий лишний»</vt:lpstr>
      <vt:lpstr>чередование…</vt:lpstr>
      <vt:lpstr>Презентация PowerPoint</vt:lpstr>
      <vt:lpstr>-РОС-РАСТ-РАЩ-</vt:lpstr>
      <vt:lpstr>Словообразование и словоизменение.</vt:lpstr>
      <vt:lpstr>Объяснить смысл пословиц, выписать из пословиц слова с чередованием корней –раст-рос-ращ</vt:lpstr>
      <vt:lpstr>Презентация PowerPoint</vt:lpstr>
      <vt:lpstr>нахмуриться, как…</vt:lpstr>
      <vt:lpstr>улыбнуться, как… </vt:lpstr>
      <vt:lpstr>устать, как … </vt:lpstr>
      <vt:lpstr>Отдохнуть, как …</vt:lpstr>
      <vt:lpstr>Прочитать текст, найти главную мысль, выписать слова с чередованием корней –рос-раст-ращ-</vt:lpstr>
      <vt:lpstr>Домашнее задание:</vt:lpstr>
      <vt:lpstr>Презентация PowerPoint</vt:lpstr>
      <vt:lpstr>Итоги урока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Виктория</cp:lastModifiedBy>
  <cp:revision>53</cp:revision>
  <dcterms:created xsi:type="dcterms:W3CDTF">2009-10-07T17:55:06Z</dcterms:created>
  <dcterms:modified xsi:type="dcterms:W3CDTF">2014-11-30T13:25:44Z</dcterms:modified>
</cp:coreProperties>
</file>