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0" r:id="rId2"/>
    <p:sldId id="262" r:id="rId3"/>
    <p:sldId id="256" r:id="rId4"/>
    <p:sldId id="257" r:id="rId5"/>
    <p:sldId id="269" r:id="rId6"/>
    <p:sldId id="270" r:id="rId7"/>
    <p:sldId id="271" r:id="rId8"/>
    <p:sldId id="272" r:id="rId9"/>
    <p:sldId id="258" r:id="rId10"/>
    <p:sldId id="259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25" autoAdjust="0"/>
    <p:restoredTop sz="94581" autoAdjust="0"/>
  </p:normalViewPr>
  <p:slideViewPr>
    <p:cSldViewPr>
      <p:cViewPr>
        <p:scale>
          <a:sx n="66" d="100"/>
          <a:sy n="66" d="100"/>
        </p:scale>
        <p:origin x="4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99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187009-E587-46DC-BF12-E548315927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6D3F4-2C7D-4692-BB72-7A45F6B01C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81752-2548-49CA-BF79-708BEA5374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8287158-BF67-4BB1-A27F-2FE0CC9E0E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8960F98-1D66-4A77-9C78-8C966542FC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FD223-B9DC-4A6D-9F9D-41E5A0AE2D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02E43-DB4E-4D82-9935-D5B2C3A207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4EC56-1710-4F0A-987F-13314A0DB3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D5417-6C6C-4A95-961E-FFB1769369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31F8B-1C0F-4E27-81DF-1FAF05ADBA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C710C-89EE-4B77-8B41-C468F2E7ED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06CFC-0CF3-4A9A-9546-02E0DD6BC8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16C86-8DCC-43B7-B291-432154609E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89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1D6EFFA-E662-482C-BA66-4943534440D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715272" cy="1881179"/>
          </a:xfrm>
        </p:spPr>
        <p:txBody>
          <a:bodyPr/>
          <a:lstStyle/>
          <a:p>
            <a:r>
              <a:rPr lang="ru-RU" sz="6600" b="0" i="1" dirty="0">
                <a:solidFill>
                  <a:schemeClr val="accent4">
                    <a:lumMod val="25000"/>
                  </a:schemeClr>
                </a:solidFill>
              </a:rPr>
              <a:t>Образ кошки в </a:t>
            </a:r>
            <a:r>
              <a:rPr lang="ru-RU" sz="6600" b="0" i="1" dirty="0" smtClean="0">
                <a:solidFill>
                  <a:schemeClr val="accent4">
                    <a:lumMod val="25000"/>
                  </a:schemeClr>
                </a:solidFill>
              </a:rPr>
              <a:t>русской литературе</a:t>
            </a:r>
            <a:endParaRPr lang="ru-RU" sz="6600" b="0" i="1" dirty="0">
              <a:solidFill>
                <a:schemeClr val="accent4">
                  <a:lumMod val="25000"/>
                </a:schemeClr>
              </a:solidFill>
            </a:endParaRPr>
          </a:p>
        </p:txBody>
      </p:sp>
      <p:pic>
        <p:nvPicPr>
          <p:cNvPr id="10248" name="Picture 8" descr="G:\образ кошки в русской литературе\образ кошки в русской литературе\презентация\51634-Hand-painted_cat_Vol_1_No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03851"/>
            <a:ext cx="6072198" cy="45541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4"/>
            <a:ext cx="8229600" cy="1452551"/>
          </a:xfrm>
        </p:spPr>
        <p:txBody>
          <a:bodyPr/>
          <a:lstStyle/>
          <a:p>
            <a:r>
              <a:rPr lang="ru-RU" sz="6000" i="1" dirty="0" smtClean="0">
                <a:solidFill>
                  <a:schemeClr val="accent2">
                    <a:lumMod val="75000"/>
                  </a:schemeClr>
                </a:solidFill>
              </a:rPr>
              <a:t>Кто же такие кошки?</a:t>
            </a:r>
            <a:endParaRPr lang="ru-RU" sz="6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3214686"/>
            <a:ext cx="4038600" cy="3857628"/>
          </a:xfrm>
        </p:spPr>
        <p:txBody>
          <a:bodyPr/>
          <a:lstStyle/>
          <a:p>
            <a:pPr>
              <a:buNone/>
            </a:pPr>
            <a:r>
              <a:rPr lang="ru-RU" sz="1700" dirty="0" smtClean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</a:t>
            </a:r>
            <a:r>
              <a:rPr lang="ru-RU" sz="1700" b="1" dirty="0">
                <a:solidFill>
                  <a:schemeClr val="accent4">
                    <a:lumMod val="1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1700" b="1" dirty="0"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имеют очень сильный иммунитет </a:t>
            </a:r>
            <a:r>
              <a:rPr lang="ru-RU" sz="17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sz="1700" b="1" dirty="0"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имеют девять жизней, а тем самым они очень устойчивы к болезням;</a:t>
            </a:r>
          </a:p>
          <a:p>
            <a:pPr>
              <a:buNone/>
            </a:pPr>
            <a:r>
              <a:rPr lang="ru-RU" sz="1700" b="1" dirty="0"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  имеют ярко выраженный характер;</a:t>
            </a:r>
          </a:p>
          <a:p>
            <a:pPr>
              <a:buNone/>
            </a:pPr>
            <a:r>
              <a:rPr lang="ru-RU" sz="1700" b="1" dirty="0"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  часто бывают по-собачьи преданы своим хозяевам;</a:t>
            </a:r>
          </a:p>
          <a:p>
            <a:pPr>
              <a:buNone/>
            </a:pPr>
            <a:r>
              <a:rPr lang="ru-RU" sz="1700" b="1" dirty="0"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  отличаются сообразительностью и хитростью;</a:t>
            </a:r>
          </a:p>
          <a:p>
            <a:pPr>
              <a:buNone/>
            </a:pPr>
            <a:r>
              <a:rPr lang="ru-RU" sz="1700" b="1" dirty="0"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  имеют повышенную энергетику и способны зарядить своих хозяев положительными эмоциями, забрав себе все отрицательные;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357422" y="2643182"/>
            <a:ext cx="0" cy="5762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3213100"/>
            <a:ext cx="4643437" cy="3644900"/>
          </a:xfrm>
        </p:spPr>
        <p:txBody>
          <a:bodyPr/>
          <a:lstStyle/>
          <a:p>
            <a:r>
              <a:rPr lang="ru-RU" sz="17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олицетворение человеческих пороков: кошка становится </a:t>
            </a:r>
            <a:r>
              <a:rPr lang="ru-RU" sz="1700" b="1" dirty="0"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человека проводником в жизни, указывающим верный путь. </a:t>
            </a:r>
          </a:p>
          <a:p>
            <a:r>
              <a:rPr lang="ru-RU" sz="17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воплощение </a:t>
            </a:r>
            <a:r>
              <a:rPr lang="ru-RU" sz="1700" b="1" dirty="0"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игривости, мудрости или </a:t>
            </a:r>
            <a:r>
              <a:rPr lang="ru-RU" sz="17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коварства</a:t>
            </a:r>
            <a:endParaRPr lang="ru-RU" sz="1700" b="1" dirty="0">
              <a:solidFill>
                <a:schemeClr val="accent4">
                  <a:lumMod val="1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ru-RU" sz="1600" i="1" dirty="0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6572264" y="2643182"/>
            <a:ext cx="0" cy="5762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1214414" y="1785926"/>
            <a:ext cx="2355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4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сказках</a:t>
            </a:r>
            <a:endParaRPr lang="ru-RU" sz="44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857752" y="1928802"/>
            <a:ext cx="36734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4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4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русской литературе</a:t>
            </a:r>
            <a:endParaRPr lang="ru-RU" sz="44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uiExpand="1" build="p"/>
      <p:bldP spid="9223" grpId="0" animBg="1"/>
      <p:bldP spid="9234" grpId="0" build="p"/>
      <p:bldP spid="9235" grpId="0" animBg="1"/>
      <p:bldP spid="9237" grpId="0"/>
      <p:bldP spid="92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4859338" y="692150"/>
            <a:ext cx="4054475" cy="3313113"/>
          </a:xfrm>
        </p:spPr>
        <p:txBody>
          <a:bodyPr/>
          <a:lstStyle/>
          <a:p>
            <a:pPr algn="l"/>
            <a:r>
              <a:rPr lang="ru-RU" i="1">
                <a:solidFill>
                  <a:schemeClr val="hlink"/>
                </a:solidFill>
              </a:rPr>
              <a:t> </a:t>
            </a:r>
            <a:r>
              <a:rPr lang="ru-RU" sz="3600" i="1">
                <a:solidFill>
                  <a:schemeClr val="hlink"/>
                </a:solidFill>
              </a:rPr>
              <a:t>Под плач кошачий думаю: кто мы?</a:t>
            </a:r>
            <a:r>
              <a:rPr lang="ru-RU" sz="3600">
                <a:solidFill>
                  <a:schemeClr val="hlink"/>
                </a:solidFill>
              </a:rPr>
              <a:t> </a:t>
            </a:r>
            <a:r>
              <a:rPr lang="ru-RU" sz="3600" i="1">
                <a:solidFill>
                  <a:schemeClr val="hlink"/>
                </a:solidFill>
              </a:rPr>
              <a:t>Так недобры и так неблагодарны.                                          </a:t>
            </a:r>
            <a:br>
              <a:rPr lang="ru-RU" sz="3600" i="1">
                <a:solidFill>
                  <a:schemeClr val="hlink"/>
                </a:solidFill>
              </a:rPr>
            </a:br>
            <a:endParaRPr lang="ru-RU" sz="3600" i="1">
              <a:solidFill>
                <a:schemeClr val="hlink"/>
              </a:solidFill>
            </a:endParaRPr>
          </a:p>
        </p:txBody>
      </p:sp>
      <p:pic>
        <p:nvPicPr>
          <p:cNvPr id="33800" name="Picture 8" descr="к4"/>
          <p:cNvPicPr>
            <a:picLocks noChangeAspect="1" noChangeArrowheads="1"/>
          </p:cNvPicPr>
          <p:nvPr/>
        </p:nvPicPr>
        <p:blipFill>
          <a:blip r:embed="rId2" cstate="print"/>
          <a:srcRect r="9972" b="1776"/>
          <a:stretch>
            <a:fillRect/>
          </a:stretch>
        </p:blipFill>
        <p:spPr bwMode="auto">
          <a:xfrm>
            <a:off x="323850" y="765175"/>
            <a:ext cx="4464050" cy="5761038"/>
          </a:xfrm>
          <a:prstGeom prst="rect">
            <a:avLst/>
          </a:prstGeom>
          <a:noFill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5656263" y="4292600"/>
            <a:ext cx="34877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Борис Чичибабин.</a:t>
            </a:r>
            <a:br>
              <a:rPr lang="ru-RU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sz="6600" dirty="0" smtClean="0">
                <a:solidFill>
                  <a:srgbClr val="FFC000"/>
                </a:solidFill>
              </a:rPr>
              <a:t>Кошка- любимое </a:t>
            </a:r>
            <a:r>
              <a:rPr lang="ru-RU" sz="6600" dirty="0">
                <a:solidFill>
                  <a:srgbClr val="FFC000"/>
                </a:solidFill>
              </a:rPr>
              <a:t>домашнее животное.</a:t>
            </a:r>
          </a:p>
        </p:txBody>
      </p:sp>
      <p:pic>
        <p:nvPicPr>
          <p:cNvPr id="5" name="Рисунок 4" descr="к"/>
          <p:cNvPicPr/>
          <p:nvPr/>
        </p:nvPicPr>
        <p:blipFill>
          <a:blip r:embed="rId2" cstate="print"/>
          <a:srcRect l="2255" t="8093" r="4535" b="4175"/>
          <a:stretch>
            <a:fillRect/>
          </a:stretch>
        </p:blipFill>
        <p:spPr bwMode="auto">
          <a:xfrm>
            <a:off x="285720" y="2214554"/>
            <a:ext cx="2851176" cy="442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12" descr="G:\образ кошки в русской литературе\образ кошки в русской литературе\презентация\wallpapers_38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714620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-285776"/>
            <a:ext cx="8929718" cy="2500329"/>
          </a:xfrm>
        </p:spPr>
        <p:txBody>
          <a:bodyPr/>
          <a:lstStyle/>
          <a:p>
            <a:pPr marL="838200" indent="-838200"/>
            <a:r>
              <a:rPr lang="ru-RU" sz="6000" dirty="0">
                <a:solidFill>
                  <a:schemeClr val="accent5">
                    <a:lumMod val="10000"/>
                  </a:schemeClr>
                </a:solidFill>
              </a:rPr>
              <a:t>Образ кошки </a:t>
            </a:r>
            <a:r>
              <a:rPr lang="ru-RU" sz="6000" dirty="0" smtClean="0">
                <a:solidFill>
                  <a:schemeClr val="accent5">
                    <a:lumMod val="10000"/>
                  </a:schemeClr>
                </a:solidFill>
              </a:rPr>
              <a:t>в </a:t>
            </a:r>
            <a:r>
              <a:rPr lang="ru-RU" sz="6000" dirty="0">
                <a:solidFill>
                  <a:schemeClr val="accent5">
                    <a:lumMod val="10000"/>
                  </a:schemeClr>
                </a:solidFill>
              </a:rPr>
              <a:t>системе народных верований</a:t>
            </a:r>
            <a:endParaRPr lang="ru-RU" sz="6000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42910" y="1857364"/>
            <a:ext cx="3500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Колыбельные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5" name="Picture 7" descr="G:\образ кошки в русской литературе\образ кошки в русской литературе\презентация\4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2428868"/>
            <a:ext cx="3257573" cy="2857520"/>
          </a:xfrm>
          <a:prstGeom prst="rect">
            <a:avLst/>
          </a:prstGeom>
          <a:noFill/>
        </p:spPr>
      </p:pic>
      <p:pic>
        <p:nvPicPr>
          <p:cNvPr id="2057" name="Picture 9" descr="G:\образ кошки в русской литературе\образ кошки в русской литературе\презентация\1005758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399141"/>
            <a:ext cx="2317435" cy="3458859"/>
          </a:xfrm>
          <a:prstGeom prst="rect">
            <a:avLst/>
          </a:prstGeom>
          <a:noFill/>
        </p:spPr>
      </p:pic>
      <p:pic>
        <p:nvPicPr>
          <p:cNvPr id="2060" name="Picture 12" descr="G:\образ кошки в русской литературе\образ кошки в русской литературе\презентация\LJ4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928934"/>
            <a:ext cx="4233858" cy="3643338"/>
          </a:xfrm>
          <a:prstGeom prst="rect">
            <a:avLst/>
          </a:prstGeom>
          <a:noFill/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286248" y="1857364"/>
            <a:ext cx="46434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Русские народные сказки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8"/>
          <p:cNvSpPr>
            <a:spLocks noGrp="1" noChangeArrowheads="1"/>
          </p:cNvSpPr>
          <p:nvPr>
            <p:ph type="title"/>
          </p:nvPr>
        </p:nvSpPr>
        <p:spPr>
          <a:effectLst>
            <a:innerShdw blurRad="63500" dist="50800" dir="13500000">
              <a:prstClr val="black">
                <a:alpha val="0"/>
              </a:prstClr>
            </a:innerShdw>
          </a:effectLst>
        </p:spPr>
        <p:txBody>
          <a:bodyPr/>
          <a:lstStyle/>
          <a:p>
            <a:r>
              <a:rPr lang="ru-RU" sz="6600" dirty="0" smtClean="0"/>
              <a:t>Приметы и суеверия</a:t>
            </a:r>
            <a:endParaRPr lang="ru-RU" sz="6600" dirty="0"/>
          </a:p>
        </p:txBody>
      </p:sp>
      <p:pic>
        <p:nvPicPr>
          <p:cNvPr id="3092" name="Picture 20" descr="G:\образ кошки в русской литературе\образ кошки в русской литературе\презентация\002d05380f3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07331"/>
            <a:ext cx="7000892" cy="52506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 кошки в славянской </a:t>
            </a:r>
            <a:r>
              <a:rPr lang="ru-RU" dirty="0" smtClean="0"/>
              <a:t>мифологии</a:t>
            </a:r>
            <a:endParaRPr lang="ru-RU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00496" y="1500174"/>
            <a:ext cx="5143504" cy="421484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300" dirty="0">
                <a:solidFill>
                  <a:schemeClr val="hlink"/>
                </a:solidFill>
              </a:rPr>
              <a:t> 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</a:rPr>
              <a:t>4 функции кошки в мифологии:</a:t>
            </a:r>
          </a:p>
          <a:p>
            <a:pPr>
              <a:buNone/>
            </a:pP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1. «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кошка-демон»</a:t>
            </a:r>
          </a:p>
          <a:p>
            <a:pPr>
              <a:buNone/>
            </a:pP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«кошка-проводник»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3. «кошка-домовой»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4. «Кот-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Баюн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2472" name="Picture 8" descr="G:\образ кошки в русской литературе\образ кошки в русской литературе\презентация\2c92a26f2d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3701594" cy="3511769"/>
          </a:xfrm>
          <a:prstGeom prst="rect">
            <a:avLst/>
          </a:prstGeom>
          <a:noFill/>
        </p:spPr>
      </p:pic>
      <p:pic>
        <p:nvPicPr>
          <p:cNvPr id="8" name="Рисунок 7" descr="http://festival.1september.ru/articles/410785/img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71921"/>
            <a:ext cx="3714744" cy="288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estival.1september.ru/articles/410785/img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371474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 descr="G:\образ кошки в русской литературе\образ кошки в русской литературе\презентация\T36mm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5670"/>
            <a:ext cx="3714744" cy="53023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z="2800" dirty="0"/>
          </a:p>
          <a:p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 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28572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bg1">
                    <a:lumMod val="50000"/>
                  </a:schemeClr>
                </a:solidFill>
              </a:rPr>
              <a:t>Образы кошек </a:t>
            </a:r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</a:rPr>
              <a:t>в стихах русских поэтов</a:t>
            </a:r>
          </a:p>
          <a:p>
            <a:pPr algn="ctr"/>
            <a:endParaRPr lang="ru-RU" sz="6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G:\образ кошки в русской литературе\презентация\b0oJDzEOc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04863"/>
            <a:ext cx="3324873" cy="4429723"/>
          </a:xfrm>
          <a:prstGeom prst="rect">
            <a:avLst/>
          </a:prstGeom>
          <a:noFill/>
        </p:spPr>
      </p:pic>
      <p:pic>
        <p:nvPicPr>
          <p:cNvPr id="1027" name="Picture 3" descr="G:\образ кошки в русской литературе\презентация\ovQ1aySeEW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14554"/>
            <a:ext cx="3661788" cy="43855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3504" y="6000768"/>
            <a:ext cx="307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А. Ахматова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578645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 И. Цветаева</a:t>
            </a:r>
            <a:endParaRPr lang="ru-RU" dirty="0"/>
          </a:p>
        </p:txBody>
      </p:sp>
      <p:pic>
        <p:nvPicPr>
          <p:cNvPr id="1028" name="Picture 4" descr="G:\образ кошки в русской литературе\презентация\ak2FtyXg2L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006049"/>
            <a:ext cx="3714776" cy="48519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8992" y="6273225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С. А. Есенин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8" grpId="0"/>
      <p:bldP spid="8" grpId="1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Кошка в русской литературе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29124" y="476251"/>
            <a:ext cx="4714876" cy="5595956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6000" dirty="0" smtClean="0">
                <a:solidFill>
                  <a:schemeClr val="hlink"/>
                </a:solidFill>
              </a:rPr>
              <a:t> </a:t>
            </a:r>
            <a:endParaRPr lang="ru-RU" sz="6000" dirty="0">
              <a:solidFill>
                <a:schemeClr val="hlink"/>
              </a:solidFill>
            </a:endParaRPr>
          </a:p>
        </p:txBody>
      </p:sp>
      <p:pic>
        <p:nvPicPr>
          <p:cNvPr id="8" name="Рисунок 7" descr="http://festival.1september.ru/articles/410785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143372" cy="366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estival.1september.ru/articles/410785/img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70"/>
            <a:ext cx="427197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9" descr="G:\образ кошки в русской литературе\образ кошки в русской литературе\презентация\496656c22f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357538"/>
            <a:ext cx="4777702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000232" y="214290"/>
            <a:ext cx="4500594" cy="15716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Викторина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1571612"/>
            <a:ext cx="9144000" cy="36933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  Стар кот, а масло  любит.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  Ложка не кошка, рта не оцарапает.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  Сболтнул бы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коток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да язык короток.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  Взяло кота поперек живота.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  Что поп, что кот –не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поворча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съест.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  Рано пташка запела –как бы кошка не съела.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  Кошки грызутся –мышам приволье.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  Ночью все кошки серы.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  Любит, как кошка мышку.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4143372" y="1643050"/>
            <a:ext cx="2714644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4572000" y="2071678"/>
            <a:ext cx="285752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4857752" y="2428868"/>
            <a:ext cx="285752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4286248" y="2786058"/>
            <a:ext cx="285752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4357686" y="3143248"/>
            <a:ext cx="3500462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4572000" y="3571876"/>
            <a:ext cx="3714776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4643438" y="4000504"/>
            <a:ext cx="3429024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5572132" y="4429132"/>
            <a:ext cx="114300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4429124" y="4786322"/>
            <a:ext cx="221457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00232" y="214290"/>
            <a:ext cx="53578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72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Викторина</a:t>
            </a:r>
            <a:endParaRPr kumimoji="0" lang="ru-RU" sz="72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14" name="Rectangle 46"/>
          <p:cNvSpPr>
            <a:spLocks noChangeArrowheads="1"/>
          </p:cNvSpPr>
          <p:nvPr/>
        </p:nvSpPr>
        <p:spPr bwMode="auto">
          <a:xfrm>
            <a:off x="214282" y="1357298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 чего, по славянской мифологии, сотворена кошка?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(из рукавицы Девы Марии)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Кошка умывается…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(гостей в дом зазывает)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Кто такой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кот-баюн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 Кот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Баюн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персонаж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русских волшебных сказок,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говорун и рассказчик)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В какой сказке присутствует образ кота-обманщика?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(«Золотой ключик»)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Какие поэты воспевали кошек в стихах?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(С.А. Есенин, А.А. Ахматова, М. Цветаева)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1643042" y="1785926"/>
            <a:ext cx="4572032" cy="571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3857620" y="2285992"/>
            <a:ext cx="428628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Прямоугольник 6"/>
          <p:cNvSpPr/>
          <p:nvPr/>
        </p:nvSpPr>
        <p:spPr>
          <a:xfrm>
            <a:off x="7429520" y="4429132"/>
            <a:ext cx="142876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2428860" y="4000504"/>
            <a:ext cx="3500462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214282" y="4857760"/>
            <a:ext cx="642942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4143372" y="2714620"/>
            <a:ext cx="4357718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285720" y="3143248"/>
            <a:ext cx="8429684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 advAuto="0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Клен">
  <a:themeElements>
    <a:clrScheme name="Клен 2">
      <a:dk1>
        <a:srgbClr val="EA9306"/>
      </a:dk1>
      <a:lt1>
        <a:srgbClr val="FFFFFF"/>
      </a:lt1>
      <a:dk2>
        <a:srgbClr val="FAC120"/>
      </a:dk2>
      <a:lt2>
        <a:srgbClr val="FFFDD1"/>
      </a:lt2>
      <a:accent1>
        <a:srgbClr val="CC6600"/>
      </a:accent1>
      <a:accent2>
        <a:srgbClr val="FF9933"/>
      </a:accent2>
      <a:accent3>
        <a:srgbClr val="FCDDAB"/>
      </a:accent3>
      <a:accent4>
        <a:srgbClr val="DADADA"/>
      </a:accent4>
      <a:accent5>
        <a:srgbClr val="E2B8AA"/>
      </a:accent5>
      <a:accent6>
        <a:srgbClr val="E78A2D"/>
      </a:accent6>
      <a:hlink>
        <a:srgbClr val="A50021"/>
      </a:hlink>
      <a:folHlink>
        <a:srgbClr val="666633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689</TotalTime>
  <Words>212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Клен</vt:lpstr>
      <vt:lpstr>Образ кошки в русской литературе</vt:lpstr>
      <vt:lpstr>Кошка- любимое домашнее животное.</vt:lpstr>
      <vt:lpstr>Образ кошки в системе народных верований</vt:lpstr>
      <vt:lpstr>Приметы и суеверия</vt:lpstr>
      <vt:lpstr>Образ кошки в славянской мифологии</vt:lpstr>
      <vt:lpstr>    </vt:lpstr>
      <vt:lpstr> Кошка в русской литературе   </vt:lpstr>
      <vt:lpstr>    </vt:lpstr>
      <vt:lpstr>Слайд 9</vt:lpstr>
      <vt:lpstr>Кто же такие кошки?</vt:lpstr>
      <vt:lpstr> Под плач кошачий думаю: кто мы? Так недобры и так неблагодарны.                                           </vt:lpstr>
    </vt:vector>
  </TitlesOfParts>
  <Company>школа 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Задачи: 1. изучить фольклорные и художественные тексты разных эпох и народов, в которых упоминается о кошке; 2. определить, какие функции выполняет кошка в  мифах, сказках, народных верованиях и художественных произведениях; 3. определить специфику образа кошки в мировой литературе. </dc:title>
  <dc:creator>учитель</dc:creator>
  <cp:lastModifiedBy>root</cp:lastModifiedBy>
  <cp:revision>48</cp:revision>
  <dcterms:created xsi:type="dcterms:W3CDTF">2005-02-14T09:54:17Z</dcterms:created>
  <dcterms:modified xsi:type="dcterms:W3CDTF">2003-01-04T01:53:18Z</dcterms:modified>
</cp:coreProperties>
</file>