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3" r:id="rId4"/>
    <p:sldId id="258" r:id="rId5"/>
    <p:sldId id="262" r:id="rId6"/>
    <p:sldId id="260" r:id="rId7"/>
    <p:sldId id="264" r:id="rId8"/>
    <p:sldId id="265" r:id="rId9"/>
    <p:sldId id="273" r:id="rId10"/>
    <p:sldId id="267" r:id="rId11"/>
    <p:sldId id="268" r:id="rId12"/>
    <p:sldId id="270" r:id="rId13"/>
    <p:sldId id="272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571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469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32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56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13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9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347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331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12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65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94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18.02.2015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8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Готовность ребёнка </a:t>
            </a:r>
            <a:b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 школе</a:t>
            </a: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marL="0" lvl="0" indent="0" algn="ctr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Развитие памяти и внимания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Заучивание стихов, песен, рассказов, сказок;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  <a:ea typeface="+mj-ea"/>
                <a:cs typeface="Times New Roman" pitchFamily="18" charset="0"/>
              </a:rPr>
              <a:t>Использовать игры и упражнения, способствующие  развитию памяти и внимания; 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Покупайте и читайте вместе с детьми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детские журналы и газеты;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азгадывайте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ребусы, собирайте </a:t>
            </a:r>
            <a:r>
              <a:rPr lang="ru-RU" sz="24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пазлы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</a:p>
          <a:p>
            <a:pPr lvl="0"/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  <a:ea typeface="+mj-ea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  <a:ea typeface="+mj-ea"/>
                <a:cs typeface="+mj-cs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  <a:ea typeface="+mj-ea"/>
                <a:cs typeface="+mj-cs"/>
              </a:rPr>
            </a:b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Развитие мышления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Различные логические цепочки;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З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агадки;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Ребусы, </a:t>
            </a:r>
            <a:r>
              <a:rPr lang="ru-RU" sz="2400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сканворды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, шарады;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Логические задачки.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27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pPr lvl="0">
              <a:spcBef>
                <a:spcPts val="150"/>
              </a:spcBef>
              <a:spcAft>
                <a:spcPts val="150"/>
              </a:spcAft>
            </a:pPr>
            <a:r>
              <a:rPr lang="ru-RU" sz="2400" b="1" dirty="0">
                <a:solidFill>
                  <a:srgbClr val="FF0000"/>
                </a:solidFill>
                <a:latin typeface="Bookman Old Style" panose="02050604050505020204" pitchFamily="18" charset="0"/>
                <a:ea typeface="Times New Roman"/>
                <a:cs typeface="Times New Roman"/>
              </a:rPr>
              <a:t>Уважаемые родители!</a:t>
            </a:r>
            <a: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  <a:ea typeface="Arial"/>
                <a:cs typeface="Times New Roman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Bookman Old Style" panose="02050604050505020204" pitchFamily="18" charset="0"/>
                <a:ea typeface="Arial"/>
                <a:cs typeface="Times New Roman"/>
              </a:rPr>
            </a:br>
            <a:endParaRPr lang="ru-RU" altLang="ru-RU" sz="3600" dirty="0">
              <a:solidFill>
                <a:srgbClr val="FF0066"/>
              </a:solidFill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052736"/>
            <a:ext cx="6143625" cy="5616352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Советуем прочитать: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 Безруких М.М. Готов ли ребенок к школе? 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Бардин 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К.В. Подготовка ребенка к школе. 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Что 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такое школьная зрелость? Справочник для родителей будущего первоклассника.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 </a:t>
            </a:r>
            <a:r>
              <a:rPr lang="ru-RU" sz="20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Нижегородцева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 Н.В., </a:t>
            </a:r>
            <a:r>
              <a:rPr lang="ru-RU" sz="20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Шадриков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 В.Д. Психолого-педагогическая готовность ребенка к школе.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Кабанова 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М.Н. Готовимся к школе.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Ковалева 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Е., Синицына Е. </a:t>
            </a:r>
            <a:endParaRPr lang="ru-RU" sz="20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00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200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Готовим 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ребенка к школе. </a:t>
            </a:r>
          </a:p>
          <a:p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 </a:t>
            </a:r>
            <a:r>
              <a:rPr lang="ru-RU" sz="2000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Венгер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 Л.А., Марцинковская Т.Д., </a:t>
            </a:r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Готов</a:t>
            </a:r>
            <a:r>
              <a:rPr lang="ru-RU" sz="2000" dirty="0">
                <a:solidFill>
                  <a:srgbClr val="002060"/>
                </a:solidFill>
                <a:latin typeface="Bookman Old Style" panose="02050604050505020204" pitchFamily="18" charset="0"/>
              </a:rPr>
              <a:t>  ли   ваш ребенок к школе?</a:t>
            </a:r>
          </a:p>
          <a:p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02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Спасибо за внимание!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85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2924944"/>
            <a:ext cx="7139136" cy="32012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Лея недвижимость - Бло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512821"/>
            <a:ext cx="3672408" cy="367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6444208" y="1916832"/>
            <a:ext cx="2376264" cy="1872208"/>
          </a:xfrm>
          <a:prstGeom prst="wedgeEllipseCallout">
            <a:avLst>
              <a:gd name="adj1" fmla="val -68409"/>
              <a:gd name="adj2" fmla="val 58504"/>
            </a:avLst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 готов ли мой ребенок к школе?</a:t>
            </a:r>
            <a:endParaRPr lang="ru-RU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251520" y="2060848"/>
            <a:ext cx="2376264" cy="1728192"/>
          </a:xfrm>
          <a:prstGeom prst="wedgeEllipseCallout">
            <a:avLst>
              <a:gd name="adj1" fmla="val 78867"/>
              <a:gd name="adj2" fmla="val 5987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он будет учиться?</a:t>
            </a:r>
            <a:endParaRPr lang="ru-RU" b="1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179512" y="4610910"/>
            <a:ext cx="2592288" cy="1842425"/>
          </a:xfrm>
          <a:prstGeom prst="wedgeEllipseCallout">
            <a:avLst>
              <a:gd name="adj1" fmla="val 70453"/>
              <a:gd name="adj2" fmla="val -40271"/>
            </a:avLst>
          </a:prstGeom>
          <a:solidFill>
            <a:srgbClr val="92D05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помочь моему ребенку?</a:t>
            </a:r>
            <a:endParaRPr lang="ru-RU" b="1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6336196" y="4630837"/>
            <a:ext cx="2592288" cy="1604103"/>
          </a:xfrm>
          <a:prstGeom prst="wedgeEllipseCallout">
            <a:avLst>
              <a:gd name="adj1" fmla="val -88867"/>
              <a:gd name="adj2" fmla="val -30425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Какие могут возникнуть трудности?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3810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pPr lvl="0"/>
            <a: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  <a:ea typeface="+mn-ea"/>
                <a:cs typeface="+mn-cs"/>
              </a:rPr>
              <a:t>Критерии </a:t>
            </a:r>
            <a: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  <a:ea typeface="+mn-ea"/>
                <a:cs typeface="+mn-cs"/>
              </a:rPr>
              <a:t>школьной готовности</a:t>
            </a:r>
            <a:b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endParaRPr lang="ru-RU" altLang="ru-RU" sz="3600" dirty="0">
              <a:solidFill>
                <a:srgbClr val="FF0000"/>
              </a:solidFill>
              <a:latin typeface="Bookman Old Style" panose="02050604050505020204" pitchFamily="18" charset="0"/>
              <a:ea typeface="+mn-ea"/>
              <a:cs typeface="+mn-cs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pPr lvl="0">
              <a:lnSpc>
                <a:spcPct val="110000"/>
              </a:lnSpc>
              <a:buFontTx/>
              <a:buChar char="•"/>
            </a:pPr>
            <a:r>
              <a:rPr lang="ru-RU" altLang="ru-RU" kern="0" dirty="0">
                <a:solidFill>
                  <a:srgbClr val="002060"/>
                </a:solidFill>
                <a:latin typeface="Bookman Old Style" panose="02050604050505020204" pitchFamily="18" charset="0"/>
              </a:rPr>
              <a:t>Интеллектуальная </a:t>
            </a:r>
            <a:r>
              <a:rPr lang="ru-RU" altLang="ru-RU" kern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готовность;</a:t>
            </a:r>
            <a:endParaRPr lang="ru-RU" altLang="ru-RU" kern="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lvl="0">
              <a:lnSpc>
                <a:spcPct val="110000"/>
              </a:lnSpc>
              <a:buFontTx/>
              <a:buChar char="•"/>
            </a:pPr>
            <a:r>
              <a:rPr lang="ru-RU" altLang="ru-RU" kern="0" dirty="0">
                <a:solidFill>
                  <a:srgbClr val="002060"/>
                </a:solidFill>
                <a:latin typeface="Bookman Old Style" panose="02050604050505020204" pitchFamily="18" charset="0"/>
              </a:rPr>
              <a:t>Эмоциональная </a:t>
            </a:r>
            <a:r>
              <a:rPr lang="ru-RU" altLang="ru-RU" kern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готовность;</a:t>
            </a:r>
            <a:endParaRPr lang="ru-RU" altLang="ru-RU" kern="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lvl="0">
              <a:lnSpc>
                <a:spcPct val="110000"/>
              </a:lnSpc>
              <a:buFontTx/>
              <a:buChar char="•"/>
            </a:pPr>
            <a:r>
              <a:rPr lang="ru-RU" altLang="ru-RU" kern="0" dirty="0">
                <a:solidFill>
                  <a:srgbClr val="002060"/>
                </a:solidFill>
                <a:latin typeface="Bookman Old Style" panose="02050604050505020204" pitchFamily="18" charset="0"/>
              </a:rPr>
              <a:t>Социальная </a:t>
            </a:r>
            <a:r>
              <a:rPr lang="ru-RU" altLang="ru-RU" kern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готовность;</a:t>
            </a:r>
            <a:endParaRPr lang="ru-RU" altLang="ru-RU" kern="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Дата 3"/>
          <p:cNvSpPr>
            <a:spLocks noGrp="1"/>
          </p:cNvSpPr>
          <p:nvPr>
            <p:ph type="dt" sz="half" idx="10"/>
          </p:nvPr>
        </p:nvSpPr>
        <p:spPr>
          <a:xfrm>
            <a:off x="297360" y="6381328"/>
            <a:ext cx="2133600" cy="365125"/>
          </a:xfrm>
        </p:spPr>
        <p:txBody>
          <a:bodyPr/>
          <a:lstStyle/>
          <a:p>
            <a:endParaRPr lang="en-US" altLang="ru-RU" dirty="0"/>
          </a:p>
        </p:txBody>
      </p:sp>
      <p:sp>
        <p:nvSpPr>
          <p:cNvPr id="2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ru-RU" sz="1800" dirty="0"/>
          </a:p>
        </p:txBody>
      </p:sp>
      <p:sp>
        <p:nvSpPr>
          <p:cNvPr id="89091" name="Freeform 3"/>
          <p:cNvSpPr>
            <a:spLocks/>
          </p:cNvSpPr>
          <p:nvPr/>
        </p:nvSpPr>
        <p:spPr bwMode="gray">
          <a:xfrm>
            <a:off x="3940175" y="2003425"/>
            <a:ext cx="1466850" cy="1155700"/>
          </a:xfrm>
          <a:custGeom>
            <a:avLst/>
            <a:gdLst>
              <a:gd name="T0" fmla="*/ 0 w 982"/>
              <a:gd name="T1" fmla="*/ 774 h 774"/>
              <a:gd name="T2" fmla="*/ 2 w 982"/>
              <a:gd name="T3" fmla="*/ 770 h 774"/>
              <a:gd name="T4" fmla="*/ 8 w 982"/>
              <a:gd name="T5" fmla="*/ 754 h 774"/>
              <a:gd name="T6" fmla="*/ 16 w 982"/>
              <a:gd name="T7" fmla="*/ 730 h 774"/>
              <a:gd name="T8" fmla="*/ 32 w 982"/>
              <a:gd name="T9" fmla="*/ 698 h 774"/>
              <a:gd name="T10" fmla="*/ 50 w 982"/>
              <a:gd name="T11" fmla="*/ 660 h 774"/>
              <a:gd name="T12" fmla="*/ 76 w 982"/>
              <a:gd name="T13" fmla="*/ 618 h 774"/>
              <a:gd name="T14" fmla="*/ 106 w 982"/>
              <a:gd name="T15" fmla="*/ 574 h 774"/>
              <a:gd name="T16" fmla="*/ 142 w 982"/>
              <a:gd name="T17" fmla="*/ 528 h 774"/>
              <a:gd name="T18" fmla="*/ 186 w 982"/>
              <a:gd name="T19" fmla="*/ 482 h 774"/>
              <a:gd name="T20" fmla="*/ 236 w 982"/>
              <a:gd name="T21" fmla="*/ 438 h 774"/>
              <a:gd name="T22" fmla="*/ 294 w 982"/>
              <a:gd name="T23" fmla="*/ 398 h 774"/>
              <a:gd name="T24" fmla="*/ 360 w 982"/>
              <a:gd name="T25" fmla="*/ 360 h 774"/>
              <a:gd name="T26" fmla="*/ 426 w 982"/>
              <a:gd name="T27" fmla="*/ 332 h 774"/>
              <a:gd name="T28" fmla="*/ 488 w 982"/>
              <a:gd name="T29" fmla="*/ 314 h 774"/>
              <a:gd name="T30" fmla="*/ 544 w 982"/>
              <a:gd name="T31" fmla="*/ 304 h 774"/>
              <a:gd name="T32" fmla="*/ 594 w 982"/>
              <a:gd name="T33" fmla="*/ 300 h 774"/>
              <a:gd name="T34" fmla="*/ 638 w 982"/>
              <a:gd name="T35" fmla="*/ 300 h 774"/>
              <a:gd name="T36" fmla="*/ 678 w 982"/>
              <a:gd name="T37" fmla="*/ 304 h 774"/>
              <a:gd name="T38" fmla="*/ 710 w 982"/>
              <a:gd name="T39" fmla="*/ 312 h 774"/>
              <a:gd name="T40" fmla="*/ 736 w 982"/>
              <a:gd name="T41" fmla="*/ 320 h 774"/>
              <a:gd name="T42" fmla="*/ 754 w 982"/>
              <a:gd name="T43" fmla="*/ 326 h 774"/>
              <a:gd name="T44" fmla="*/ 766 w 982"/>
              <a:gd name="T45" fmla="*/ 332 h 774"/>
              <a:gd name="T46" fmla="*/ 770 w 982"/>
              <a:gd name="T47" fmla="*/ 334 h 774"/>
              <a:gd name="T48" fmla="*/ 680 w 982"/>
              <a:gd name="T49" fmla="*/ 476 h 774"/>
              <a:gd name="T50" fmla="*/ 982 w 982"/>
              <a:gd name="T51" fmla="*/ 370 h 774"/>
              <a:gd name="T52" fmla="*/ 912 w 982"/>
              <a:gd name="T53" fmla="*/ 0 h 774"/>
              <a:gd name="T54" fmla="*/ 854 w 982"/>
              <a:gd name="T55" fmla="*/ 150 h 774"/>
              <a:gd name="T56" fmla="*/ 850 w 982"/>
              <a:gd name="T57" fmla="*/ 148 h 774"/>
              <a:gd name="T58" fmla="*/ 838 w 982"/>
              <a:gd name="T59" fmla="*/ 142 h 774"/>
              <a:gd name="T60" fmla="*/ 822 w 982"/>
              <a:gd name="T61" fmla="*/ 134 h 774"/>
              <a:gd name="T62" fmla="*/ 798 w 982"/>
              <a:gd name="T63" fmla="*/ 126 h 774"/>
              <a:gd name="T64" fmla="*/ 768 w 982"/>
              <a:gd name="T65" fmla="*/ 120 h 774"/>
              <a:gd name="T66" fmla="*/ 732 w 982"/>
              <a:gd name="T67" fmla="*/ 114 h 774"/>
              <a:gd name="T68" fmla="*/ 692 w 982"/>
              <a:gd name="T69" fmla="*/ 110 h 774"/>
              <a:gd name="T70" fmla="*/ 646 w 982"/>
              <a:gd name="T71" fmla="*/ 110 h 774"/>
              <a:gd name="T72" fmla="*/ 596 w 982"/>
              <a:gd name="T73" fmla="*/ 116 h 774"/>
              <a:gd name="T74" fmla="*/ 540 w 982"/>
              <a:gd name="T75" fmla="*/ 126 h 774"/>
              <a:gd name="T76" fmla="*/ 482 w 982"/>
              <a:gd name="T77" fmla="*/ 146 h 774"/>
              <a:gd name="T78" fmla="*/ 422 w 982"/>
              <a:gd name="T79" fmla="*/ 172 h 774"/>
              <a:gd name="T80" fmla="*/ 356 w 982"/>
              <a:gd name="T81" fmla="*/ 210 h 774"/>
              <a:gd name="T82" fmla="*/ 290 w 982"/>
              <a:gd name="T83" fmla="*/ 258 h 774"/>
              <a:gd name="T84" fmla="*/ 230 w 982"/>
              <a:gd name="T85" fmla="*/ 310 h 774"/>
              <a:gd name="T86" fmla="*/ 178 w 982"/>
              <a:gd name="T87" fmla="*/ 364 h 774"/>
              <a:gd name="T88" fmla="*/ 136 w 982"/>
              <a:gd name="T89" fmla="*/ 422 h 774"/>
              <a:gd name="T90" fmla="*/ 100 w 982"/>
              <a:gd name="T91" fmla="*/ 480 h 774"/>
              <a:gd name="T92" fmla="*/ 72 w 982"/>
              <a:gd name="T93" fmla="*/ 536 h 774"/>
              <a:gd name="T94" fmla="*/ 48 w 982"/>
              <a:gd name="T95" fmla="*/ 590 h 774"/>
              <a:gd name="T96" fmla="*/ 30 w 982"/>
              <a:gd name="T97" fmla="*/ 640 h 774"/>
              <a:gd name="T98" fmla="*/ 18 w 982"/>
              <a:gd name="T99" fmla="*/ 684 h 774"/>
              <a:gd name="T100" fmla="*/ 8 w 982"/>
              <a:gd name="T101" fmla="*/ 722 h 774"/>
              <a:gd name="T102" fmla="*/ 4 w 982"/>
              <a:gd name="T103" fmla="*/ 750 h 774"/>
              <a:gd name="T104" fmla="*/ 0 w 982"/>
              <a:gd name="T105" fmla="*/ 768 h 774"/>
              <a:gd name="T106" fmla="*/ 0 w 982"/>
              <a:gd name="T107" fmla="*/ 774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90980"/>
                  <a:invGamma/>
                  <a:alpha val="32001"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9092" name="AutoShape 4"/>
          <p:cNvSpPr>
            <a:spLocks noChangeArrowheads="1"/>
          </p:cNvSpPr>
          <p:nvPr/>
        </p:nvSpPr>
        <p:spPr bwMode="auto">
          <a:xfrm>
            <a:off x="611560" y="3356992"/>
            <a:ext cx="3600400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1D08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9093" name="AutoShape 5"/>
          <p:cNvSpPr>
            <a:spLocks noChangeArrowheads="1"/>
          </p:cNvSpPr>
          <p:nvPr/>
        </p:nvSpPr>
        <p:spPr bwMode="gray">
          <a:xfrm>
            <a:off x="827584" y="2653507"/>
            <a:ext cx="3096344" cy="55545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9096" name="AutoShape 8"/>
          <p:cNvSpPr>
            <a:spLocks noChangeArrowheads="1"/>
          </p:cNvSpPr>
          <p:nvPr/>
        </p:nvSpPr>
        <p:spPr bwMode="auto">
          <a:xfrm>
            <a:off x="5148064" y="2492896"/>
            <a:ext cx="3744416" cy="3582193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FC5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9097" name="AutoShape 9"/>
          <p:cNvSpPr>
            <a:spLocks noChangeArrowheads="1"/>
          </p:cNvSpPr>
          <p:nvPr/>
        </p:nvSpPr>
        <p:spPr bwMode="gray">
          <a:xfrm>
            <a:off x="5528975" y="1970758"/>
            <a:ext cx="2952327" cy="5221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Учебная деятельность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9101" name="Text Box 13"/>
          <p:cNvSpPr txBox="1">
            <a:spLocks noChangeArrowheads="1"/>
          </p:cNvSpPr>
          <p:nvPr/>
        </p:nvSpPr>
        <p:spPr bwMode="gray">
          <a:xfrm>
            <a:off x="952979" y="2798433"/>
            <a:ext cx="28620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b="1" dirty="0" smtClean="0">
                <a:solidFill>
                  <a:schemeClr val="bg1"/>
                </a:solidFill>
              </a:rPr>
              <a:t>Игровая деятельность </a:t>
            </a:r>
            <a:endParaRPr lang="en-US" alt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22" y="3460210"/>
            <a:ext cx="3402630" cy="2912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074" y="2727274"/>
            <a:ext cx="3708396" cy="3113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59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7200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Эмоциональная подготовка к школе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Чаще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делитесь с ребенком воспоминаниями о счастливых мгновениях своего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прошлого.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Помогите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ребенку овладеть информацией, которая позволит ему не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теряться.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Приучите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ребенка содержать в порядке свои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вещи.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Не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пугайте ребенка трудностями и неудачами в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школе.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endParaRPr lang="ru-RU" sz="2400" dirty="0">
              <a:latin typeface="Bookman Old Style" panose="02050604050505020204" pitchFamily="18" charset="0"/>
            </a:endParaRPr>
          </a:p>
          <a:p>
            <a:pPr algn="ctr"/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30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Интеллектуальная подготовка к школе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хорошо развития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речь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восприятие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, </a:t>
            </a:r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нимание;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амять;</a:t>
            </a: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оображение;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мышление.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5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lv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Социальная  подготовка к школе</a:t>
            </a:r>
            <a:endParaRPr lang="ru-RU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 Научите </a:t>
            </a:r>
            <a:r>
              <a:rPr lang="ru-RU" sz="2400" kern="50" dirty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п</a:t>
            </a: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равильно </a:t>
            </a:r>
            <a:r>
              <a:rPr lang="ru-RU" sz="2400" kern="50" dirty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реагировать на </a:t>
            </a: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неудачи.</a:t>
            </a:r>
            <a:endParaRPr lang="ru-RU" sz="2400" kern="50" dirty="0">
              <a:solidFill>
                <a:srgbClr val="002060"/>
              </a:solidFill>
              <a:latin typeface="Bookman Old Style" panose="02050604050505020204" pitchFamily="18" charset="0"/>
              <a:ea typeface="Andale Sans UI"/>
            </a:endParaRPr>
          </a:p>
          <a:p>
            <a:pPr algn="just">
              <a:spcAft>
                <a:spcPts val="0"/>
              </a:spcAft>
            </a:pP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Хорошие </a:t>
            </a:r>
            <a:r>
              <a:rPr lang="ru-RU" sz="2400" kern="50" dirty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манеры ребенка — зеркало семейных </a:t>
            </a: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отношений.</a:t>
            </a:r>
          </a:p>
          <a:p>
            <a:pPr algn="just">
              <a:spcAft>
                <a:spcPts val="0"/>
              </a:spcAft>
            </a:pPr>
            <a:r>
              <a:rPr lang="ru-RU" sz="2400" kern="50" dirty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Помогите ребенку обрести чувство уверенности в </a:t>
            </a: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себе.</a:t>
            </a:r>
          </a:p>
          <a:p>
            <a:pPr algn="just">
              <a:spcAft>
                <a:spcPts val="0"/>
              </a:spcAft>
            </a:pPr>
            <a:r>
              <a:rPr lang="ru-RU" sz="2400" kern="50" dirty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Приучайте ребенка к самостоятельности в обыденной </a:t>
            </a:r>
            <a:r>
              <a:rPr lang="ru-RU" sz="2400" kern="50" dirty="0" smtClean="0">
                <a:solidFill>
                  <a:srgbClr val="002060"/>
                </a:solidFill>
                <a:latin typeface="Bookman Old Style" panose="02050604050505020204" pitchFamily="18" charset="0"/>
                <a:ea typeface="Andale Sans UI"/>
              </a:rPr>
              <a:t>жизни.</a:t>
            </a:r>
            <a:endParaRPr lang="ru-RU" sz="2000" kern="50" dirty="0">
              <a:solidFill>
                <a:srgbClr val="002060"/>
              </a:solidFill>
              <a:latin typeface="Bookman Old Style" panose="02050604050505020204" pitchFamily="18" charset="0"/>
              <a:ea typeface="Andale Sans UI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400" kern="50" dirty="0">
              <a:latin typeface="Bookman Old Style" panose="02050604050505020204" pitchFamily="18" charset="0"/>
              <a:ea typeface="Andale Sans U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90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Рекомендации</a:t>
            </a:r>
            <a:endParaRPr lang="ru-RU" sz="40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97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Развитие мелкой моторики рук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Рисование;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Лепка из пластилина;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Вырезание крупных и мелких деталей;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Раскрашивание;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Обводить 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кисточкой крупные и мелкие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предметы</a:t>
            </a:r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язание, </a:t>
            </a:r>
            <a:r>
              <a:rPr lang="ru-RU" sz="2400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бисероплетение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Игры в  конструктор, </a:t>
            </a:r>
            <a:r>
              <a:rPr lang="ru-RU" sz="2400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пазлы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24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ошколен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дошколен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дошколенок</Template>
  <TotalTime>407</TotalTime>
  <Words>238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дошколенок</vt:lpstr>
      <vt:lpstr>1_дошколенок</vt:lpstr>
      <vt:lpstr>Готовность ребёнка  к школе</vt:lpstr>
      <vt:lpstr>Презентация PowerPoint</vt:lpstr>
      <vt:lpstr> Критерии школьной готовности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Уважаемые родители!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ребенка  к школе</dc:title>
  <dc:creator>Психолог</dc:creator>
  <cp:lastModifiedBy>Психолог</cp:lastModifiedBy>
  <cp:revision>23</cp:revision>
  <dcterms:created xsi:type="dcterms:W3CDTF">2015-02-18T04:24:56Z</dcterms:created>
  <dcterms:modified xsi:type="dcterms:W3CDTF">2015-02-18T11:12:46Z</dcterms:modified>
</cp:coreProperties>
</file>