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1" r:id="rId9"/>
    <p:sldId id="268" r:id="rId10"/>
    <p:sldId id="269" r:id="rId11"/>
    <p:sldId id="257" r:id="rId12"/>
    <p:sldId id="258" r:id="rId13"/>
    <p:sldId id="259" r:id="rId14"/>
    <p:sldId id="260" r:id="rId15"/>
    <p:sldId id="270" r:id="rId16"/>
    <p:sldId id="26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ages.yandex.ru/yandsearch?source=wiz&amp;fp=0&amp;img_url=http://img.sabah.com.tr/im/2008/10/27/01776CE8CF92454AA10424D4r.jpg&amp;text=%D0%BA%D0%B0%D1%80%D1%82%D0%B8%D0%BD%D0%BA%D0%B8%20%D0%BE%D0%B2%D0%BE%D1%89%D0%B5%D0%B9&amp;noreask=1&amp;pos=15&amp;lr=23341&amp;rpt=simag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yandex.ru/yandsearch?source=wiz&amp;fp=0&amp;img_url=http://parnasse.ru/images/photos/medium/article20149.jpg&amp;text=%D0%BA%D0%B0%D1%80%D1%82%D0%B8%D0%BD%D0%BA%D0%B0%20%D0%BA%D0%BE%D0%B7%D1%8B%20%D0%B4%D0%BB%D1%8F%20%D0%B4%D0%B5%D1%82%D0%B5%D0%B9&amp;noreask=1&amp;pos=2&amp;lr=23341&amp;rpt=simage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source=wiz&amp;fp=6&amp;img_url=http://upload.wikimedia.org/wikipedia/commons/thumb/0/03/Radish.jpg/120px-Radish.jpg&amp;uinfo=ww-1349-wh-647-fw-1124-fh-448-pd-1&amp;p=6&amp;text=%D0%BA%D0%B0%D1%80%D1%82%D0%B8%D0%BD%D0%BA%D0%B8%20%D0%BE%D0%B2%D0%BE%D1%89%D0%B5%D0%B9&amp;noreask=1&amp;pos=196&amp;rpt=simage&amp;lr=2334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inter.ua/uploads/announce/2010/04/09/6a4a8a9a427e66bfb54e2fa50ce613a3f5f2f4b1.jpg&amp;text=%D0%BA%D0%B0%D1%80%D1%82%D0%B8%D0%BD%D0%BA%D0%B0%20%D1%81%D1%83%D0%BF%20%D0%B4%D0%BB%D1%8F%20%D0%B4%D0%B5%D1%82%D0%B5%D0%B9&amp;noreask=1&amp;pos=5&amp;lr=23341&amp;rpt=simage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images.yandex.ru/yandsearch?source=wiz&amp;fp=0&amp;img_url=http://dlinnokot.com/content/podborka_s_koshkami/detskie_kartinki_koshki-300.preview.jpg&amp;text=%D0%BA%D0%B0%D1%80%D1%82%D0%B8%D0%BD%D0%BA%D0%B0%20%D0%BA%D0%BE%D1%82%D0%B0%20%D0%B4%D0%BB%D1%8F%20%D0%B4%D0%B5%D1%82%D0%B5%D0%B9&amp;noreask=1&amp;pos=28&amp;lr=23341&amp;rpt=simag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yandex.ru/yandsearch?source=wiz&amp;fp=1&amp;img_url=http://skill.ru/images/2006/03/12/118095.jpg&amp;uinfo=ww-1349-wh-647-fw-1124-fh-448-pd-1&amp;p=1&amp;text=%D0%BA%D0%B0%D1%80%D1%82%D0%B8%D0%BD%D0%BA%D0%B0%20%D0%B4%D0%BE%D0%BC%D0%B0%20%D0%B4%D0%BB%D1%8F%20%D0%B4%D0%B5%D1%82%D0%B5%D0%B9&amp;noreask=1&amp;pos=55&amp;rpt=simage&amp;lr=23341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://images.yandex.ru/yandsearch?source=wiz&amp;fp=0&amp;img_url=http://stat16.privet.ru/lr/0909962d7e967d2253eaf811261115f6&amp;text=%D0%BA%D0%B0%D1%80%D1%82%D0%B8%D0%BD%D0%BA%D0%B0%20%D0%BA%D0%BE%D0%BB%D0%B1%D0%B0%D1%81%D0%B0%20%D0%B4%D0%BB%D1%8F%20%D0%B4%D0%B5%D1%82%D0%B5%D0%B9&amp;noreask=1&amp;pos=0&amp;lr=23341&amp;rpt=simage" TargetMode="External"/><Relationship Id="rId4" Type="http://schemas.openxmlformats.org/officeDocument/2006/relationships/hyperlink" Target="http://images.yandex.ru/yandsearch?source=wiz&amp;fp=2&amp;img_url=http://znaniyapolza.ru/wp-content/uploads/2012/08/Naturalnoe-moloko.jpg&amp;uinfo=ww-1349-wh-647-fw-1124-fh-448-pd-1&amp;p=2&amp;text=%D0%BA%D0%B0%D1%80%D1%82%D0%B8%D0%BD%D0%BA%D0%B0%20%D0%BC%D0%BE%D0%BB%D0%BE%D0%BA%D0%B0%20%D0%B4%D0%BB%D1%8F%20%D0%B4%D0%B5%D1%82%D0%B5%D0%B9&amp;noreask=1&amp;pos=65&amp;rpt=simage&amp;lr=23341" TargetMode="Externa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anime.wayy.ru/_ph/49/2/6190913.gif&amp;text=%D0%BA%D0%B0%D1%80%D1%82%D0%B8%D0%BD%D0%BA%D0%B0%20%D0%BF%D1%87%D1%91%D0%BB%D0%BA%D0%B0%20%D0%B4%D0%BB%D1%8F%20%D0%B4%D0%B5%D1%82%D0%B5%D0%B9&amp;noreask=1&amp;pos=1&amp;lr=23341&amp;rpt=simage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images.yandex.ru/yandsearch?source=wiz&amp;fp=0&amp;img_url=http://www.rebenok-umnik.ru/published/publicdata/REBENOKNEW/attachments/SC/products_pictures/Baraban_Drujok_s-24_enl.jpg&amp;text=%D0%BA%D0%B0%D1%80%D1%82%D0%B8%D0%BD%D0%BA%D0%B0%20%D0%B1%D0%B0%D1%80%D0%B0%D0%B1%D0%B0%D0%BD%20%D0%B4%D0%BB%D1%8F%20%D0%B4%D0%B5%D1%82%D0%B5%D0%B9&amp;noreask=1&amp;pos=3&amp;lr=23341&amp;rpt=simage" TargetMode="External"/><Relationship Id="rId2" Type="http://schemas.openxmlformats.org/officeDocument/2006/relationships/hyperlink" Target="http://images.yandex.ru/yandsearch?source=wiz&amp;fp=0&amp;img_url=http://www.moscon.ru/data/dynamic/1282126343_p_1.jpg&amp;text=%D0%BA%D0%B0%D1%80%D1%82%D0%B8%D0%BD%D0%BA%D0%B0%20%D0%BA%D0%BE%D0%BD%D1%84%D0%B5%D1%82%D0%B0%20%D0%B4%D0%BB%D1%8F%20%D0%B4%D0%B5%D1%82%D0%B5%D0%B9&amp;noreask=1&amp;pos=1&amp;lr=23341&amp;rpt=simag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yandex.ru/yandsearch?source=wiz&amp;fp=0&amp;img_url=http://cs9837.vkontakte.ru/u2499808/-14/x_a9de42e5.jpg&amp;text=%D0%BA%D0%B0%D1%80%D1%82%D0%B8%D0%BD%D0%BA%D0%B0%20%D0%B5%D0%BB%D0%BA%D0%B0%20%D0%B4%D0%BB%D1%8F%20%D0%B4%D0%B5%D1%82%D0%B5%D0%B9&amp;noreask=1&amp;pos=3&amp;lr=23341&amp;rpt=simage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images.yandex.ru/yandsearch?text=%D0%BA%D0%B0%D1%80%D1%82%D0%B8%D0%BD%D0%BA%D0%B0%20%D0%B1%D0%B0%D0%BD%D0%B0%D0%BD%D0%B0%20%D0%B4%D0%BB%D1%8F%20%D0%B4%D0%B5%D1%82%D0%B5%D0%B9&amp;fp=0&amp;img_url=http://img-rostov.fotki.yandex.ru/get/4713/83186431.198/0_6a5d6_a8b10ca3_S.jpg&amp;pos=9&amp;uinfo=ww-1349-wh-647-fw-1124-fh-448-pd-1&amp;rpt=simage" TargetMode="External"/><Relationship Id="rId4" Type="http://schemas.openxmlformats.org/officeDocument/2006/relationships/hyperlink" Target="http://images.yandex.ru/yandsearch?source=wiz&amp;fp=1&amp;img_url=http://i3.imgbb.ru/img8/d/3/2/d32c7e6f1ae14f8e8796948586ac6697_h.jpg&amp;uinfo=ww-1349-wh-647-fw-1124-fh-448-pd-1&amp;p=1&amp;text=%D0%BA%D0%B0%D1%80%D1%82%D0%B8%D0%BD%D0%BA%D0%B0%20%D1%80%D0%B0%D0%BA%D0%B5%D1%82%D0%B0%20%D0%B4%D0%BB%D1%8F%20%D0%B4%D0%B5%D1%82%D0%B5%D0%B9&amp;noreask=1&amp;pos=40&amp;rpt=simage&amp;lr=23341" TargetMode="External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img-fotki.yandex.ru/get/34/wilderweine.c/0_11645_153771c3_XL&amp;text=%D0%BA%D0%B0%D1%80%D1%82%D0%B8%D0%BD%D0%BA%D0%B0%20%D0%BC%D0%B0%D0%BA%20%D0%B4%D0%BB%D1%8F%20%D0%B4%D0%B5%D1%82%D0%B5%D0%B9&amp;noreask=1&amp;pos=3&amp;lr=23341&amp;rpt=simage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images.yandex.ru/yandsearch?source=wiz&amp;fp=0&amp;img_url=http://cs309222.userapi.com/v309222757/4a4c/vySXiMSzhuE.jpg&amp;text=%D0%BA%D0%B0%D1%80%D1%82%D0%B8%D0%BD%D0%BA%D0%B0%20%D1%81%D0%BE%D0%B2%D0%B0%20%D0%B4%D0%BB%D1%8F%20%D0%B4%D0%B5%D1%82%D0%B5%D0%B9&amp;noreask=1&amp;pos=17&amp;lr=23341&amp;rpt=simag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source=wiz&amp;fp=0&amp;img_url=http://www.raskraska.ru/images/rak.gif&amp;text=%D0%BA%D0%B0%D1%80%D1%82%D0%B8%D0%BD%D0%BA%D0%B0%20%D1%80%D0%B0%D0%BA%D0%B0%20%D0%B4%D0%BB%D1%8F%20%D0%B4%D0%B5%D1%82%D0%B5%D0%B9&amp;noreask=1&amp;pos=7&amp;lr=23341&amp;rpt=simage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images.yandex.ru/yandsearch?source=wiz&amp;fp=0&amp;img_url=http://www.stroynet.ru/users/files/75853-5623556.jpg&amp;text=%D0%BA%D0%B0%D1%80%D1%82%D0%B8%D0%BD%D0%BA%D0%B0%20%D0%B4%D1%80%D0%BE%D0%B2%D0%B0%20%D0%B4%D0%BB%D1%8F%20%D0%B4%D0%B5%D1%82%D0%B5%D0%B9&amp;noreask=1&amp;pos=1&amp;lr=23341&amp;rpt=simage" TargetMode="External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yandex.ru/yandsearch?source=wiz&amp;fp=0&amp;img_url=http://s17.rimg.info/84d0d29e6c40cbb5683c3d1cce783572.gif&amp;text=%D0%BA%D0%B0%D1%80%D1%82%D0%B8%D0%BD%D0%BA%D0%B8%20%D0%B4%D0%BB%D1%8F%20%D0%B4%D0%B5%D1%82%D0%B5%D0%B9%20%D1%81%D0%BE%D0%BB%D0%BD%D1%86%D0%B5&amp;noreask=1&amp;pos=1&amp;lr=2334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search?source=wiz&amp;fp=0&amp;img_url=http://anime.wayy.ru/_ph/49/2/6190913.gif&amp;text=%D0%BA%D0%B0%D1%80%D1%82%D0%B8%D0%BD%D0%BA%D0%B0%20%D0%BF%D1%87%D1%91%D0%BB%D0%BA%D0%B0%20%D0%B4%D0%BB%D1%8F%20%D0%B4%D0%B5%D1%82%D0%B5%D0%B9&amp;noreask=1&amp;pos=1&amp;lr=23341&amp;rpt=sima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1&amp;img_url=http://nifiga-sebe.ru/uploads/posts/2009-05/1241588249_0.jpg&amp;uinfo=ww-1349-wh-647-fw-1124-fh-448-pd-1&amp;p=1&amp;text=%D0%BA%D0%B0%D1%80%D1%82%D0%B8%D0%BD%D0%BA%D0%B8%20%D0%B4%D0%BB%D1%8F%20%D0%B4%D0%B5%D1%82%D0%B5%D0%B9%20%D0%BF%D0%BE%D1%81%D1%83%D0%B4%D0%B0%20%D1%81%D0%BE%20%D0%B7%D0%B2%D1%83%D0%BA%D0%BE%D0%BC%20%D1%87&amp;noreask=1&amp;pos=37&amp;rpt=simage&amp;lr=233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source=wiz&amp;fp=16&amp;img_url=http://cs323724.vk.me/v323724286/42cd/GOYAZZFr89M.jpg&amp;uinfo=ww-1349-wh-647-fw-1124-fh-448-pd-1&amp;p=16&amp;text=%D0%B0%D0%BD%D0%BA%D0%B5%D1%82%D1%8B%20%D0%BB%D0%BE%D0%B3%D0%BE%D0%BF%D0%B5%D0%B4%D0%B0%20%D0%B4%D0%BB%D1%8F%20%D1%80%D0%BE%D0%B4%D0%B8%D1%82%D0%B5%D0%BB%D0%B5%D0%B9%20%D0%B2%20%D0%B4%D0%B5%D1%82%D1%81%D0%BA%D0%BE%D0%BC%20%D1%81%D0%B0%D0%B4%D1%83&amp;noreask=1&amp;pos=494&amp;rpt=simage&amp;lr=233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6&amp;img_url=http://www.pugachjov.ru/articles/2011/03/2321/1.jpg&amp;uinfo=ww-1349-wh-647-fw-1124-fh-448-pd-1&amp;p=6&amp;text=%D0%B0%D0%BD%D0%BA%D0%B5%D1%82%D1%8B%20%D0%BB%D0%BE%D0%B3%D0%BE%D0%BF%D0%B5%D0%B4%D0%B0%20%D0%B4%D0%BB%D1%8F%20%D1%80%D0%BE%D0%B4%D0%B8%D1%82%D0%B5%D0%BB%D0%B5%D0%B9%20%D0%B2%20%D0%B4%D0%B5%D1%82%D1%81%D0%BA%D0%BE%D0%BC%20%D1%81%D0%B0%D0%B4%D1%83&amp;noreask=1&amp;pos=192&amp;rpt=simage&amp;lr=2334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20&amp;img_url=http://inclusion.tomsk.ru/files/foto/Leva_(750_x_750).jpg&amp;uinfo=ww-1349-wh-647-fw-1124-fh-448-pd-1&amp;p=20&amp;text=%D0%B0%D0%BD%D0%BA%D0%B5%D1%82%D1%8B%20%D0%BB%D0%BE%D0%B3%D0%BE%D0%BF%D0%B5%D0%B4%D0%B0%20%D0%B4%D0%BB%D1%8F%20%D1%80%D0%BE%D0%B4%D0%B8%D1%82%D0%B5%D0%BB%D0%B5%D0%B9%20%D0%B2%20%D0%B4%D0%B5%D1%82%D1%81%D0%BA%D0%BE%D0%BC%20%D1%81%D0%B0%D0%B4%D1%83&amp;noreask=1&amp;pos=617&amp;rpt=simage&amp;lr=2334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allforchildren.ru/pictures/showimg/pballoons/balloonp027gif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527987" y="1701487"/>
            <a:ext cx="5173784" cy="10110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Проект «</a:t>
            </a:r>
            <a:r>
              <a:rPr lang="ru-RU" sz="1600" dirty="0" err="1" smtClean="0">
                <a:solidFill>
                  <a:srgbClr val="00B050"/>
                </a:solidFill>
              </a:rPr>
              <a:t>Рифмушечки</a:t>
            </a:r>
            <a:r>
              <a:rPr lang="ru-RU" sz="1600" dirty="0" smtClean="0">
                <a:solidFill>
                  <a:srgbClr val="00B050"/>
                </a:solidFill>
              </a:rPr>
              <a:t>» для детей </a:t>
            </a:r>
            <a:r>
              <a:rPr lang="ru-RU" sz="1600" dirty="0" err="1" smtClean="0">
                <a:solidFill>
                  <a:srgbClr val="00B050"/>
                </a:solidFill>
              </a:rPr>
              <a:t>старщего</a:t>
            </a:r>
            <a:r>
              <a:rPr lang="ru-RU" sz="1600" dirty="0" smtClean="0">
                <a:solidFill>
                  <a:srgbClr val="00B050"/>
                </a:solidFill>
              </a:rPr>
              <a:t> дошкольного возраста при использовании художественно-эстетического направления через заданий обучающего характера.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165478" y="2550115"/>
            <a:ext cx="5202228" cy="740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ПРОЕКТ «</a:t>
            </a:r>
            <a:r>
              <a:rPr lang="ru-RU" dirty="0" err="1" smtClean="0">
                <a:solidFill>
                  <a:srgbClr val="0070C0"/>
                </a:solidFill>
              </a:rPr>
              <a:t>Рифмушечки</a:t>
            </a:r>
            <a:r>
              <a:rPr lang="ru-RU" dirty="0" smtClean="0">
                <a:solidFill>
                  <a:srgbClr val="0070C0"/>
                </a:solidFill>
              </a:rPr>
              <a:t>» - старший дошкольный возраст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Учитель-логопед Ирина Николаевна </a:t>
            </a:r>
            <a:r>
              <a:rPr lang="ru-RU" dirty="0" err="1" smtClean="0">
                <a:solidFill>
                  <a:srgbClr val="0070C0"/>
                </a:solidFill>
              </a:rPr>
              <a:t>Думитраш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МБДОУ «</a:t>
            </a:r>
            <a:r>
              <a:rPr lang="ru-RU" dirty="0" err="1" smtClean="0">
                <a:solidFill>
                  <a:srgbClr val="0070C0"/>
                </a:solidFill>
              </a:rPr>
              <a:t>Салемальский</a:t>
            </a:r>
            <a:r>
              <a:rPr lang="ru-RU" dirty="0" smtClean="0">
                <a:solidFill>
                  <a:srgbClr val="0070C0"/>
                </a:solidFill>
              </a:rPr>
              <a:t> детский сад «Золотая рыбка» 2 квалификационная категория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32" name="Picture 8" descr="божья коров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857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2028825" y="-25963"/>
            <a:ext cx="7115175" cy="6858000"/>
          </a:xfrm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26" y="2740036"/>
            <a:ext cx="3762679" cy="189928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847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5688632" cy="245263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Конкурс -  игра «Кто больше отгадает загадок»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формировать умение подбирать детей слушать, договаривать слова, подбирая отгадки в рифму.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Летом </a:t>
            </a:r>
            <a:r>
              <a:rPr lang="ru-RU" sz="1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болоте, вы её найдёте,                              </a:t>
            </a:r>
            <a:br>
              <a:rPr lang="ru-RU" sz="1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Зеленая квакушка. Кто это…(лягушка).              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Встаёт на заре. Поёт во дворе,</a:t>
            </a:r>
            <a:br>
              <a:rPr lang="ru-RU" sz="1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 голове гребешок, Кто же это..(петушок).</a:t>
            </a: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72514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Дидактическая игра «Парочки – </a:t>
            </a:r>
            <a:r>
              <a:rPr lang="ru-RU" sz="2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рифмушечки</a:t>
            </a:r>
            <a:r>
              <a:rPr lang="ru-RU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учить детей подбирать картинки с изображением предметов, названия которых рифмуются.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Материалы: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картинки с изображением различных предметов, названия которых рифмуются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по    количеству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играющих детей (20-25 пар). 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Ход игры: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Вариант 1: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педагог раскладывает около 40 изображений предметов, названия которых рифмуются (мак-рак, олень-тюлень и т.д.), затем взрослый поднимает какую-либо картинку и просит детей найти парную по рифме. Нашедшего нужную картинку можно поощрить жетоном, фишкой или просто словом. Игра считается законченной, когда дети найдут все пары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рифмовочных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слов.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Вариант 2: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педагог раздаёт детям по одной картинке, а остальные, которые к ним рифмуются, раскладываются на столе. Детям предлагается найти пару по рифме к своей картинке.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Вариант 3: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все картинки разложены в разбивку на столе или на ковре. Детям предлагается собрать парные по рифме картинки по принципу «Кто больше».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endParaRPr lang="ru-RU" sz="2100" dirty="0"/>
          </a:p>
        </p:txBody>
      </p:sp>
      <p:pic>
        <p:nvPicPr>
          <p:cNvPr id="8196" name="Picture 4" descr="D:\моя папочка схрон\Pictures\лого 2014\P10608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6251">
            <a:off x="6151534" y="332656"/>
            <a:ext cx="2844557" cy="2133486"/>
          </a:xfrm>
          <a:prstGeom prst="rect">
            <a:avLst/>
          </a:prstGeom>
          <a:noFill/>
          <a:ln w="38100">
            <a:solidFill>
              <a:srgbClr val="FF3399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1266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0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Речевая игра «Подбери рифму»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208912" cy="1080120"/>
          </a:xfrm>
        </p:spPr>
        <p:txBody>
          <a:bodyPr>
            <a:noAutofit/>
          </a:bodyPr>
          <a:lstStyle/>
          <a:p>
            <a:pPr algn="just"/>
            <a:r>
              <a:rPr lang="ru-RU" sz="11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ориентируясь на окончания заданных слов и звукосочетаний подбирать слова в рифму.</a:t>
            </a:r>
          </a:p>
          <a:p>
            <a:pPr algn="just"/>
            <a:r>
              <a:rPr lang="ru-RU" sz="11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 произносит звукосочетание или слово, дети должны придумать рифму. Игру можно сопровождать показом соответствующих картинок.</a:t>
            </a:r>
            <a:endParaRPr lang="ru-RU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4365104"/>
            <a:ext cx="4536504" cy="223224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За-за-за</a:t>
            </a:r>
          </a:p>
          <a:p>
            <a:r>
              <a:rPr lang="ru-RU" dirty="0" smtClean="0"/>
              <a:t>Вот рогатая …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2" y="2276872"/>
            <a:ext cx="3456384" cy="187220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Ор-ор-ор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весёлый…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2276872"/>
            <a:ext cx="4104456" cy="187220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dirty="0" err="1" smtClean="0"/>
              <a:t>Ис-ис-ис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Ах, какой у нас…</a:t>
            </a:r>
          </a:p>
        </p:txBody>
      </p:sp>
      <p:pic>
        <p:nvPicPr>
          <p:cNvPr id="7" name="Рисунок 6" descr="http://im4-tub-ru.yandex.net/i?id=27828396-68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2-tub-ru.yandex.net/i?id=171512525-08-72&amp;n=21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18336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2-tub-ru.yandex.net/i?id=459071236-13-72&amp;n=21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208823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6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5904656" cy="1839104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От-от-от</a:t>
            </a:r>
            <a:b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 пушистый …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3816424" cy="2016224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Ом-ом-ом,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наш …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1" y="4581128"/>
            <a:ext cx="4170815" cy="216024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Уп-уп-уп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в тарелке…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0016" y="2348880"/>
            <a:ext cx="4192464" cy="1944216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Ко-ко-ко,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пейте, дети…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0016" y="4509120"/>
            <a:ext cx="4120456" cy="208823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im7-tub-ru.yandex.net/i?id=353794981-48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25431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4-tub-ru.yandex.net/i?id=137077909-61-72&amp;n=21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20888"/>
            <a:ext cx="129614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3-tub-ru.yandex.net/i?id=176391609-06-72&amp;n=21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6" r="6408"/>
          <a:stretch/>
        </p:blipFill>
        <p:spPr bwMode="auto">
          <a:xfrm>
            <a:off x="2646218" y="2419609"/>
            <a:ext cx="1704109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3-tub-ru.yandex.net/i?id=77449392-29-72&amp;n=21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73216"/>
            <a:ext cx="2225427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2-tub-ru.yandex.net/i?id=60027274-07-72&amp;n=21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4570129"/>
            <a:ext cx="2520279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090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Игра «найди </a:t>
            </a:r>
            <a:r>
              <a:rPr lang="ru-RU" sz="2000" smtClean="0">
                <a:solidFill>
                  <a:srgbClr val="00B0F0"/>
                </a:solidFill>
              </a:rPr>
              <a:t>первые двустишья</a:t>
            </a:r>
            <a:r>
              <a:rPr lang="ru-RU" sz="2000" dirty="0" smtClean="0">
                <a:solidFill>
                  <a:srgbClr val="00B0F0"/>
                </a:solidFill>
              </a:rPr>
              <a:t>»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4005064"/>
            <a:ext cx="4176464" cy="2664296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3768030" cy="28803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000" u="sng" dirty="0" smtClean="0">
                <a:solidFill>
                  <a:srgbClr val="7030A0"/>
                </a:solidFill>
              </a:rPr>
              <a:t>Цель:</a:t>
            </a:r>
            <a:r>
              <a:rPr lang="ru-RU" sz="2000" dirty="0" smtClean="0">
                <a:solidFill>
                  <a:srgbClr val="7030A0"/>
                </a:solidFill>
              </a:rPr>
              <a:t> формирование первых навыков составления двухстрочных рифмовок с использованием визуальной модели.</a:t>
            </a:r>
          </a:p>
          <a:p>
            <a:pPr algn="just"/>
            <a:r>
              <a:rPr lang="ru-RU" sz="2000" u="sng" dirty="0" smtClean="0">
                <a:solidFill>
                  <a:srgbClr val="7030A0"/>
                </a:solidFill>
              </a:rPr>
              <a:t>Материалы:</a:t>
            </a:r>
            <a:r>
              <a:rPr lang="ru-RU" sz="2000" dirty="0" smtClean="0">
                <a:solidFill>
                  <a:srgbClr val="7030A0"/>
                </a:solidFill>
              </a:rPr>
              <a:t> карточки с изображением двухсторонней модели в форме прямоугольника, разделённого на две строки, картинки.</a:t>
            </a:r>
          </a:p>
          <a:p>
            <a:pPr algn="just"/>
            <a:r>
              <a:rPr lang="ru-RU" sz="2000" u="sng" dirty="0" smtClean="0">
                <a:solidFill>
                  <a:srgbClr val="7030A0"/>
                </a:solidFill>
              </a:rPr>
              <a:t>Ход игры</a:t>
            </a:r>
            <a:r>
              <a:rPr lang="ru-RU" sz="2000" dirty="0" smtClean="0">
                <a:solidFill>
                  <a:srgbClr val="7030A0"/>
                </a:solidFill>
              </a:rPr>
              <a:t>: педагог показывает детям пару картинок, названия которых рифмуются.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Вариант 1. Педагог даёт одну строчку стихотворного текста и начало второй, а дети сочиняют последнее слово.</a:t>
            </a:r>
          </a:p>
          <a:p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76952" y="1097280"/>
            <a:ext cx="4743520" cy="276376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4059173"/>
            <a:ext cx="4192464" cy="259228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im1-tub-ru.yandex.net/i?id=148041035-64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83225"/>
            <a:ext cx="1639060" cy="102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5-tub-ru.yandex.net/i?id=435653012-10-72&amp;n=21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6"/>
          <a:stretch/>
        </p:blipFill>
        <p:spPr bwMode="auto">
          <a:xfrm>
            <a:off x="2857752" y="5229200"/>
            <a:ext cx="1219200" cy="125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7-tub-ru.yandex.net/i?id=82101323-58-72&amp;n=21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2536"/>
            <a:ext cx="1236234" cy="123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6-tub-ru.yandex.net/i?id=424531428-18-72&amp;n=21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92" y="2636912"/>
            <a:ext cx="1657098" cy="107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1-tub-ru.yandex.net/i?id=144513595-66-72&amp;n=21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41" y="5229200"/>
            <a:ext cx="935340" cy="126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4-tub-ru.yandex.net/i?id=79473341-17-72&amp;n=21">
            <a:hlinkClick r:id="rId12" tgtFrame="&quot;_blank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63" y="4130963"/>
            <a:ext cx="1447548" cy="996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7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752528" cy="273630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987824" y="4077072"/>
            <a:ext cx="4912592" cy="252028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Вариант 2. (с усложнением): педагог даёт одну строчку стихотворного текста, а дети сочиняют вторую строчку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http://im3-tub-ru.yandex.net/i?id=255877316-37-72&amp;n=21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1650326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0-tub-ru.yandex.net/i?id=341931360-22-72&amp;n=21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33" y="2852937"/>
            <a:ext cx="1598565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2-tub-ru.yandex.net/i?id=142254544-02-72&amp;n=21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143375"/>
            <a:ext cx="1269876" cy="122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0-tub-ru.yandex.net/i?id=67633411-42-72&amp;n=21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627" y="5373216"/>
            <a:ext cx="1279465" cy="114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2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104456" cy="100811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СОЧИНЯЮТ ДЕТИ…</a:t>
            </a:r>
            <a:endParaRPr lang="ru-RU" sz="36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852937"/>
            <a:ext cx="1012736" cy="4680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4139951" y="404664"/>
            <a:ext cx="3456385" cy="153336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b="1" dirty="0" smtClean="0">
              <a:solidFill>
                <a:srgbClr val="C00000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Артур </a:t>
            </a:r>
            <a:r>
              <a:rPr lang="ru-RU" sz="11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В.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По полянке скачут зайчики,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Они шустрые, как мальчики.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По льду скользит Умка,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Он нашёл в сугробе сумку.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7" name="Рисунок 6" descr="http://im5-tub-ru.yandex.net/i?id=127896443-14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5708"/>
            <a:ext cx="1356742" cy="14124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Выноска-облако 7"/>
          <p:cNvSpPr/>
          <p:nvPr/>
        </p:nvSpPr>
        <p:spPr>
          <a:xfrm>
            <a:off x="2735795" y="2420888"/>
            <a:ext cx="3420382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Серёжа Т.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ea typeface="Calibri"/>
                <a:cs typeface="Times New Roman"/>
              </a:rPr>
              <a:t>По лесу бежит лиса,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ea typeface="Calibri"/>
                <a:cs typeface="Times New Roman"/>
              </a:rPr>
              <a:t>Её укусила оса.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На полянке стоит домик,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В нем живёт весёлый гномик.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292080" y="1844825"/>
            <a:ext cx="3660998" cy="187220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Серёжа С.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На севере родился Умка,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На плече он носит сумку.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Во дворе лежит корона,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Утащила её ворона.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Ваня лежит на печке,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 В углу светит свечка.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07504" y="2060847"/>
            <a:ext cx="2628291" cy="1872209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effectLst/>
                <a:ea typeface="Calibri"/>
                <a:cs typeface="Times New Roman"/>
              </a:rPr>
              <a:t>Денис Т.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B050"/>
                </a:solidFill>
                <a:effectLst/>
                <a:ea typeface="Calibri"/>
                <a:cs typeface="Times New Roman"/>
              </a:rPr>
              <a:t>В лесу растёт ёлочка,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B050"/>
                </a:solidFill>
                <a:effectLst/>
                <a:ea typeface="Calibri"/>
                <a:cs typeface="Times New Roman"/>
              </a:rPr>
              <a:t>На ней много иголочек.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effectLst/>
                <a:ea typeface="Calibri"/>
                <a:cs typeface="Times New Roman"/>
              </a:rPr>
              <a:t>На подушке киска,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effectLst/>
                <a:ea typeface="Calibri"/>
                <a:cs typeface="Times New Roman"/>
              </a:rPr>
              <a:t> А во рту – сосиска.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11" name="Рисунок 10" descr="http://im6-tub-ru.yandex.net/i?id=424531428-18-72&amp;n=21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1386884"/>
            <a:ext cx="1512168" cy="1102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Выноска-облако 11"/>
          <p:cNvSpPr/>
          <p:nvPr/>
        </p:nvSpPr>
        <p:spPr>
          <a:xfrm>
            <a:off x="5868142" y="3717032"/>
            <a:ext cx="3084935" cy="169218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Calibri"/>
                <a:cs typeface="Times New Roman"/>
              </a:rPr>
              <a:t>Андрей В.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В лесу живёт гномик,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У него красивый домик.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Calibri"/>
                <a:cs typeface="Times New Roman"/>
              </a:rPr>
              <a:t>Летает везде ворона,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Calibri"/>
                <a:cs typeface="Times New Roman"/>
              </a:rPr>
              <a:t>У неё на голове корона.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5537" y="4077072"/>
            <a:ext cx="3528392" cy="2232248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Артур В.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Я люблю пирожное,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И съесть могу мороженное.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По полянке бежит лиса,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За ней гонится оса.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Летит по небу ворона,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С неё слетела корона.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3168352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92832"/>
            <a:ext cx="5214973" cy="10894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совместного проекта детей и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908433" y="3635346"/>
            <a:ext cx="1188247" cy="53360"/>
          </a:xfrm>
        </p:spPr>
        <p:txBody>
          <a:bodyPr>
            <a:normAutofit fontScale="25000" lnSpcReduction="20000"/>
          </a:bodyPr>
          <a:lstStyle/>
          <a:p>
            <a:r>
              <a:rPr lang="ru-RU" smtClean="0"/>
              <a:t>МОЛОДЦЫ!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357430"/>
            <a:ext cx="1616938" cy="287265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:\DCIM\111NIKON\DSCN088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240117" y="2618008"/>
            <a:ext cx="3878742" cy="307183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ysDash"/>
          </a:ln>
        </p:spPr>
      </p:pic>
      <p:pic>
        <p:nvPicPr>
          <p:cNvPr id="1027" name="Picture 3" descr="I:\DCIM\111NIKON\DSCN0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20803" y="892251"/>
            <a:ext cx="4280682" cy="306763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048242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259632" y="1988840"/>
            <a:ext cx="1504591" cy="22273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51920" y="1097280"/>
            <a:ext cx="4320480" cy="168364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1</a:t>
            </a:r>
            <a:r>
              <a:rPr lang="ru-RU" sz="1400" b="0" dirty="0" smtClean="0"/>
              <a:t>. </a:t>
            </a:r>
            <a:r>
              <a:rPr lang="ru-RU" sz="1400" b="0" dirty="0" err="1" smtClean="0"/>
              <a:t>Л.Г.Савенкова</a:t>
            </a:r>
            <a:r>
              <a:rPr lang="ru-RU" sz="1400" b="0" dirty="0" smtClean="0"/>
              <a:t>. Проект «Мои первые рифмы. // Детский сад будущего – галерея творческих проектов. - № 2(11) февраль, 2013 - с.21.</a:t>
            </a:r>
            <a:endParaRPr lang="ru-RU" sz="14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Используемая литература: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4901168" cy="548640"/>
          </a:xfrm>
        </p:spPr>
        <p:txBody>
          <a:bodyPr/>
          <a:lstStyle/>
          <a:p>
            <a:r>
              <a:rPr lang="ru-RU" u="sng" dirty="0">
                <a:solidFill>
                  <a:srgbClr val="00B050"/>
                </a:solidFill>
              </a:rPr>
              <a:t>Актуальность проекта.</a:t>
            </a:r>
            <a:br>
              <a:rPr lang="ru-RU" u="sng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092380" cy="3579849"/>
          </a:xfrm>
        </p:spPr>
        <p:txBody>
          <a:bodyPr>
            <a:normAutofit fontScale="92500"/>
          </a:bodyPr>
          <a:lstStyle/>
          <a:p>
            <a:pPr algn="just"/>
            <a:endParaRPr lang="ru-RU" u="sng" dirty="0">
              <a:solidFill>
                <a:srgbClr val="00B050"/>
              </a:solidFill>
            </a:endParaRPr>
          </a:p>
          <a:p>
            <a:pPr algn="just"/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 smtClean="0">
                <a:solidFill>
                  <a:srgbClr val="00B050"/>
                </a:solidFill>
              </a:rPr>
              <a:t>      С </a:t>
            </a:r>
            <a:r>
              <a:rPr lang="ru-RU" dirty="0">
                <a:solidFill>
                  <a:srgbClr val="00B050"/>
                </a:solidFill>
              </a:rPr>
              <a:t>самого рождения детей сопровождают разнообразные </a:t>
            </a:r>
            <a:r>
              <a:rPr lang="ru-RU" dirty="0" err="1">
                <a:solidFill>
                  <a:srgbClr val="00B050"/>
                </a:solidFill>
              </a:rPr>
              <a:t>потешки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песенки, рифмовки </a:t>
            </a:r>
            <a:r>
              <a:rPr lang="ru-RU" dirty="0">
                <a:solidFill>
                  <a:srgbClr val="00B050"/>
                </a:solidFill>
              </a:rPr>
              <a:t>и стихотворения. Это тот текстовый материал, который дети очень любят, который им интересен, а следовательно, включение различных стихотворных форм в образовательный процесс имеет положительную эмоциональную окраску для ребёнка и в значительной степени благополучно способствует процессу его развития.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 smtClean="0">
                <a:solidFill>
                  <a:srgbClr val="00B050"/>
                </a:solidFill>
              </a:rPr>
              <a:t>      Дети </a:t>
            </a:r>
            <a:r>
              <a:rPr lang="ru-RU" dirty="0">
                <a:solidFill>
                  <a:srgbClr val="00B050"/>
                </a:solidFill>
              </a:rPr>
              <a:t>старшего дошкольного возраста имеют естественную потребность в стихосложении и «стихотворчестве», но в силу физиологических и психологических особенностей, малого словарного запаса они не умеют придумать соответствующую рифму, выявить связь между двумя рифмованными предметами, часто придумывают несуществующие слова. Но развивая способность к рифмовке, можно значительно расширить словарный запас детей, воображение и чувство слова.</a:t>
            </a:r>
          </a:p>
          <a:p>
            <a:pPr algn="just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im6-tub-ru.yandex.net/i?id=221749080-71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376264" cy="1872208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ot"/>
          </a:ln>
        </p:spPr>
      </p:pic>
      <p:pic>
        <p:nvPicPr>
          <p:cNvPr id="5" name="Рисунок 4" descr="http://im0-tub-ru.yandex.net/i?id=522912827-09-72&amp;n=21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r="9632" b="11756"/>
          <a:stretch/>
        </p:blipFill>
        <p:spPr bwMode="auto">
          <a:xfrm>
            <a:off x="7740352" y="13823"/>
            <a:ext cx="1265103" cy="1470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2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097280"/>
            <a:ext cx="4104456" cy="319581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         Слушая </a:t>
            </a:r>
            <a:r>
              <a:rPr lang="ru-RU" dirty="0">
                <a:solidFill>
                  <a:srgbClr val="7030A0"/>
                </a:solidFill>
              </a:rPr>
              <a:t>рифмовки, </a:t>
            </a:r>
            <a:r>
              <a:rPr lang="ru-RU" dirty="0" smtClean="0">
                <a:solidFill>
                  <a:srgbClr val="7030A0"/>
                </a:solidFill>
              </a:rPr>
              <a:t>дети улавливают </a:t>
            </a:r>
            <a:r>
              <a:rPr lang="ru-RU" dirty="0">
                <a:solidFill>
                  <a:srgbClr val="7030A0"/>
                </a:solidFill>
              </a:rPr>
              <a:t>звуки речи, замечают их повторы и созвучие. В рифмовке слово звучит отчетливее, </a:t>
            </a:r>
            <a:r>
              <a:rPr lang="ru-RU" dirty="0" smtClean="0">
                <a:solidFill>
                  <a:srgbClr val="7030A0"/>
                </a:solidFill>
              </a:rPr>
              <a:t>самостоятельнее, привлекает </a:t>
            </a:r>
            <a:r>
              <a:rPr lang="ru-RU" dirty="0">
                <a:solidFill>
                  <a:srgbClr val="7030A0"/>
                </a:solidFill>
              </a:rPr>
              <a:t>к себе внимание. Ребёнок произносит его с большей выразительностью, чем в речи иного типа. Дети склонны к </a:t>
            </a:r>
            <a:r>
              <a:rPr lang="ru-RU" dirty="0" err="1">
                <a:solidFill>
                  <a:srgbClr val="7030A0"/>
                </a:solidFill>
              </a:rPr>
              <a:t>рифмованию</a:t>
            </a:r>
            <a:r>
              <a:rPr lang="ru-RU" dirty="0">
                <a:solidFill>
                  <a:srgbClr val="7030A0"/>
                </a:solidFill>
              </a:rPr>
              <a:t> знакомых слов, радуясь их узнаванию в полученных сочетаниях.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привлекает детей в рифмовке?</a:t>
            </a:r>
          </a:p>
        </p:txBody>
      </p:sp>
      <p:pic>
        <p:nvPicPr>
          <p:cNvPr id="3074" name="Picture 2" descr="D:\моя папочка схрон\Pictures\лого 2014\P1060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m1-tub-ru.yandex.net/i?id=114578184-12-72&amp;n=21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324036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8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 flipV="1">
            <a:off x="6860471" y="1325204"/>
            <a:ext cx="867038" cy="9451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51837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процессе чтения рифмовок совершенствуется речевое дыхание, так как создаются условия для четкости соблюдения пауз. Благодаря соблюдению пауз появляется выразительность речи. Важная роль рифмовок и в формировании дикции, четкого и ясного произнесения не только звука, но и фразы в целом. </a:t>
            </a:r>
          </a:p>
        </p:txBody>
      </p:sp>
      <p:pic>
        <p:nvPicPr>
          <p:cNvPr id="4099" name="Picture 3" descr="D:\моя папочка схрон\Pictures\лого 2014\P1060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42729" cy="22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im7-tub-ru.yandex.net/i?id=153663957-01-72&amp;n=21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62" y="1065460"/>
            <a:ext cx="194421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5938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20271" y="3501009"/>
            <a:ext cx="1064505" cy="1457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6768752" cy="263119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Звуковой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повтор в рифмовке также способствует выработке правильного произношения отдельных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звуков, слов.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Через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чтение рифмовок у детей формируется умеренный темп речи. Размеренность и ритмичность рифмовок, наличие близких к детскому восприятию образов развивает способность удерживать в памяти слова, словосочетания, обеспечивает быстрое их запоминание, что в свою очередь способствует развитию психической функции, как память.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3" name="Picture 3" descr="D:\моя папочка схрон\Pictures\лого 2014\P106088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3534851"/>
            <a:ext cx="4896544" cy="276239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51" y="2908024"/>
            <a:ext cx="593883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://allforchildren.ru/pictures/pballoons_s/balloonp027.gif">
            <a:hlinkClick r:id="rId4" tooltip="&quot;Нажмите для просмотра полноразмерного изображения&quot; t 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552947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95" y="3501009"/>
            <a:ext cx="2304256" cy="3028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3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Задачи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6688371" cy="2904436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Формировать умение детей слушать небольшие стихотворные тексты,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потешки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, загадки, договаривать слова, подбирать отгадки в рифму;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Формировать навык правильного, выразительного и эмоционального чтения стихотворных текстов;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Научить детей самостоятельно находить рифмующиеся между собой слова с помощью предметных картинок;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Развивать умения по составлению двух рифмованных строчек.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67.am15.net/img/ie_img_f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96" y="188640"/>
            <a:ext cx="1453157" cy="1453157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659869" cy="170345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3744416" cy="39894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Этапы проекта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6624736" cy="4608512"/>
          </a:xfrm>
        </p:spPr>
        <p:txBody>
          <a:bodyPr>
            <a:normAutofit fontScale="92500" lnSpcReduction="20000"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1 этап – создание копилки материалов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Просмотр литературы по обучению детей рифмовке;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Подбор картинок с обозначением предметов, названия которых рифмуются (лиса-коса, ёжик-ножик, ёлка-полка, барабан-кабан и т.д.), привлечение детей и родителей к сбору различных картинок;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Составление картотеки игр по обучению детей рифмовке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Опрос родителей, что дети больше любят: прозу, сказки, стихи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…;</a:t>
            </a: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Привлечение родителей и воспитателей данной группы детей;</a:t>
            </a: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Использование ИКТ в ходе проекта;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Подготовка презентации по данному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проекту.</a:t>
            </a:r>
            <a:endParaRPr lang="ru-RU" sz="1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D:\моя папочка схрон\Pictures\лого 2014\P10609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673538" cy="27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444111" y="1366006"/>
            <a:ext cx="4892718" cy="1349040"/>
          </a:xfrm>
        </p:spPr>
        <p:txBody>
          <a:bodyPr/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 этап – игры с рифмами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9140000">
            <a:off x="-523849" y="1939851"/>
            <a:ext cx="8134745" cy="1726972"/>
          </a:xfrm>
        </p:spPr>
        <p:txBody>
          <a:bodyPr>
            <a:normAutofit fontScale="92500" lnSpcReduction="20000"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Создание проблемной ситуации</a:t>
            </a:r>
            <a:endParaRPr lang="ru-RU" sz="15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Times New Roman"/>
                <a:ea typeface="Times New Roman"/>
                <a:cs typeface="Times New Roman"/>
              </a:rPr>
              <a:t>      Педагог предлагает детям послушать сказку про лесных друзей. И не просто послушать, а помогать её рассказывать. Рассказывание сказки можно сопровождать кукольным театром или показом картинок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 descr="D:\моя папочка схрон\Pictures\лого 2014\занятие саша т\IMG_27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248472" cy="2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18" y="4725144"/>
            <a:ext cx="1479226" cy="189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592288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ПОИГРАЕМ!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Игра «Доскажи словечко»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ориентируясь на окончания глаголов и существительных, подбирать слова в рифму.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Зайка звонко барабанит, он серьезным делом…(занят).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Первым просыпается пастух, раньше пастуха встаёт…(петух).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Ёжик – сторож теремка – злой лисе намял…(бока).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Снеговик – «морковный нос» - ёлку нам домой … (принёс).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  <a:cs typeface="Times New Roman"/>
              </a:rPr>
              <a:t>Карлсон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съел большой пирог и взлетел под…(потолок).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Хоть зубаст, но очень добр, он речной строитель…(бобр).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тишине морских глубин смело плавает…(дельфин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Игра «Чудесный мешочек»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формировать умение подбирать меткие слова и выражения народной речи, называть одни и те же предметы разными словами, образовывать слова с уменьшительным суффиксом.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Ход: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Педагог достаёт из «чудесного мешочка» по очереди разные игрушки, например, петушка и просит детей, как ещё можно его назвать.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Петушок – золотой гребешок.                Травушка – муравушка.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Зайчик –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побегайчик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                             Коза – дереза.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Лягушка – квакушка.                               Волчок – серый бочок.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Лисичка – сестричка.                               Муха – Цокотуха.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D:\моя папочка схрон\Pictures\лого 2014\P10609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1728" y="1628800"/>
            <a:ext cx="2736304" cy="23159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</TotalTime>
  <Words>1082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Проект «Рифмушечки» для детей старщего дошкольного возраста при использовании художественно-эстетического направления через заданий обучающего характера.</vt:lpstr>
      <vt:lpstr>Актуальность проекта. </vt:lpstr>
      <vt:lpstr>Что привлекает детей в рифмовке?</vt:lpstr>
      <vt:lpstr>Презентация PowerPoint</vt:lpstr>
      <vt:lpstr>    Звуковой повтор в рифмовке также способствует выработке правильного произношения отдельных звуков, слов. Через чтение рифмовок у детей формируется умеренный темп речи. Размеренность и ритмичность рифмовок, наличие близких к детскому восприятию образов развивает способность удерживать в памяти слова, словосочетания, обеспечивает быстрое их запоминание, что в свою очередь способствует развитию психической функции, как память.  </vt:lpstr>
      <vt:lpstr>Задачи проекта: </vt:lpstr>
      <vt:lpstr>Этапы проекта </vt:lpstr>
      <vt:lpstr>2 этап – игры с рифмами </vt:lpstr>
      <vt:lpstr>ПОИГРАЕМ!</vt:lpstr>
      <vt:lpstr>Конкурс -  игра «Кто больше отгадает загадок» Цель: формировать умение подбирать детей слушать, договаривать слова, подбирая отгадки в рифму.   Летом в болоте, вы её найдёте,                               Зеленая квакушка. Кто это…(лягушка).                 Встаёт на заре. Поёт во дворе, На голове гребешок, Кто же это..(петушок). </vt:lpstr>
      <vt:lpstr>Речевая игра «Подбери рифму»</vt:lpstr>
      <vt:lpstr>От-от-от это наш пушистый …</vt:lpstr>
      <vt:lpstr>Игра «найди первые двустишья»</vt:lpstr>
      <vt:lpstr>Вариант 2. (с усложнением): педагог даёт одну строчку стихотворного текста, а дети сочиняют вторую строчку</vt:lpstr>
      <vt:lpstr>СОЧИНЯЮТ ДЕТИ…</vt:lpstr>
      <vt:lpstr>Результаты совместного проекта детей и родителей</vt:lpstr>
      <vt:lpstr>Используемая литература: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к проекту «Рифмушечки»  для детей старшей группы</dc:title>
  <dc:creator>Ириша</dc:creator>
  <cp:lastModifiedBy>hp</cp:lastModifiedBy>
  <cp:revision>45</cp:revision>
  <dcterms:created xsi:type="dcterms:W3CDTF">2013-09-23T15:21:45Z</dcterms:created>
  <dcterms:modified xsi:type="dcterms:W3CDTF">2015-02-24T10:34:25Z</dcterms:modified>
</cp:coreProperties>
</file>