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262" r:id="rId3"/>
    <p:sldId id="263" r:id="rId4"/>
    <p:sldId id="264" r:id="rId5"/>
    <p:sldId id="265" r:id="rId6"/>
    <p:sldId id="266" r:id="rId7"/>
    <p:sldId id="290" r:id="rId8"/>
    <p:sldId id="267" r:id="rId9"/>
    <p:sldId id="268" r:id="rId10"/>
    <p:sldId id="269" r:id="rId11"/>
    <p:sldId id="271" r:id="rId12"/>
    <p:sldId id="272" r:id="rId13"/>
    <p:sldId id="275" r:id="rId14"/>
    <p:sldId id="274" r:id="rId15"/>
    <p:sldId id="292" r:id="rId16"/>
    <p:sldId id="279" r:id="rId17"/>
    <p:sldId id="276" r:id="rId18"/>
    <p:sldId id="277" r:id="rId19"/>
    <p:sldId id="280" r:id="rId20"/>
    <p:sldId id="291" r:id="rId21"/>
    <p:sldId id="284" r:id="rId22"/>
    <p:sldId id="282" r:id="rId2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55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805F1B-08E2-4D1E-98C3-A81CA9F166DA}" type="datetimeFigureOut">
              <a:rPr lang="ru-RU" smtClean="0"/>
              <a:pPr/>
              <a:t>15.03.2015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95BA3-05F2-47E2-807D-154099B45BB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5995BA3-05F2-47E2-807D-154099B45BBC}"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7EAF463A-BC7C-46EE-9F1E-7F377CCA4891}" type="datetimeFigureOut">
              <a:rPr lang="en-US" smtClean="0"/>
              <a:pPr/>
              <a:t>3/15/2015</a:t>
            </a:fld>
            <a:endParaRPr lang="en-US"/>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3/15/2015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3/15/2015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3/15/2015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7EAF463A-BC7C-46EE-9F1E-7F377CCA4891}" type="datetimeFigureOut">
              <a:rPr lang="en-US" smtClean="0"/>
              <a:pPr/>
              <a:t>3/15/2015</a:t>
            </a:fld>
            <a:endParaRPr lang="en-US"/>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3/15/2015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a:xfrm>
            <a:off x="8641080" y="6514568"/>
            <a:ext cx="464288" cy="274320"/>
          </a:xfrm>
        </p:spPr>
        <p:txBody>
          <a:bodyPr/>
          <a:lstStyle>
            <a:extLst/>
          </a:lstStyle>
          <a:p>
            <a:fld id="{A483448D-3A78-4528-A469-B745A65DA480}" type="slidenum">
              <a:rPr lang="en-US" smtClean="0"/>
              <a:pPr/>
              <a:t>‹#›</a:t>
            </a:fld>
            <a:endParaRPr lang="en-US"/>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3/15/2015</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a:xfrm>
            <a:off x="8641080" y="6514568"/>
            <a:ext cx="464288" cy="274320"/>
          </a:xfrm>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3/15/2015</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3/15/2015</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7EAF463A-BC7C-46EE-9F1E-7F377CCA4891}" type="datetimeFigureOut">
              <a:rPr lang="en-US" smtClean="0"/>
              <a:pPr/>
              <a:t>3/15/2015</a:t>
            </a:fld>
            <a:endParaRPr lang="en-US"/>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7EAF463A-BC7C-46EE-9F1E-7F377CCA4891}" type="datetimeFigureOut">
              <a:rPr lang="en-US" smtClean="0"/>
              <a:pPr/>
              <a:t>3/15/2015</a:t>
            </a:fld>
            <a:endParaRPr lang="en-US"/>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EAF463A-BC7C-46EE-9F1E-7F377CCA4891}" type="datetimeFigureOut">
              <a:rPr lang="en-US" smtClean="0"/>
              <a:pPr/>
              <a:t>3/15/2015</a:t>
            </a:fld>
            <a:endParaRPr lang="en-US"/>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483448D-3A78-4528-A469-B745A65DA480}" type="slidenum">
              <a:rPr lang="en-US" smtClean="0"/>
              <a:pPr/>
              <a:t>‹#›</a:t>
            </a:fld>
            <a:endParaRPr lang="en-US"/>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1371600"/>
            <a:ext cx="8229600" cy="863136"/>
          </a:xfrm>
        </p:spPr>
        <p:txBody>
          <a:bodyPr>
            <a:noAutofit/>
          </a:bodyPr>
          <a:lstStyle/>
          <a:p>
            <a:r>
              <a:rPr lang="ru-RU" sz="5400" dirty="0" smtClean="0"/>
              <a:t>Роль домашнего задания в учебном процессе</a:t>
            </a:r>
            <a:endParaRPr lang="ru-RU" sz="5400" dirty="0"/>
          </a:p>
        </p:txBody>
      </p:sp>
      <p:graphicFrame>
        <p:nvGraphicFramePr>
          <p:cNvPr id="4" name="Содержимое 3"/>
          <p:cNvGraphicFramePr>
            <a:graphicFrameLocks noGrp="1"/>
          </p:cNvGraphicFramePr>
          <p:nvPr>
            <p:ph idx="1"/>
          </p:nvPr>
        </p:nvGraphicFramePr>
        <p:xfrm>
          <a:off x="13035280" y="0"/>
          <a:ext cx="1041400" cy="731520"/>
        </p:xfrm>
        <a:graphic>
          <a:graphicData uri="http://schemas.openxmlformats.org/drawingml/2006/table">
            <a:tbl>
              <a:tblPr firstRow="1" bandRow="1">
                <a:tableStyleId>{5C22544A-7EE6-4342-B048-85BDC9FD1C3A}</a:tableStyleId>
              </a:tblPr>
              <a:tblGrid>
                <a:gridCol w="208280"/>
                <a:gridCol w="208280"/>
                <a:gridCol w="208280"/>
                <a:gridCol w="208280"/>
                <a:gridCol w="208280"/>
              </a:tblGrid>
              <a:tr h="0">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0">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a:p>
                  </a:txBody>
                  <a:tcPr/>
                </a:tc>
                <a:tc>
                  <a:txBody>
                    <a:bodyPr/>
                    <a:lstStyle/>
                    <a:p>
                      <a:endParaRPr lang="ru-RU" dirty="0"/>
                    </a:p>
                  </a:txBody>
                  <a:tcPr/>
                </a:tc>
              </a:tr>
            </a:tbl>
          </a:graphicData>
        </a:graphic>
      </p:graphicFrame>
      <p:pic>
        <p:nvPicPr>
          <p:cNvPr id="5" name="Рисунок 4" descr="http://im7-tub-ru.yandex.net/i?id=336355160-32-72"/>
          <p:cNvPicPr/>
          <p:nvPr/>
        </p:nvPicPr>
        <p:blipFill>
          <a:blip r:embed="rId2"/>
          <a:srcRect/>
          <a:stretch>
            <a:fillRect/>
          </a:stretch>
        </p:blipFill>
        <p:spPr bwMode="auto">
          <a:xfrm>
            <a:off x="3962400" y="3733800"/>
            <a:ext cx="48006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Индивидуальная домашняя работа</a:t>
            </a:r>
            <a:endParaRPr lang="ru-RU" dirty="0"/>
          </a:p>
        </p:txBody>
      </p:sp>
      <p:pic>
        <p:nvPicPr>
          <p:cNvPr id="4" name="Содержимое 3" descr="P1000480.JPG"/>
          <p:cNvPicPr>
            <a:picLocks noGrp="1" noChangeAspect="1"/>
          </p:cNvPicPr>
          <p:nvPr>
            <p:ph idx="1"/>
          </p:nvPr>
        </p:nvPicPr>
        <p:blipFill>
          <a:blip r:embed="rId2" cstate="print"/>
          <a:stretch>
            <a:fillRect/>
          </a:stretch>
        </p:blipFill>
        <p:spPr>
          <a:xfrm>
            <a:off x="2874764" y="1646238"/>
            <a:ext cx="3394472" cy="4525962"/>
          </a:xfrm>
        </p:spPr>
      </p:pic>
      <p:sp>
        <p:nvSpPr>
          <p:cNvPr id="5" name="TextBox 4"/>
          <p:cNvSpPr txBox="1"/>
          <p:nvPr/>
        </p:nvSpPr>
        <p:spPr>
          <a:xfrm>
            <a:off x="914400" y="2057400"/>
            <a:ext cx="2021707" cy="1384995"/>
          </a:xfrm>
          <a:prstGeom prst="rect">
            <a:avLst/>
          </a:prstGeom>
          <a:noFill/>
        </p:spPr>
        <p:txBody>
          <a:bodyPr wrap="none" rtlCol="0">
            <a:spAutoFit/>
          </a:bodyPr>
          <a:lstStyle/>
          <a:p>
            <a:r>
              <a:rPr lang="ru-RU" sz="2800" dirty="0" smtClean="0"/>
              <a:t>Задается</a:t>
            </a:r>
          </a:p>
          <a:p>
            <a:r>
              <a:rPr lang="ru-RU" sz="2800" dirty="0" smtClean="0"/>
              <a:t>отдельным</a:t>
            </a:r>
          </a:p>
          <a:p>
            <a:r>
              <a:rPr lang="ru-RU" sz="2800" dirty="0" smtClean="0"/>
              <a:t>ученикам</a:t>
            </a:r>
            <a:endParaRPr lang="ru-RU"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Групповая домашняя работа</a:t>
            </a:r>
            <a:endParaRPr lang="ru-RU" dirty="0"/>
          </a:p>
        </p:txBody>
      </p:sp>
      <p:pic>
        <p:nvPicPr>
          <p:cNvPr id="5" name="Содержимое 4" descr="DSC00727.JPG"/>
          <p:cNvPicPr>
            <a:picLocks noGrp="1" noChangeAspect="1"/>
          </p:cNvPicPr>
          <p:nvPr>
            <p:ph sz="half" idx="1"/>
          </p:nvPr>
        </p:nvPicPr>
        <p:blipFill>
          <a:blip r:embed="rId2" cstate="print"/>
          <a:stretch>
            <a:fillRect/>
          </a:stretch>
        </p:blipFill>
        <p:spPr>
          <a:xfrm>
            <a:off x="457200" y="2394744"/>
            <a:ext cx="4038600" cy="3028950"/>
          </a:xfrm>
        </p:spPr>
      </p:pic>
      <p:sp>
        <p:nvSpPr>
          <p:cNvPr id="4" name="Содержимое 3"/>
          <p:cNvSpPr>
            <a:spLocks noGrp="1"/>
          </p:cNvSpPr>
          <p:nvPr>
            <p:ph sz="half" idx="2"/>
          </p:nvPr>
        </p:nvSpPr>
        <p:spPr/>
        <p:txBody>
          <a:bodyPr/>
          <a:lstStyle/>
          <a:p>
            <a:r>
              <a:rPr lang="ru-RU" dirty="0" smtClean="0"/>
              <a:t>Группа учащихся выполняет какое то задание, являющееся частью общего классного задания</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Одна на весь класс</a:t>
            </a:r>
            <a:endParaRPr lang="ru-RU" dirty="0"/>
          </a:p>
        </p:txBody>
      </p:sp>
      <p:sp>
        <p:nvSpPr>
          <p:cNvPr id="3" name="Содержимое 2"/>
          <p:cNvSpPr>
            <a:spLocks noGrp="1"/>
          </p:cNvSpPr>
          <p:nvPr>
            <p:ph sz="half" idx="1"/>
          </p:nvPr>
        </p:nvSpPr>
        <p:spPr/>
        <p:txBody>
          <a:bodyPr/>
          <a:lstStyle/>
          <a:p>
            <a:r>
              <a:rPr lang="ru-RU" dirty="0" smtClean="0"/>
              <a:t>Одна на весь класс</a:t>
            </a:r>
            <a:endParaRPr lang="ru-RU" dirty="0"/>
          </a:p>
        </p:txBody>
      </p:sp>
      <p:pic>
        <p:nvPicPr>
          <p:cNvPr id="5" name="Содержимое 4" descr="DSC00705.JPG"/>
          <p:cNvPicPr>
            <a:picLocks noGrp="1" noChangeAspect="1"/>
          </p:cNvPicPr>
          <p:nvPr>
            <p:ph sz="half" idx="2"/>
          </p:nvPr>
        </p:nvPicPr>
        <p:blipFill>
          <a:blip r:embed="rId2" cstate="print"/>
          <a:stretch>
            <a:fillRect/>
          </a:stretch>
        </p:blipFill>
        <p:spPr>
          <a:xfrm>
            <a:off x="4648200" y="2394744"/>
            <a:ext cx="4038600" cy="302895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Домашняя работа для соседа</a:t>
            </a:r>
            <a:endParaRPr lang="ru-RU" dirty="0"/>
          </a:p>
        </p:txBody>
      </p:sp>
      <p:sp>
        <p:nvSpPr>
          <p:cNvPr id="6" name="Содержимое 5"/>
          <p:cNvSpPr>
            <a:spLocks noGrp="1"/>
          </p:cNvSpPr>
          <p:nvPr>
            <p:ph idx="1"/>
          </p:nvPr>
        </p:nvSpPr>
        <p:spPr/>
        <p:txBody>
          <a:bodyPr/>
          <a:lstStyle/>
          <a:p>
            <a:r>
              <a:rPr lang="ru-RU" dirty="0" smtClean="0"/>
              <a:t>«Составить для соседа два задания аналогичные тем, что рассматривались на уроке»</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Дифференцированная домашняя работа</a:t>
            </a:r>
            <a:endParaRPr lang="ru-RU" dirty="0"/>
          </a:p>
        </p:txBody>
      </p:sp>
      <p:sp>
        <p:nvSpPr>
          <p:cNvPr id="3" name="Содержимое 2"/>
          <p:cNvSpPr>
            <a:spLocks noGrp="1"/>
          </p:cNvSpPr>
          <p:nvPr>
            <p:ph sz="half" idx="1"/>
          </p:nvPr>
        </p:nvSpPr>
        <p:spPr/>
        <p:txBody>
          <a:bodyPr/>
          <a:lstStyle/>
          <a:p>
            <a:r>
              <a:rPr lang="ru-RU" dirty="0" smtClean="0"/>
              <a:t>Рассчитана как на «сильного» так и на « слабого» ученика.</a:t>
            </a:r>
          </a:p>
          <a:p>
            <a:r>
              <a:rPr lang="ru-RU" dirty="0" smtClean="0"/>
              <a:t>Задания, включающие несколько вариантов с правом самостоятельного выбора любого из них</a:t>
            </a:r>
            <a:endParaRPr lang="ru-RU" dirty="0"/>
          </a:p>
        </p:txBody>
      </p:sp>
      <p:pic>
        <p:nvPicPr>
          <p:cNvPr id="5" name="Содержимое 4" descr="DSC00749.JPG"/>
          <p:cNvPicPr>
            <a:picLocks noGrp="1" noChangeAspect="1"/>
          </p:cNvPicPr>
          <p:nvPr>
            <p:ph sz="half" idx="2"/>
          </p:nvPr>
        </p:nvPicPr>
        <p:blipFill>
          <a:blip r:embed="rId2" cstate="print"/>
          <a:stretch>
            <a:fillRect/>
          </a:stretch>
        </p:blipFill>
        <p:spPr>
          <a:xfrm>
            <a:off x="4648200" y="2394744"/>
            <a:ext cx="4038600" cy="302895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Содержимое 5"/>
          <p:cNvSpPr>
            <a:spLocks noGrp="1"/>
          </p:cNvSpPr>
          <p:nvPr>
            <p:ph idx="1"/>
          </p:nvPr>
        </p:nvSpPr>
        <p:spPr/>
        <p:txBody>
          <a:bodyPr>
            <a:normAutofit fontScale="62500" lnSpcReduction="20000"/>
          </a:bodyPr>
          <a:lstStyle/>
          <a:p>
            <a:r>
              <a:rPr lang="ru-RU" dirty="0" smtClean="0"/>
              <a:t>Виды домашних заданий в условиях дифференциации</a:t>
            </a:r>
          </a:p>
          <a:p>
            <a:r>
              <a:rPr lang="ru-RU" b="1" dirty="0" smtClean="0"/>
              <a:t>Три уровня домашнего задания:</a:t>
            </a:r>
          </a:p>
          <a:p>
            <a:r>
              <a:rPr lang="ru-RU" dirty="0" smtClean="0"/>
              <a:t>1.обязательный минимум(по силам любому ученику);2.тренирорвочный( для желающих хорошо знать предмет и без труда осваивающих программу- по усмотрению учителя эти ученики могут освобождаться от заданий первого вида);3.творческое задание( используется в зависимости от темы урока и подготовленности класса; выполняется на добровольных началах и стимулируется высокой оценкой и похвалой)</a:t>
            </a:r>
          </a:p>
          <a:p>
            <a:r>
              <a:rPr lang="ru-RU" b="1" dirty="0" smtClean="0"/>
              <a:t>«снежный ком»</a:t>
            </a:r>
          </a:p>
          <a:p>
            <a:r>
              <a:rPr lang="ru-RU" dirty="0" smtClean="0"/>
              <a:t>Из большого числа заданий ученик выбирает тот уровень сложности, на который способен «замахнуться»</a:t>
            </a:r>
          </a:p>
          <a:p>
            <a:r>
              <a:rPr lang="ru-RU" b="1" dirty="0" smtClean="0"/>
              <a:t>Особое домашнее задание</a:t>
            </a:r>
          </a:p>
          <a:p>
            <a:r>
              <a:rPr lang="ru-RU" dirty="0" smtClean="0"/>
              <a:t>В классе есть ученики, которым следует иногда задавать иные, чем всему классу, задания: участники олимпиады, слабые по здоровью дети.</a:t>
            </a:r>
          </a:p>
          <a:p>
            <a:r>
              <a:rPr lang="ru-RU" dirty="0" smtClean="0"/>
              <a:t> </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Практические домашние задания</a:t>
            </a:r>
            <a:endParaRPr lang="ru-RU" dirty="0"/>
          </a:p>
        </p:txBody>
      </p:sp>
      <p:pic>
        <p:nvPicPr>
          <p:cNvPr id="7" name="Содержимое 6" descr="http://im8-tub-ru.yandex.net/i?id=182667803-51-72"/>
          <p:cNvPicPr>
            <a:picLocks noGrp="1"/>
          </p:cNvPicPr>
          <p:nvPr>
            <p:ph idx="1"/>
          </p:nvPr>
        </p:nvPicPr>
        <p:blipFill>
          <a:blip r:embed="rId2"/>
          <a:srcRect/>
          <a:stretch>
            <a:fillRect/>
          </a:stretch>
        </p:blipFill>
        <p:spPr bwMode="auto">
          <a:xfrm>
            <a:off x="685800" y="1676400"/>
            <a:ext cx="3352800" cy="4952999"/>
          </a:xfrm>
          <a:prstGeom prst="rect">
            <a:avLst/>
          </a:prstGeom>
          <a:noFill/>
          <a:ln w="9525">
            <a:noFill/>
            <a:miter lim="800000"/>
            <a:headEnd/>
            <a:tailEnd/>
          </a:ln>
        </p:spPr>
      </p:pic>
      <p:pic>
        <p:nvPicPr>
          <p:cNvPr id="9" name="Рисунок 8" descr="http://im7-tub-ru.yandex.net/i?id=260795795-49-72"/>
          <p:cNvPicPr/>
          <p:nvPr/>
        </p:nvPicPr>
        <p:blipFill>
          <a:blip r:embed="rId3"/>
          <a:srcRect/>
          <a:stretch>
            <a:fillRect/>
          </a:stretch>
        </p:blipFill>
        <p:spPr bwMode="auto">
          <a:xfrm>
            <a:off x="4876800" y="1676400"/>
            <a:ext cx="3810000" cy="4724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Творческая домашняя работа</a:t>
            </a:r>
            <a:endParaRPr lang="ru-RU" dirty="0"/>
          </a:p>
        </p:txBody>
      </p:sp>
      <p:graphicFrame>
        <p:nvGraphicFramePr>
          <p:cNvPr id="7" name="Содержимое 6"/>
          <p:cNvGraphicFramePr>
            <a:graphicFrameLocks noGrp="1"/>
          </p:cNvGraphicFramePr>
          <p:nvPr>
            <p:ph idx="1"/>
          </p:nvPr>
        </p:nvGraphicFramePr>
        <p:xfrm>
          <a:off x="457200" y="1646238"/>
          <a:ext cx="8229600" cy="5347572"/>
        </p:xfrm>
        <a:graphic>
          <a:graphicData uri="http://schemas.openxmlformats.org/drawingml/2006/table">
            <a:tbl>
              <a:tblPr firstRow="1" bandRow="1">
                <a:tableStyleId>{5C22544A-7EE6-4342-B048-85BDC9FD1C3A}</a:tableStyleId>
              </a:tblPr>
              <a:tblGrid>
                <a:gridCol w="2574758"/>
                <a:gridCol w="2574758"/>
                <a:gridCol w="3080084"/>
              </a:tblGrid>
              <a:tr h="528849">
                <a:tc>
                  <a:txBody>
                    <a:bodyPr/>
                    <a:lstStyle/>
                    <a:p>
                      <a:r>
                        <a:rPr lang="ru-RU" dirty="0" smtClean="0"/>
                        <a:t>По содержанию</a:t>
                      </a:r>
                      <a:endParaRPr lang="ru-RU" dirty="0"/>
                    </a:p>
                  </a:txBody>
                  <a:tcPr marL="88174" marR="88174"/>
                </a:tc>
                <a:tc>
                  <a:txBody>
                    <a:bodyPr/>
                    <a:lstStyle/>
                    <a:p>
                      <a:r>
                        <a:rPr lang="ru-RU" dirty="0" smtClean="0"/>
                        <a:t>По виду деятельности</a:t>
                      </a:r>
                      <a:endParaRPr lang="ru-RU" dirty="0"/>
                    </a:p>
                  </a:txBody>
                  <a:tcPr marL="88174" marR="88174"/>
                </a:tc>
                <a:tc>
                  <a:txBody>
                    <a:bodyPr/>
                    <a:lstStyle/>
                    <a:p>
                      <a:r>
                        <a:rPr lang="ru-RU" dirty="0" smtClean="0"/>
                        <a:t> по уровню оформлению</a:t>
                      </a:r>
                      <a:endParaRPr lang="ru-RU" dirty="0"/>
                    </a:p>
                  </a:txBody>
                  <a:tcPr marL="88174" marR="88174"/>
                </a:tc>
              </a:tr>
              <a:tr h="618206">
                <a:tc>
                  <a:txBody>
                    <a:bodyPr/>
                    <a:lstStyle/>
                    <a:p>
                      <a:r>
                        <a:rPr lang="ru-RU" dirty="0" smtClean="0"/>
                        <a:t>1.Вопросник</a:t>
                      </a:r>
                    </a:p>
                  </a:txBody>
                  <a:tcPr marL="88174" marR="88174"/>
                </a:tc>
                <a:tc>
                  <a:txBody>
                    <a:bodyPr/>
                    <a:lstStyle/>
                    <a:p>
                      <a:r>
                        <a:rPr lang="ru-RU" dirty="0" smtClean="0"/>
                        <a:t>1.индивидуальная</a:t>
                      </a:r>
                      <a:endParaRPr lang="ru-RU" dirty="0"/>
                    </a:p>
                  </a:txBody>
                  <a:tcPr marL="88174" marR="88174"/>
                </a:tc>
                <a:tc>
                  <a:txBody>
                    <a:bodyPr/>
                    <a:lstStyle/>
                    <a:p>
                      <a:r>
                        <a:rPr lang="ru-RU" dirty="0" smtClean="0"/>
                        <a:t>1.Рабочая(в тетради, «с листа…»)</a:t>
                      </a:r>
                      <a:endParaRPr lang="ru-RU" dirty="0"/>
                    </a:p>
                  </a:txBody>
                  <a:tcPr marL="88174" marR="88174"/>
                </a:tc>
              </a:tr>
              <a:tr h="1208795">
                <a:tc>
                  <a:txBody>
                    <a:bodyPr/>
                    <a:lstStyle/>
                    <a:p>
                      <a:r>
                        <a:rPr lang="ru-RU" dirty="0" smtClean="0"/>
                        <a:t>2.кроссворд</a:t>
                      </a:r>
                      <a:endParaRPr lang="ru-RU" dirty="0"/>
                    </a:p>
                  </a:txBody>
                  <a:tcPr marL="88174" marR="88174"/>
                </a:tc>
                <a:tc>
                  <a:txBody>
                    <a:bodyPr/>
                    <a:lstStyle/>
                    <a:p>
                      <a:r>
                        <a:rPr lang="ru-RU" dirty="0" smtClean="0"/>
                        <a:t>2.парная</a:t>
                      </a:r>
                      <a:endParaRPr lang="ru-RU" dirty="0"/>
                    </a:p>
                  </a:txBody>
                  <a:tcPr marL="88174" marR="88174"/>
                </a:tc>
                <a:tc>
                  <a:txBody>
                    <a:bodyPr/>
                    <a:lstStyle/>
                    <a:p>
                      <a:r>
                        <a:rPr lang="ru-RU" dirty="0" smtClean="0"/>
                        <a:t>2.Экспозиционная( на отдельном </a:t>
                      </a:r>
                      <a:r>
                        <a:rPr lang="ru-RU" baseline="0" dirty="0" smtClean="0"/>
                        <a:t> формате, содержащая иллюстрации, схемы, таблицы):</a:t>
                      </a:r>
                      <a:endParaRPr lang="ru-RU" dirty="0"/>
                    </a:p>
                  </a:txBody>
                  <a:tcPr marL="88174" marR="88174"/>
                </a:tc>
              </a:tr>
              <a:tr h="755497">
                <a:tc>
                  <a:txBody>
                    <a:bodyPr/>
                    <a:lstStyle/>
                    <a:p>
                      <a:r>
                        <a:rPr lang="ru-RU" dirty="0" smtClean="0"/>
                        <a:t>3.Морской бой</a:t>
                      </a:r>
                      <a:endParaRPr lang="ru-RU" dirty="0"/>
                    </a:p>
                  </a:txBody>
                  <a:tcPr marL="88174" marR="88174"/>
                </a:tc>
                <a:tc>
                  <a:txBody>
                    <a:bodyPr/>
                    <a:lstStyle/>
                    <a:p>
                      <a:r>
                        <a:rPr lang="ru-RU" dirty="0" smtClean="0"/>
                        <a:t>3.Мелкогрупповая(3-7 чел)</a:t>
                      </a:r>
                      <a:endParaRPr lang="ru-RU" dirty="0"/>
                    </a:p>
                  </a:txBody>
                  <a:tcPr marL="88174" marR="88174"/>
                </a:tc>
                <a:tc>
                  <a:txBody>
                    <a:bodyPr/>
                    <a:lstStyle/>
                    <a:p>
                      <a:r>
                        <a:rPr lang="ru-RU" dirty="0" smtClean="0"/>
                        <a:t>-</a:t>
                      </a:r>
                      <a:r>
                        <a:rPr lang="ru-RU" baseline="0" dirty="0" smtClean="0"/>
                        <a:t>содержащая иллюстрации, схемы, таблицы):</a:t>
                      </a:r>
                      <a:r>
                        <a:rPr lang="ru-RU" dirty="0" smtClean="0"/>
                        <a:t>г</a:t>
                      </a:r>
                      <a:endParaRPr lang="ru-RU" dirty="0"/>
                    </a:p>
                  </a:txBody>
                  <a:tcPr marL="88174" marR="88174"/>
                </a:tc>
              </a:tr>
              <a:tr h="353261">
                <a:tc>
                  <a:txBody>
                    <a:bodyPr/>
                    <a:lstStyle/>
                    <a:p>
                      <a:r>
                        <a:rPr lang="ru-RU" dirty="0" smtClean="0"/>
                        <a:t>4.ребус</a:t>
                      </a:r>
                      <a:endParaRPr lang="ru-RU" dirty="0"/>
                    </a:p>
                  </a:txBody>
                  <a:tcPr marL="88174" marR="88174"/>
                </a:tc>
                <a:tc>
                  <a:txBody>
                    <a:bodyPr/>
                    <a:lstStyle/>
                    <a:p>
                      <a:r>
                        <a:rPr lang="ru-RU" dirty="0" smtClean="0"/>
                        <a:t>4.Групповая(10-15 чел)</a:t>
                      </a:r>
                      <a:endParaRPr lang="ru-RU" dirty="0"/>
                    </a:p>
                  </a:txBody>
                  <a:tcPr marL="88174" marR="88174"/>
                </a:tc>
                <a:tc>
                  <a:txBody>
                    <a:bodyPr/>
                    <a:lstStyle/>
                    <a:p>
                      <a:r>
                        <a:rPr lang="ru-RU" dirty="0" smtClean="0"/>
                        <a:t>-альбом</a:t>
                      </a:r>
                      <a:endParaRPr lang="ru-RU" dirty="0"/>
                    </a:p>
                  </a:txBody>
                  <a:tcPr marL="88174" marR="88174"/>
                </a:tc>
              </a:tr>
              <a:tr h="353261">
                <a:tc>
                  <a:txBody>
                    <a:bodyPr/>
                    <a:lstStyle/>
                    <a:p>
                      <a:r>
                        <a:rPr lang="ru-RU" dirty="0" smtClean="0"/>
                        <a:t>5.сообщение</a:t>
                      </a:r>
                      <a:endParaRPr lang="ru-RU" dirty="0"/>
                    </a:p>
                  </a:txBody>
                  <a:tcPr marL="88174" marR="88174"/>
                </a:tc>
                <a:tc>
                  <a:txBody>
                    <a:bodyPr/>
                    <a:lstStyle/>
                    <a:p>
                      <a:r>
                        <a:rPr lang="ru-RU" dirty="0" smtClean="0"/>
                        <a:t>5.коллективная</a:t>
                      </a:r>
                      <a:endParaRPr lang="ru-RU" dirty="0"/>
                    </a:p>
                  </a:txBody>
                  <a:tcPr marL="88174" marR="88174"/>
                </a:tc>
                <a:tc>
                  <a:txBody>
                    <a:bodyPr/>
                    <a:lstStyle/>
                    <a:p>
                      <a:r>
                        <a:rPr lang="ru-RU" dirty="0" smtClean="0"/>
                        <a:t>-газета</a:t>
                      </a:r>
                      <a:endParaRPr lang="ru-RU" dirty="0"/>
                    </a:p>
                  </a:txBody>
                  <a:tcPr marL="88174" marR="88174"/>
                </a:tc>
              </a:tr>
              <a:tr h="353261">
                <a:tc>
                  <a:txBody>
                    <a:bodyPr/>
                    <a:lstStyle/>
                    <a:p>
                      <a:r>
                        <a:rPr lang="ru-RU" dirty="0" smtClean="0"/>
                        <a:t>6.доклад.</a:t>
                      </a:r>
                      <a:endParaRPr lang="ru-RU" dirty="0"/>
                    </a:p>
                  </a:txBody>
                  <a:tcPr marL="88174" marR="88174"/>
                </a:tc>
                <a:tc>
                  <a:txBody>
                    <a:bodyPr/>
                    <a:lstStyle/>
                    <a:p>
                      <a:endParaRPr lang="ru-RU"/>
                    </a:p>
                  </a:txBody>
                  <a:tcPr marL="88174" marR="88174"/>
                </a:tc>
                <a:tc>
                  <a:txBody>
                    <a:bodyPr/>
                    <a:lstStyle/>
                    <a:p>
                      <a:r>
                        <a:rPr lang="ru-RU" dirty="0" smtClean="0"/>
                        <a:t>-брошюра и т.д.</a:t>
                      </a:r>
                      <a:endParaRPr lang="ru-RU" dirty="0"/>
                    </a:p>
                  </a:txBody>
                  <a:tcPr marL="88174" marR="88174"/>
                </a:tc>
              </a:tr>
              <a:tr h="353261">
                <a:tc>
                  <a:txBody>
                    <a:bodyPr/>
                    <a:lstStyle/>
                    <a:p>
                      <a:r>
                        <a:rPr lang="ru-RU" dirty="0" smtClean="0"/>
                        <a:t>7.исследование</a:t>
                      </a:r>
                      <a:endParaRPr lang="ru-RU" dirty="0"/>
                    </a:p>
                  </a:txBody>
                  <a:tcPr marL="88174" marR="88174"/>
                </a:tc>
                <a:tc>
                  <a:txBody>
                    <a:bodyPr/>
                    <a:lstStyle/>
                    <a:p>
                      <a:endParaRPr lang="ru-RU"/>
                    </a:p>
                  </a:txBody>
                  <a:tcPr marL="88174" marR="88174"/>
                </a:tc>
                <a:tc>
                  <a:txBody>
                    <a:bodyPr/>
                    <a:lstStyle/>
                    <a:p>
                      <a:endParaRPr lang="ru-RU"/>
                    </a:p>
                  </a:txBody>
                  <a:tcPr marL="88174" marR="88174"/>
                </a:tc>
              </a:tr>
              <a:tr h="353261">
                <a:tc>
                  <a:txBody>
                    <a:bodyPr/>
                    <a:lstStyle/>
                    <a:p>
                      <a:r>
                        <a:rPr lang="ru-RU" dirty="0" smtClean="0"/>
                        <a:t>8.макет, модель</a:t>
                      </a:r>
                      <a:endParaRPr lang="ru-RU" dirty="0"/>
                    </a:p>
                  </a:txBody>
                  <a:tcPr marL="88174" marR="88174"/>
                </a:tc>
                <a:tc>
                  <a:txBody>
                    <a:bodyPr/>
                    <a:lstStyle/>
                    <a:p>
                      <a:endParaRPr lang="ru-RU"/>
                    </a:p>
                  </a:txBody>
                  <a:tcPr marL="88174" marR="88174"/>
                </a:tc>
                <a:tc>
                  <a:txBody>
                    <a:bodyPr/>
                    <a:lstStyle/>
                    <a:p>
                      <a:endParaRPr lang="ru-RU" dirty="0"/>
                    </a:p>
                  </a:txBody>
                  <a:tcPr marL="88174" marR="88174"/>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Недостатки домашней работы</a:t>
            </a:r>
            <a:endParaRPr lang="ru-RU" dirty="0"/>
          </a:p>
        </p:txBody>
      </p:sp>
      <p:sp>
        <p:nvSpPr>
          <p:cNvPr id="3" name="Содержимое 2"/>
          <p:cNvSpPr>
            <a:spLocks noGrp="1"/>
          </p:cNvSpPr>
          <p:nvPr>
            <p:ph idx="1"/>
          </p:nvPr>
        </p:nvSpPr>
        <p:spPr/>
        <p:txBody>
          <a:bodyPr/>
          <a:lstStyle/>
          <a:p>
            <a:r>
              <a:rPr lang="ru-RU" dirty="0" smtClean="0"/>
              <a:t>1.полумеханическое чтение</a:t>
            </a:r>
          </a:p>
          <a:p>
            <a:r>
              <a:rPr lang="ru-RU" dirty="0" smtClean="0"/>
              <a:t>2.неумение организовать рабочее место</a:t>
            </a:r>
          </a:p>
          <a:p>
            <a:r>
              <a:rPr lang="ru-RU" dirty="0" smtClean="0"/>
              <a:t>3.выполнение письменных домашних заданий без предварительного усвоения теоретического материала</a:t>
            </a:r>
          </a:p>
          <a:p>
            <a:r>
              <a:rPr lang="ru-RU" dirty="0" smtClean="0"/>
              <a:t>4.перезагрузка учащихся домашними заданиями</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Контроль выполнения домашних заданий</a:t>
            </a:r>
            <a:endParaRPr lang="ru-RU" dirty="0"/>
          </a:p>
        </p:txBody>
      </p:sp>
      <p:sp>
        <p:nvSpPr>
          <p:cNvPr id="3" name="Содержимое 2"/>
          <p:cNvSpPr>
            <a:spLocks noGrp="1"/>
          </p:cNvSpPr>
          <p:nvPr>
            <p:ph idx="1"/>
          </p:nvPr>
        </p:nvSpPr>
        <p:spPr/>
        <p:txBody>
          <a:bodyPr>
            <a:normAutofit lnSpcReduction="10000"/>
          </a:bodyPr>
          <a:lstStyle/>
          <a:p>
            <a:r>
              <a:rPr lang="ru-RU" dirty="0" smtClean="0"/>
              <a:t>«Задавание уроков на дом тогда только целесообразно, если организован учёт выполнения заданий, качества выполнения этих заданий. Отсутствие проверки дезорганизует учащихся, понижает сознание ими ответственности. Отсутствие систематичности проверки, эпизодичность проверки также дезорганизует».Н.К.Крупская</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История вопроса</a:t>
            </a:r>
            <a:endParaRPr lang="ru-RU" dirty="0"/>
          </a:p>
        </p:txBody>
      </p:sp>
      <p:sp>
        <p:nvSpPr>
          <p:cNvPr id="3" name="Содержимое 2"/>
          <p:cNvSpPr>
            <a:spLocks noGrp="1"/>
          </p:cNvSpPr>
          <p:nvPr>
            <p:ph idx="1"/>
          </p:nvPr>
        </p:nvSpPr>
        <p:spPr/>
        <p:txBody>
          <a:bodyPr/>
          <a:lstStyle/>
          <a:p>
            <a:r>
              <a:rPr lang="ru-RU" dirty="0" smtClean="0"/>
              <a:t>1.нужно ли загружать детей домашними уроками или не нужно?</a:t>
            </a:r>
          </a:p>
          <a:p>
            <a:r>
              <a:rPr lang="ru-RU" dirty="0" smtClean="0"/>
              <a:t>2.Если нужно, то в каких объемах?</a:t>
            </a:r>
          </a:p>
          <a:p>
            <a:r>
              <a:rPr lang="ru-RU" dirty="0" smtClean="0"/>
              <a:t>3.Чем компенсировать отсутствие домашних заданий, если их не задавать?</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советы</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1.многообразие домашних заданий(дифференцированные домашние задания), направленных на индивидуальные особенности учащихся, их уровень знаний</a:t>
            </a:r>
          </a:p>
          <a:p>
            <a:r>
              <a:rPr lang="ru-RU" dirty="0" smtClean="0"/>
              <a:t>2.объем домашних заданий должен учитывать, что при проверке учитель сможет выделить время для проверки и оценивания задания в полном объеме</a:t>
            </a:r>
          </a:p>
          <a:p>
            <a:r>
              <a:rPr lang="ru-RU" dirty="0" smtClean="0"/>
              <a:t>3.мотивация заданий</a:t>
            </a:r>
          </a:p>
          <a:p>
            <a:r>
              <a:rPr lang="ru-RU" dirty="0" smtClean="0"/>
              <a:t>4.домашнее задание должно задаваться только во время урока и при необходимости с точными пояснениями и указаниями</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http://im8-tub-ru.yandex.net/i?id=316739554-27-72"/>
          <p:cNvPicPr>
            <a:picLocks noGrp="1"/>
          </p:cNvPicPr>
          <p:nvPr>
            <p:ph idx="1"/>
          </p:nvPr>
        </p:nvPicPr>
        <p:blipFill>
          <a:blip r:embed="rId2"/>
          <a:srcRect/>
          <a:stretch>
            <a:fillRect/>
          </a:stretch>
        </p:blipFill>
        <p:spPr bwMode="auto">
          <a:xfrm>
            <a:off x="304801" y="3276600"/>
            <a:ext cx="4572000" cy="3276600"/>
          </a:xfrm>
          <a:prstGeom prst="rect">
            <a:avLst/>
          </a:prstGeom>
          <a:noFill/>
          <a:ln w="9525">
            <a:noFill/>
            <a:miter lim="800000"/>
            <a:headEnd/>
            <a:tailEnd/>
          </a:ln>
        </p:spPr>
      </p:pic>
      <p:sp>
        <p:nvSpPr>
          <p:cNvPr id="6" name="Прямоугольник 5"/>
          <p:cNvSpPr/>
          <p:nvPr/>
        </p:nvSpPr>
        <p:spPr>
          <a:xfrm>
            <a:off x="304800" y="1524000"/>
            <a:ext cx="8534400" cy="1815882"/>
          </a:xfrm>
          <a:prstGeom prst="rect">
            <a:avLst/>
          </a:prstGeom>
        </p:spPr>
        <p:txBody>
          <a:bodyPr wrap="square">
            <a:spAutoFit/>
          </a:bodyPr>
          <a:lstStyle/>
          <a:p>
            <a:r>
              <a:rPr lang="ru-RU" sz="2800" dirty="0" smtClean="0"/>
              <a:t>5.учить школьников методам и технике учения</a:t>
            </a:r>
          </a:p>
          <a:p>
            <a:r>
              <a:rPr lang="ru-RU" sz="2800" dirty="0" smtClean="0"/>
              <a:t>6.контроль за выполнением домашней работы</a:t>
            </a:r>
          </a:p>
          <a:p>
            <a:r>
              <a:rPr lang="ru-RU" sz="2800" dirty="0" smtClean="0"/>
              <a:t>7.оценивание домашней работы</a:t>
            </a:r>
          </a:p>
          <a:p>
            <a:r>
              <a:rPr lang="ru-RU" sz="2800" dirty="0" smtClean="0"/>
              <a:t>8.различные формы контроля</a:t>
            </a: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linds(horizontal)">
                                      <p:cBhvr>
                                        <p:cTn id="16"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Не тот грамотен, кто читать умеет, а тот, кто слушает да разумеет(русская пословица).</a:t>
            </a:r>
          </a:p>
          <a:p>
            <a:endParaRPr lang="ru-RU" dirty="0" smtClean="0"/>
          </a:p>
          <a:p>
            <a:endParaRPr lang="ru-R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Без домашней работы</a:t>
            </a:r>
            <a:endParaRPr lang="ru-RU" dirty="0"/>
          </a:p>
        </p:txBody>
      </p:sp>
      <p:sp>
        <p:nvSpPr>
          <p:cNvPr id="3" name="Содержимое 2"/>
          <p:cNvSpPr>
            <a:spLocks noGrp="1"/>
          </p:cNvSpPr>
          <p:nvPr>
            <p:ph sz="half" idx="1"/>
          </p:nvPr>
        </p:nvSpPr>
        <p:spPr/>
        <p:txBody>
          <a:bodyPr>
            <a:normAutofit lnSpcReduction="10000"/>
          </a:bodyPr>
          <a:lstStyle/>
          <a:p>
            <a:r>
              <a:rPr lang="ru-RU" dirty="0" smtClean="0"/>
              <a:t>«Следует избегать домашних заданий, потому что оно поглощает свободное время добросовестных учеников. »</a:t>
            </a:r>
            <a:endParaRPr lang="ru-RU" dirty="0"/>
          </a:p>
        </p:txBody>
      </p:sp>
      <p:sp>
        <p:nvSpPr>
          <p:cNvPr id="4" name="Содержимое 3"/>
          <p:cNvSpPr>
            <a:spLocks noGrp="1"/>
          </p:cNvSpPr>
          <p:nvPr>
            <p:ph sz="half" idx="2"/>
          </p:nvPr>
        </p:nvSpPr>
        <p:spPr/>
        <p:txBody>
          <a:bodyPr>
            <a:normAutofit lnSpcReduction="10000"/>
          </a:bodyPr>
          <a:lstStyle/>
          <a:p>
            <a:r>
              <a:rPr lang="ru-RU" dirty="0" smtClean="0"/>
              <a:t>«Для того и создаются классы, чтобы учиться там, а не дома. Для того и создаются учителя, чтобы учить. Учебник не всегда может заменить учителя, но учитель всегда должен заменять учебник»</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t>Выполнение домашнего задания -одно из форм обучения</a:t>
            </a:r>
            <a:endParaRPr lang="ru-RU" sz="4000" dirty="0"/>
          </a:p>
        </p:txBody>
      </p:sp>
      <p:sp>
        <p:nvSpPr>
          <p:cNvPr id="3" name="Содержимое 2"/>
          <p:cNvSpPr>
            <a:spLocks noGrp="1"/>
          </p:cNvSpPr>
          <p:nvPr>
            <p:ph idx="1"/>
          </p:nvPr>
        </p:nvSpPr>
        <p:spPr/>
        <p:txBody>
          <a:bodyPr>
            <a:normAutofit fontScale="92500" lnSpcReduction="20000"/>
          </a:bodyPr>
          <a:lstStyle/>
          <a:p>
            <a:r>
              <a:rPr lang="ru-RU" dirty="0" smtClean="0"/>
              <a:t>Под  домашней учебной работой следует понимать:</a:t>
            </a:r>
          </a:p>
          <a:p>
            <a:r>
              <a:rPr lang="ru-RU" dirty="0" smtClean="0"/>
              <a:t>1.самостоятельное выполнение учебных заданий по повторению и более глубокому усвоению изученного на уроке материала</a:t>
            </a:r>
          </a:p>
          <a:p>
            <a:r>
              <a:rPr lang="ru-RU" dirty="0" smtClean="0"/>
              <a:t>2.развитие умения применения полученных знаний на практике(в быту)</a:t>
            </a:r>
          </a:p>
          <a:p>
            <a:r>
              <a:rPr lang="ru-RU" dirty="0" smtClean="0"/>
              <a:t>3.развитие творческих способностей и дарований</a:t>
            </a:r>
          </a:p>
          <a:p>
            <a:r>
              <a:rPr lang="ru-RU" dirty="0" smtClean="0"/>
              <a:t>4совершенствование умений и навыков самостоятельно пополнять, расширять и упрочивать знания.</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Необходимость домашнего задания</a:t>
            </a:r>
            <a:endParaRPr lang="ru-RU" dirty="0"/>
          </a:p>
        </p:txBody>
      </p:sp>
      <p:pic>
        <p:nvPicPr>
          <p:cNvPr id="4" name="Содержимое 3" descr="http://im7-tub-ru.yandex.net/i?id=127588777-16-72"/>
          <p:cNvPicPr>
            <a:picLocks noGrp="1"/>
          </p:cNvPicPr>
          <p:nvPr>
            <p:ph idx="1"/>
          </p:nvPr>
        </p:nvPicPr>
        <p:blipFill>
          <a:blip r:embed="rId2"/>
          <a:srcRect/>
          <a:stretch>
            <a:fillRect/>
          </a:stretch>
        </p:blipFill>
        <p:spPr bwMode="auto">
          <a:xfrm>
            <a:off x="533400" y="3886200"/>
            <a:ext cx="4495800" cy="2667000"/>
          </a:xfrm>
          <a:prstGeom prst="rect">
            <a:avLst/>
          </a:prstGeom>
          <a:noFill/>
          <a:ln w="9525">
            <a:noFill/>
            <a:miter lim="800000"/>
            <a:headEnd/>
            <a:tailEnd/>
          </a:ln>
        </p:spPr>
      </p:pic>
      <p:sp>
        <p:nvSpPr>
          <p:cNvPr id="7" name="TextBox 6"/>
          <p:cNvSpPr txBox="1"/>
          <p:nvPr/>
        </p:nvSpPr>
        <p:spPr>
          <a:xfrm>
            <a:off x="685800" y="1447801"/>
            <a:ext cx="8153400" cy="2246769"/>
          </a:xfrm>
          <a:prstGeom prst="rect">
            <a:avLst/>
          </a:prstGeom>
          <a:noFill/>
        </p:spPr>
        <p:txBody>
          <a:bodyPr wrap="square" rtlCol="0">
            <a:spAutoFit/>
          </a:bodyPr>
          <a:lstStyle/>
          <a:p>
            <a:r>
              <a:rPr lang="ru-RU" sz="2800" dirty="0" smtClean="0"/>
              <a:t>1.На уроке имеет место концентрированное усвоение изучаемого материала</a:t>
            </a:r>
          </a:p>
          <a:p>
            <a:r>
              <a:rPr lang="ru-RU" sz="2800" dirty="0" smtClean="0"/>
              <a:t>2.Овладение научными понятиями требует их неоднократного осмысления и усвоения</a:t>
            </a:r>
          </a:p>
          <a:p>
            <a:r>
              <a:rPr lang="ru-RU" sz="2800" dirty="0" smtClean="0"/>
              <a:t>3.Развитие творческих задатков.</a:t>
            </a:r>
            <a:endParaRPr lang="ru-RU"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Мнение психологов</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Психологи установили, что усвоение знаний и способов деятельности намного прочнее, если оно рассредоточено во времени. Первичное восприятие и закрепление знаний на уроке при любой сколь угодно эффективной организации учебного процесса должно обязательно подкрепляться последующим обдумыванием, применением нового знания, увязыванием нового со старым, его творческой переработкой. Только те знания становятся убеждениями человека, которые им самостоятельно обдуманы, пережиты. И если первичное восприятие и закрепление знаний может быть фронтальным, то последующая работа должна быть индивидуальной, самостоятельной, в том объёме и темпе, которые необходимы каждому ученику для полного и прочного усвоения материала. Это возможно только в условиях самостоятельной учебной работы дома.</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цели домашнего задания</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1. Научить учащихся пользоваться дополнительной литературой. </a:t>
            </a:r>
          </a:p>
          <a:p>
            <a:r>
              <a:rPr lang="ru-RU" dirty="0" smtClean="0"/>
              <a:t>2. Научить выделять главное из общей информации. </a:t>
            </a:r>
          </a:p>
          <a:p>
            <a:r>
              <a:rPr lang="ru-RU" dirty="0" smtClean="0"/>
              <a:t>3. Сформировать умение лаконично и интересно излагать полученную информацию. </a:t>
            </a:r>
          </a:p>
          <a:p>
            <a:r>
              <a:rPr lang="ru-RU" dirty="0" smtClean="0"/>
              <a:t>4. Сформировать ораторские навыки. </a:t>
            </a:r>
          </a:p>
          <a:p>
            <a:r>
              <a:rPr lang="ru-RU" dirty="0" smtClean="0"/>
              <a:t>5. Воспитание эстетической культуры. </a:t>
            </a:r>
          </a:p>
          <a:p>
            <a:r>
              <a:rPr lang="ru-RU" dirty="0" smtClean="0"/>
              <a:t>6. Получение учащимися более широких и глубоких знаний по предмету.</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домашнего </a:t>
            </a:r>
            <a:r>
              <a:rPr lang="ru-RU" dirty="0" err="1" smtClean="0"/>
              <a:t>тзадания</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1.важнейшее средство углубленного усвоения и закрепления знаний, умений и навыков</a:t>
            </a:r>
          </a:p>
          <a:p>
            <a:r>
              <a:rPr lang="ru-RU" dirty="0" smtClean="0"/>
              <a:t>2.формирование самостоятельности в учебно-познавательной деятельности</a:t>
            </a:r>
          </a:p>
          <a:p>
            <a:r>
              <a:rPr lang="ru-RU" dirty="0" smtClean="0"/>
              <a:t>3.развитие самостоятельности мышления путем выполнения индивидуальных заданий в объеме, выходящим за рамки программного материала</a:t>
            </a:r>
          </a:p>
          <a:p>
            <a:r>
              <a:rPr lang="ru-RU" dirty="0" smtClean="0"/>
              <a:t>Средство сближения обучения и самообразования</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Виды домашней учебной работы</a:t>
            </a:r>
            <a:endParaRPr lang="ru-RU" dirty="0"/>
          </a:p>
        </p:txBody>
      </p:sp>
      <p:sp>
        <p:nvSpPr>
          <p:cNvPr id="3" name="Содержимое 2"/>
          <p:cNvSpPr>
            <a:spLocks noGrp="1"/>
          </p:cNvSpPr>
          <p:nvPr>
            <p:ph idx="1"/>
          </p:nvPr>
        </p:nvSpPr>
        <p:spPr/>
        <p:txBody>
          <a:bodyPr/>
          <a:lstStyle/>
          <a:p>
            <a:r>
              <a:rPr lang="ru-RU" dirty="0" smtClean="0"/>
              <a:t>-индивидуальная</a:t>
            </a:r>
          </a:p>
          <a:p>
            <a:r>
              <a:rPr lang="ru-RU" dirty="0" smtClean="0"/>
              <a:t>-групповая</a:t>
            </a:r>
          </a:p>
          <a:p>
            <a:r>
              <a:rPr lang="ru-RU" dirty="0" smtClean="0"/>
              <a:t>-дифференцированная</a:t>
            </a:r>
          </a:p>
          <a:p>
            <a:r>
              <a:rPr lang="ru-RU" dirty="0" smtClean="0"/>
              <a:t>-одна на весь класс</a:t>
            </a:r>
          </a:p>
          <a:p>
            <a:r>
              <a:rPr lang="ru-RU" dirty="0" smtClean="0"/>
              <a:t>-составление домашней работы для соседа по парте</a:t>
            </a:r>
          </a:p>
          <a:p>
            <a:r>
              <a:rPr lang="ru-RU" dirty="0" smtClean="0"/>
              <a:t>-творческие домашние задания</a:t>
            </a:r>
          </a:p>
          <a:p>
            <a:r>
              <a:rPr lang="ru-RU" dirty="0" smtClean="0"/>
              <a:t>-практические задания</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257</TotalTime>
  <Words>788</Words>
  <PresentationFormat>Экран (4:3)</PresentationFormat>
  <Paragraphs>103</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Литейная</vt:lpstr>
      <vt:lpstr>Роль домашнего задания в учебном процессе</vt:lpstr>
      <vt:lpstr>История вопроса</vt:lpstr>
      <vt:lpstr>Без домашней работы</vt:lpstr>
      <vt:lpstr>Выполнение домашнего задания -одно из форм обучения</vt:lpstr>
      <vt:lpstr>Необходимость домашнего задания</vt:lpstr>
      <vt:lpstr>Мнение психологов</vt:lpstr>
      <vt:lpstr>Основные цели домашнего задания</vt:lpstr>
      <vt:lpstr>Функции домашнего тзадания</vt:lpstr>
      <vt:lpstr>Виды домашней учебной работы</vt:lpstr>
      <vt:lpstr>Индивидуальная домашняя работа</vt:lpstr>
      <vt:lpstr>Групповая домашняя работа</vt:lpstr>
      <vt:lpstr>Одна на весь класс</vt:lpstr>
      <vt:lpstr>Домашняя работа для соседа</vt:lpstr>
      <vt:lpstr>Дифференцированная домашняя работа</vt:lpstr>
      <vt:lpstr>Слайд 15</vt:lpstr>
      <vt:lpstr>Практические домашние задания</vt:lpstr>
      <vt:lpstr>Творческая домашняя работа</vt:lpstr>
      <vt:lpstr>Недостатки домашней работы</vt:lpstr>
      <vt:lpstr>Контроль выполнения домашних заданий</vt:lpstr>
      <vt:lpstr>советы</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домашнего задания в учебном процессе</dc:title>
  <cp:lastModifiedBy>Наташа</cp:lastModifiedBy>
  <cp:revision>30</cp:revision>
  <dcterms:modified xsi:type="dcterms:W3CDTF">2015-03-15T13:44:46Z</dcterms:modified>
</cp:coreProperties>
</file>