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75D5"/>
    <a:srgbClr val="E76557"/>
    <a:srgbClr val="6EE8E8"/>
    <a:srgbClr val="FFFF99"/>
    <a:srgbClr val="6691C6"/>
    <a:srgbClr val="FFD6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57C2-5AC7-4A9C-856F-3685DDB644E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развивающей предметно-пространственной среде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 соответствии с ФГОС)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99592" y="0"/>
            <a:ext cx="7377341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ДЕПАРТАМЕНТ ОБРАЗОВАНИЯ ГОРОДА МОСКВЫ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ЮЖНОЕ ОКРУЖНОЕ УПРАВЛЕНИЕ ОБРАЗОВАНИЯ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ГОСУДАРСТВЕННОЕ БЮДЖЕТНОЕ ОБЩЕОБРАЗОВАТЕЛЬНОЕ УЧРЕЖДЕНИЕ  ГОРОДА МОСКВЫ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ШКОЛА № 1034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дошкольное отделение № 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580112" y="5157192"/>
            <a:ext cx="33496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Подготовила: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 Паршина Ольга Викторовна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6021288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Москва, 2014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484784"/>
            <a:ext cx="414568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Вариативность среды 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03848" y="3140968"/>
            <a:ext cx="648072" cy="14401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652120" y="3140968"/>
            <a:ext cx="648072" cy="144016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331640" y="1484784"/>
            <a:ext cx="648072" cy="151216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452320" y="1484784"/>
            <a:ext cx="648072" cy="144016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924944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Разнообразие пространства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42784" y="2924944"/>
            <a:ext cx="280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Разнообразие материалов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4725144"/>
            <a:ext cx="349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Обеспечение свободный выбора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4725144"/>
            <a:ext cx="353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Сменяемость игрового материала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Безопасность предметно-пространственной среды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5544108" y="2024844"/>
            <a:ext cx="2664296" cy="1008112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Обеспечение безопасности жизни </a:t>
            </a:r>
          </a:p>
          <a:p>
            <a:pPr algn="ctr"/>
            <a:r>
              <a:rPr lang="ru-RU" dirty="0" smtClean="0"/>
              <a:t>и здоровья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935596" y="2024844"/>
            <a:ext cx="2664296" cy="1008112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Соответствие всем требованиям безопасности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87239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Доступность среды предполагает: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027" name="Picture 3" descr="C:\Users\User\Downloads\pic027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2060848"/>
            <a:ext cx="61206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Доступность помещений, игрушек, пособий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1682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Общие принципы отбора игровой продукции для детей-дошкольников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dirty="0" smtClean="0"/>
              <a:t>Принцип безопасности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ru-RU" sz="28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dirty="0" smtClean="0"/>
              <a:t>Принцип развития, с учетом зоны ближайшего развития ребенка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ru-RU" sz="28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dirty="0" smtClean="0"/>
              <a:t>Принцип соответствия 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4888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Игровая продукция наносящая вред психическому и физическому здоровью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4482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Игрушки, провоцирующие причинение ущерба здоровью и жизни ребенка </a:t>
            </a:r>
            <a:endParaRPr lang="ru-RU" dirty="0"/>
          </a:p>
        </p:txBody>
      </p:sp>
      <p:pic>
        <p:nvPicPr>
          <p:cNvPr id="1026" name="Picture 2" descr="C:\Users\User\Desktop\$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924944"/>
            <a:ext cx="3847796" cy="358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wckkWnR5aVksgyL7ysMZaA-artic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7" y="2924944"/>
            <a:ext cx="4104458" cy="359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43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Игрушки устрашающего характера </a:t>
            </a:r>
          </a:p>
        </p:txBody>
      </p:sp>
      <p:pic>
        <p:nvPicPr>
          <p:cNvPr id="2050" name="Picture 2" descr="C:\Users\User\Desktop\1187742928_eviltoy_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40768"/>
            <a:ext cx="408163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1230642510_2557b1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3645024"/>
            <a:ext cx="422565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Игрушки, провоцирующие агрессию, либо формирующие наклонности детей как поведение жертвы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060848"/>
            <a:ext cx="4546476" cy="454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Игрушки, основанные на сочетании психологически не сочетаемого – например, сладкого и смертельного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268760"/>
            <a:ext cx="6096000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Игрушки, моделирующие выделительные процессы человеческого организма или организма животного</a:t>
            </a:r>
          </a:p>
          <a:p>
            <a:endParaRPr lang="ru-RU" dirty="0"/>
          </a:p>
        </p:txBody>
      </p:sp>
      <p:pic>
        <p:nvPicPr>
          <p:cNvPr id="5123" name="Picture 3" descr="C:\Users\User\Desktop\2013301113525235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708920"/>
            <a:ext cx="5905500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Игрушки, изображающие или моделирующие гениталии человека или животных.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post-221-14133693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500" y="1628775"/>
            <a:ext cx="57150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59832" y="2132856"/>
            <a:ext cx="2808312" cy="252028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Предметно-пространственная среда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16200000">
            <a:off x="5040052" y="4113076"/>
            <a:ext cx="2160240" cy="2088232"/>
          </a:xfrm>
          <a:prstGeom prst="teardrop">
            <a:avLst/>
          </a:prstGeom>
          <a:solidFill>
            <a:srgbClr val="FFD6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20784010">
            <a:off x="2122933" y="4301775"/>
            <a:ext cx="2160240" cy="2088232"/>
          </a:xfrm>
          <a:prstGeom prst="teardrop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2440400">
            <a:off x="5722966" y="1576188"/>
            <a:ext cx="2160240" cy="2088232"/>
          </a:xfrm>
          <a:prstGeom prst="teardrop">
            <a:avLst/>
          </a:prstGeom>
          <a:solidFill>
            <a:srgbClr val="6E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2965791">
            <a:off x="1171064" y="1868201"/>
            <a:ext cx="2160240" cy="2088232"/>
          </a:xfrm>
          <a:prstGeom prst="teardrop">
            <a:avLst/>
          </a:prstGeom>
          <a:solidFill>
            <a:srgbClr val="669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8096537">
            <a:off x="3409740" y="142555"/>
            <a:ext cx="2160240" cy="2088232"/>
          </a:xfrm>
          <a:prstGeom prst="teardrop">
            <a:avLst/>
          </a:prstGeom>
          <a:solidFill>
            <a:srgbClr val="E765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23488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458112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4" y="486916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403648" y="25649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Игрушки, доминантой игрового замысла которых является активное манипулирование ребенком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o59U6RlezK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060848"/>
            <a:ext cx="4637112" cy="3477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Развивающая предметно-пространственная среда по ФГОС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соответствует требованиям: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005064"/>
            <a:ext cx="4572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эстетическим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996952"/>
            <a:ext cx="29845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педагогическим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5013176"/>
            <a:ext cx="28430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гигиеническим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5189623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88640"/>
            <a:ext cx="6553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Предметно-пространственная среда</a:t>
            </a:r>
            <a:endParaRPr lang="ru-RU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204864"/>
            <a:ext cx="4211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быть как мощным стимулом для развития, так и преградой мешающей развиваться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464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484784"/>
            <a:ext cx="4968552" cy="41170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6387" name="Picture 3" descr="C:\Users\User\Desktop\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145295">
            <a:off x="4831504" y="4798722"/>
            <a:ext cx="1763318" cy="16426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6388" name="Picture 4" descr="C:\Users\User\Desktop\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784716">
            <a:off x="6891904" y="4685324"/>
            <a:ext cx="1738546" cy="16858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16389" name="Picture 5" descr="C:\Users\User\Desktop\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036776">
            <a:off x="240941" y="4743402"/>
            <a:ext cx="2088232" cy="158028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6390" name="Picture 6" descr="C:\Users\User\Desktop\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789018">
            <a:off x="2756036" y="4694819"/>
            <a:ext cx="1512457" cy="178744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должна быть организована в зависимости от возрастной специфики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eti_mach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1268760"/>
            <a:ext cx="2969227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7" name="Picture 3" descr="C:\Users\User\Desktop\odlfbj35v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96752"/>
            <a:ext cx="2627784" cy="26277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8" name="Picture 4" descr="C:\Users\User\Desktop\106966736_5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3501008"/>
            <a:ext cx="2808312" cy="3186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15816" y="188640"/>
            <a:ext cx="3736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Должна обеспечивать: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908720"/>
            <a:ext cx="173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Общение детей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980728"/>
            <a:ext cx="306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Двигательную активность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3068960"/>
            <a:ext cx="262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Возможность уединения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764704"/>
            <a:ext cx="4608512" cy="914400"/>
          </a:xfrm>
          <a:prstGeom prst="rect">
            <a:avLst/>
          </a:prstGeom>
          <a:solidFill>
            <a:srgbClr val="E765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Должна обеспечивать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1079612" y="2600908"/>
            <a:ext cx="2088232" cy="864096"/>
          </a:xfrm>
          <a:prstGeom prst="stripedRightArrow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3455876" y="2600908"/>
            <a:ext cx="2088232" cy="864096"/>
          </a:xfrm>
          <a:prstGeom prst="striped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5976156" y="2528900"/>
            <a:ext cx="2088232" cy="864096"/>
          </a:xfrm>
          <a:prstGeom prst="stripedRightArrow">
            <a:avLst/>
          </a:prstGeom>
          <a:solidFill>
            <a:srgbClr val="6E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87624" y="436510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Реализацию образовательных программ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436510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Условия для инклюзивного образования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436510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Учет национально-культурных и климатических условий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конечная звезда 2"/>
          <p:cNvSpPr/>
          <p:nvPr/>
        </p:nvSpPr>
        <p:spPr>
          <a:xfrm>
            <a:off x="2987824" y="1556792"/>
            <a:ext cx="3384376" cy="3528392"/>
          </a:xfrm>
          <a:prstGeom prst="star6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Должна быть: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692696"/>
            <a:ext cx="208823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Содержательно-насыщенной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2276872"/>
            <a:ext cx="21602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Трансформируемой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236872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Полифункциональной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5229200"/>
            <a:ext cx="1511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Вариативной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4077072"/>
            <a:ext cx="128894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Доступной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4149080"/>
            <a:ext cx="13949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Безопасной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08002" y="123110"/>
            <a:ext cx="56044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Насыщенность среды</a:t>
            </a:r>
          </a:p>
        </p:txBody>
      </p:sp>
      <p:pic>
        <p:nvPicPr>
          <p:cNvPr id="3" name="Рисунок 2" descr="C:\Documents and Settings\Users\Рабочий стол\групповые уголки\P106026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268760"/>
            <a:ext cx="3600400" cy="27363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ownloads\im277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268760"/>
            <a:ext cx="3702918" cy="27363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ownloads\1115_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4293096"/>
            <a:ext cx="4105656" cy="2286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8434" y="332656"/>
            <a:ext cx="684995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Трансформируемость пространства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и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полифункциональность материалов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Picture 2" descr="C:\Users\Психолог\Desktop\развивающая предметно-пространственная среда\наташа группа\IMG_9518_новый разме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348879"/>
            <a:ext cx="5040560" cy="336037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\Downloads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2348880"/>
            <a:ext cx="3375819" cy="33608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659</TotalTime>
  <Words>266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69</cp:revision>
  <dcterms:created xsi:type="dcterms:W3CDTF">2014-10-02T12:51:24Z</dcterms:created>
  <dcterms:modified xsi:type="dcterms:W3CDTF">2014-12-10T11:47:22Z</dcterms:modified>
</cp:coreProperties>
</file>