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3D3F73-F005-4D8E-B398-FF31FE6F680C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B4304B-F75A-41B8-B747-86C8D34BC15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69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Советы по написанию сочинения –рассуждения на тему, связанную с анализом текста (задание 15.3 ОГЭ по русскому языку)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32560" y="4500570"/>
            <a:ext cx="7406640" cy="1643074"/>
          </a:xfrm>
        </p:spPr>
        <p:txBody>
          <a:bodyPr/>
          <a:lstStyle/>
          <a:p>
            <a:pPr algn="r"/>
            <a:r>
              <a:rPr lang="ru-RU" dirty="0" smtClean="0"/>
              <a:t>Подготовила </a:t>
            </a:r>
            <a:r>
              <a:rPr lang="ru-RU" dirty="0" err="1" smtClean="0"/>
              <a:t>Шулекина</a:t>
            </a:r>
            <a:r>
              <a:rPr lang="ru-RU" dirty="0" smtClean="0"/>
              <a:t> Елена Павловна</a:t>
            </a:r>
          </a:p>
          <a:p>
            <a:pPr algn="r"/>
            <a:r>
              <a:rPr lang="ru-RU" dirty="0" smtClean="0"/>
              <a:t>Учитель русского языка и литературы </a:t>
            </a:r>
          </a:p>
          <a:p>
            <a:pPr algn="r"/>
            <a:r>
              <a:rPr lang="ru-RU" dirty="0" smtClean="0"/>
              <a:t>МКОУ </a:t>
            </a:r>
            <a:r>
              <a:rPr lang="ru-RU" dirty="0" err="1" smtClean="0"/>
              <a:t>Новотроицкой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такое аргумент, основанный на  жизненном опыте?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429288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/>
              <a:t>1. </a:t>
            </a:r>
            <a:r>
              <a:rPr lang="ru-RU" sz="4400" dirty="0" smtClean="0"/>
              <a:t>Это</a:t>
            </a:r>
            <a:r>
              <a:rPr lang="ru-RU" sz="4400" b="1" dirty="0" smtClean="0"/>
              <a:t> обобщение каких-то жизненных фактов:</a:t>
            </a:r>
            <a:endParaRPr lang="ru-RU" sz="4400" dirty="0" smtClean="0"/>
          </a:p>
          <a:p>
            <a:r>
              <a:rPr lang="ru-RU" sz="4400" dirty="0" smtClean="0"/>
              <a:t>-  жизненная история, произошедшая с тобой;</a:t>
            </a:r>
          </a:p>
          <a:p>
            <a:r>
              <a:rPr lang="ru-RU" sz="4400" dirty="0" smtClean="0"/>
              <a:t> -  жизненная история, произошедшая с твоим другом;</a:t>
            </a:r>
          </a:p>
          <a:p>
            <a:r>
              <a:rPr lang="ru-RU" sz="4400" dirty="0" smtClean="0"/>
              <a:t>- жизненная история, произошедшая с твоими родителями или их знакомыми.</a:t>
            </a:r>
          </a:p>
          <a:p>
            <a:r>
              <a:rPr lang="ru-RU" sz="4400" b="1" dirty="0" smtClean="0"/>
              <a:t>2. </a:t>
            </a:r>
            <a:r>
              <a:rPr lang="ru-RU" sz="4400" dirty="0" smtClean="0"/>
              <a:t>Это</a:t>
            </a:r>
            <a:r>
              <a:rPr lang="ru-RU" sz="4400" b="1" dirty="0" smtClean="0"/>
              <a:t> обращение к прочитанной книге, </a:t>
            </a:r>
            <a:r>
              <a:rPr lang="ru-RU" sz="4400" dirty="0" smtClean="0"/>
              <a:t>посвящённой данной теме.</a:t>
            </a:r>
          </a:p>
          <a:p>
            <a:r>
              <a:rPr lang="ru-RU" sz="4400" b="1" dirty="0" smtClean="0"/>
              <a:t>3. </a:t>
            </a:r>
            <a:r>
              <a:rPr lang="ru-RU" sz="4400" dirty="0" smtClean="0"/>
              <a:t>Это</a:t>
            </a:r>
            <a:r>
              <a:rPr lang="ru-RU" sz="4400" b="1" dirty="0" smtClean="0"/>
              <a:t> обращение к фильму, </a:t>
            </a:r>
            <a:r>
              <a:rPr lang="ru-RU" sz="4400" dirty="0" smtClean="0"/>
              <a:t>в котором раскрыта данная тема.</a:t>
            </a:r>
          </a:p>
          <a:p>
            <a:r>
              <a:rPr lang="ru-RU" sz="4400" b="1" dirty="0" smtClean="0"/>
              <a:t>4. </a:t>
            </a:r>
            <a:r>
              <a:rPr lang="ru-RU" sz="4400" dirty="0" smtClean="0"/>
              <a:t>Это</a:t>
            </a:r>
            <a:r>
              <a:rPr lang="ru-RU" sz="4400" b="1" dirty="0" smtClean="0"/>
              <a:t> обращение к историческим фактам, </a:t>
            </a:r>
            <a:r>
              <a:rPr lang="ru-RU" sz="4400" dirty="0" smtClean="0"/>
              <a:t>которые ты знаешь.</a:t>
            </a:r>
          </a:p>
          <a:p>
            <a:r>
              <a:rPr lang="ru-RU" sz="4400" b="1" dirty="0" smtClean="0"/>
              <a:t>5. </a:t>
            </a:r>
            <a:r>
              <a:rPr lang="ru-RU" sz="4400" dirty="0" smtClean="0"/>
              <a:t>Возможно,</a:t>
            </a:r>
            <a:r>
              <a:rPr lang="ru-RU" sz="4400" b="1" dirty="0" smtClean="0"/>
              <a:t> это будет обращение к </a:t>
            </a:r>
            <a:r>
              <a:rPr lang="ru-RU" sz="4400" dirty="0" smtClean="0"/>
              <a:t>какому-то интересному яркому</a:t>
            </a:r>
            <a:r>
              <a:rPr lang="ru-RU" sz="4400" b="1" dirty="0" smtClean="0"/>
              <a:t> стихотворению, </a:t>
            </a:r>
            <a:r>
              <a:rPr lang="ru-RU" sz="4400" dirty="0" smtClean="0"/>
              <a:t>посвящённому предложенной тебе  теме. В таком случае, его необходимо процитировать.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Задача заключения — подвести итог, обобщить сказанное.</a:t>
            </a:r>
          </a:p>
          <a:p>
            <a:r>
              <a:rPr lang="ru-RU" b="1" dirty="0" smtClean="0"/>
              <a:t>Вывод должен быть логически связан с предыдущим изложением и  не должен противоречить по смыслу тезису и аргументам.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Речевые клише к выводу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Думаю</a:t>
            </a:r>
            <a:r>
              <a:rPr lang="ru-RU" b="1" i="1" dirty="0" smtClean="0"/>
              <a:t>,….</a:t>
            </a:r>
          </a:p>
          <a:p>
            <a:r>
              <a:rPr lang="ru-RU" b="1" i="1" dirty="0" smtClean="0"/>
              <a:t>Хочется </a:t>
            </a:r>
            <a:r>
              <a:rPr lang="ru-RU" b="1" i="1" dirty="0" smtClean="0"/>
              <a:t>верить…, что</a:t>
            </a:r>
          </a:p>
          <a:p>
            <a:r>
              <a:rPr lang="ru-RU" b="1" i="1" dirty="0" smtClean="0"/>
              <a:t>Таким </a:t>
            </a:r>
            <a:r>
              <a:rPr lang="ru-RU" b="1" i="1" dirty="0" smtClean="0"/>
              <a:t>образом,….</a:t>
            </a:r>
          </a:p>
          <a:p>
            <a:r>
              <a:rPr lang="ru-RU" b="1" i="1" dirty="0" smtClean="0"/>
              <a:t>Подводя </a:t>
            </a:r>
            <a:r>
              <a:rPr lang="ru-RU" b="1" i="1" dirty="0" smtClean="0"/>
              <a:t>итог сказанному</a:t>
            </a:r>
            <a:r>
              <a:rPr lang="ru-RU" b="1" i="1" dirty="0" smtClean="0"/>
              <a:t>, можно </a:t>
            </a:r>
            <a:r>
              <a:rPr lang="ru-RU" b="1" i="1" dirty="0" smtClean="0"/>
              <a:t>сделать вывод:…</a:t>
            </a:r>
          </a:p>
          <a:p>
            <a:r>
              <a:rPr lang="ru-RU" b="1" i="1" dirty="0" smtClean="0"/>
              <a:t>Итак</a:t>
            </a:r>
            <a:r>
              <a:rPr lang="ru-RU" b="1" i="1" dirty="0" smtClean="0"/>
              <a:t>,…</a:t>
            </a:r>
          </a:p>
          <a:p>
            <a:r>
              <a:rPr lang="ru-RU" b="1" i="1" dirty="0" smtClean="0"/>
              <a:t>Следовательно</a:t>
            </a:r>
            <a:r>
              <a:rPr lang="ru-RU" b="1" i="1" dirty="0" smtClean="0"/>
              <a:t>,…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Высоких баллов на экзамене!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Использованные </a:t>
            </a:r>
            <a:r>
              <a:rPr lang="ru-RU" b="1" dirty="0" smtClean="0"/>
              <a:t>источники: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Русский язык. Теория. 5-9 </a:t>
            </a:r>
            <a:r>
              <a:rPr lang="ru-RU" dirty="0" err="1" smtClean="0"/>
              <a:t>кл</a:t>
            </a:r>
            <a:r>
              <a:rPr lang="ru-RU" dirty="0" smtClean="0"/>
              <a:t>.: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/ В. В. </a:t>
            </a:r>
            <a:r>
              <a:rPr lang="ru-RU" dirty="0" err="1" smtClean="0"/>
              <a:t>Бабайцева</a:t>
            </a:r>
            <a:r>
              <a:rPr lang="ru-RU" dirty="0" smtClean="0"/>
              <a:t>, Л. Д. </a:t>
            </a:r>
            <a:r>
              <a:rPr lang="ru-RU" dirty="0" err="1" smtClean="0"/>
              <a:t>Чеснокова</a:t>
            </a:r>
            <a:r>
              <a:rPr lang="ru-RU" dirty="0" smtClean="0"/>
              <a:t>. – М.: Дрофа, 2014. – 319с.</a:t>
            </a:r>
          </a:p>
          <a:p>
            <a:r>
              <a:rPr lang="ru-RU" dirty="0" smtClean="0"/>
              <a:t>ОГЭ 2015 Русский язык. Типовые экзаменационные варианты / Под ред. И. П. </a:t>
            </a:r>
            <a:r>
              <a:rPr lang="ru-RU" dirty="0" err="1" smtClean="0"/>
              <a:t>Цыбулько</a:t>
            </a:r>
            <a:r>
              <a:rPr lang="ru-RU" dirty="0" smtClean="0"/>
              <a:t>. – М.: Национальное образование, 2014. – 240с. </a:t>
            </a:r>
          </a:p>
          <a:p>
            <a:r>
              <a:rPr lang="ru-RU" b="1" u="sng" dirty="0" smtClean="0">
                <a:hlinkClick r:id="rId2"/>
              </a:rPr>
              <a:t>http://www.fipi.ru</a:t>
            </a:r>
            <a:r>
              <a:rPr lang="ru-RU" u="sng" dirty="0" smtClean="0"/>
              <a:t> </a:t>
            </a:r>
            <a:r>
              <a:rPr lang="ru-RU" dirty="0" smtClean="0"/>
              <a:t>(Проект демонстрационного варианта КИМ ОГЭ-9 2015 г.)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15.3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1200" dirty="0" smtClean="0"/>
              <a:t>Как Вы понимаете значение слова </a:t>
            </a:r>
            <a:r>
              <a:rPr lang="ru-RU" sz="11200" b="1" dirty="0" smtClean="0"/>
              <a:t>ЧЕЛОВЕЧНОСТЬ? Сформулируйте </a:t>
            </a:r>
            <a:r>
              <a:rPr lang="ru-RU" sz="11200" b="1" dirty="0" smtClean="0"/>
              <a:t>и </a:t>
            </a:r>
            <a:r>
              <a:rPr lang="ru-RU" sz="11200" dirty="0" smtClean="0"/>
              <a:t>прокомментируйте </a:t>
            </a:r>
            <a:r>
              <a:rPr lang="ru-RU" sz="11200" dirty="0" smtClean="0"/>
              <a:t>данное Вами определение. Напишите </a:t>
            </a:r>
            <a:r>
              <a:rPr lang="ru-RU" sz="11200" dirty="0" smtClean="0"/>
              <a:t>сочинение-</a:t>
            </a:r>
            <a:r>
              <a:rPr lang="ru-RU" sz="11200" dirty="0" smtClean="0"/>
              <a:t>рассуждение на тему: </a:t>
            </a:r>
            <a:r>
              <a:rPr lang="ru-RU" sz="11200" b="1" dirty="0" smtClean="0"/>
              <a:t>«Что такое человечность», взяв в качестве тезиса</a:t>
            </a:r>
          </a:p>
          <a:p>
            <a:pPr algn="just">
              <a:buNone/>
            </a:pPr>
            <a:r>
              <a:rPr lang="ru-RU" sz="11200" dirty="0" smtClean="0"/>
              <a:t>данное Вами определение. Аргументируя свой тезис, приведите 2 (два</a:t>
            </a:r>
            <a:r>
              <a:rPr lang="ru-RU" sz="11200" dirty="0" smtClean="0"/>
              <a:t>)</a:t>
            </a:r>
            <a:r>
              <a:rPr lang="ru-RU" sz="11200" dirty="0" smtClean="0"/>
              <a:t> примера-аргумента, подтверждающих Ваши рассуждения: </a:t>
            </a:r>
            <a:r>
              <a:rPr lang="ru-RU" sz="11200" b="1" dirty="0" smtClean="0"/>
              <a:t>один </a:t>
            </a:r>
            <a:r>
              <a:rPr lang="ru-RU" sz="11200" b="1" dirty="0" smtClean="0"/>
              <a:t>пример-</a:t>
            </a:r>
            <a:r>
              <a:rPr lang="ru-RU" sz="11200" dirty="0" smtClean="0"/>
              <a:t>аргумент приведите из прочитанного текста, а </a:t>
            </a:r>
            <a:r>
              <a:rPr lang="ru-RU" sz="11200" b="1" dirty="0" smtClean="0"/>
              <a:t>второй – из Вашего </a:t>
            </a:r>
            <a:r>
              <a:rPr lang="ru-RU" sz="11200" dirty="0" smtClean="0"/>
              <a:t>жизненного опыта.</a:t>
            </a:r>
          </a:p>
          <a:p>
            <a:pPr algn="just">
              <a:buNone/>
            </a:pPr>
            <a:endParaRPr lang="ru-RU" sz="11200" b="1" dirty="0" smtClean="0"/>
          </a:p>
          <a:p>
            <a:pPr algn="just">
              <a:buNone/>
            </a:pPr>
            <a:r>
              <a:rPr lang="ru-RU" sz="11200" dirty="0" smtClean="0"/>
              <a:t>Объём сочинения должен составлять не менее 70 слов.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846" t="21315" r="28559" b="32546"/>
          <a:stretch>
            <a:fillRect/>
          </a:stretch>
        </p:blipFill>
        <p:spPr bwMode="auto">
          <a:xfrm>
            <a:off x="1214414" y="1571612"/>
            <a:ext cx="735811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</a:t>
            </a: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847" t="40407" r="29491" b="15045"/>
          <a:stretch>
            <a:fillRect/>
          </a:stretch>
        </p:blipFill>
        <p:spPr bwMode="auto">
          <a:xfrm>
            <a:off x="1357290" y="1500174"/>
            <a:ext cx="742955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С1К4  Композиционная стройность работы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Работа характеризуется композиционной стройностью и завершённостью, ошибок в построении текста нет – </a:t>
            </a:r>
            <a:r>
              <a:rPr lang="ru-RU" b="1" dirty="0" smtClean="0"/>
              <a:t>2 б.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Работа характеризуется композиционной стройностью и завершённостью,</a:t>
            </a:r>
          </a:p>
          <a:p>
            <a:pPr>
              <a:buNone/>
            </a:pPr>
            <a:r>
              <a:rPr lang="ru-RU" b="1" dirty="0" smtClean="0"/>
              <a:t>Но </a:t>
            </a:r>
            <a:r>
              <a:rPr lang="ru-RU" dirty="0" smtClean="0"/>
              <a:t>допущена </a:t>
            </a:r>
            <a:r>
              <a:rPr lang="ru-RU" dirty="0" smtClean="0"/>
              <a:t>одна ошибка в построении текста – </a:t>
            </a:r>
            <a:r>
              <a:rPr lang="ru-RU" b="1" dirty="0" smtClean="0"/>
              <a:t>1 б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работе допущено две и более ошибки в построении текста  - </a:t>
            </a:r>
            <a:r>
              <a:rPr lang="ru-RU" b="1" dirty="0" smtClean="0"/>
              <a:t>0 б.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Композиция </a:t>
            </a:r>
            <a:br>
              <a:rPr lang="ru-RU" b="1" dirty="0" smtClean="0"/>
            </a:br>
            <a:r>
              <a:rPr lang="ru-RU" b="1" dirty="0" smtClean="0"/>
              <a:t>сочинения-рассуждения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1.Вступление</a:t>
            </a:r>
            <a:r>
              <a:rPr lang="ru-RU" b="1" dirty="0" smtClean="0"/>
              <a:t>.  Толкование значения слова</a:t>
            </a:r>
          </a:p>
          <a:p>
            <a:pPr lvl="0">
              <a:buNone/>
            </a:pPr>
            <a:r>
              <a:rPr lang="ru-RU" b="1" dirty="0" smtClean="0"/>
              <a:t>2.Комментарий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3.Первый </a:t>
            </a:r>
            <a:r>
              <a:rPr lang="ru-RU" b="1" dirty="0" smtClean="0"/>
              <a:t>пример (из текста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b="1" dirty="0" smtClean="0"/>
              <a:t>4.</a:t>
            </a:r>
            <a:r>
              <a:rPr lang="ru-RU" b="1" dirty="0" smtClean="0"/>
              <a:t> Второй  пример  (из  текста или из опыта)</a:t>
            </a:r>
          </a:p>
          <a:p>
            <a:pPr>
              <a:buNone/>
            </a:pPr>
            <a:r>
              <a:rPr lang="ru-RU" b="1" dirty="0" smtClean="0"/>
              <a:t>5.</a:t>
            </a:r>
            <a:r>
              <a:rPr lang="ru-RU" b="1" dirty="0" smtClean="0"/>
              <a:t> Вывод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толкования значения слова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/>
              <a:t>1.  Понятийный </a:t>
            </a:r>
          </a:p>
          <a:p>
            <a:pPr>
              <a:buNone/>
            </a:pPr>
            <a:r>
              <a:rPr lang="ru-RU" sz="3400" b="1" i="1" dirty="0" smtClean="0"/>
              <a:t>Дружба – это бескорыстные личные взаимоотношения между людьми, основанные на любви, доверии, искренности, взаимных симпатиях, общих интересах и увлечениях. </a:t>
            </a:r>
            <a:endParaRPr lang="ru-RU" sz="3400" b="1" dirty="0" smtClean="0"/>
          </a:p>
          <a:p>
            <a:pPr>
              <a:buNone/>
            </a:pPr>
            <a:r>
              <a:rPr lang="ru-RU" sz="3400" b="1" dirty="0" smtClean="0"/>
              <a:t>2. Синонимический </a:t>
            </a:r>
          </a:p>
          <a:p>
            <a:pPr>
              <a:buNone/>
            </a:pPr>
            <a:r>
              <a:rPr lang="ru-RU" sz="3400" b="1" i="1" dirty="0" smtClean="0"/>
              <a:t>Человечность – это гуманность, человеколюбие. </a:t>
            </a:r>
            <a:endParaRPr lang="ru-RU" sz="3400" b="1" dirty="0" smtClean="0"/>
          </a:p>
          <a:p>
            <a:pPr>
              <a:buNone/>
            </a:pPr>
            <a:r>
              <a:rPr lang="ru-RU" sz="3400" b="1" dirty="0" smtClean="0"/>
              <a:t>3. Описательный </a:t>
            </a:r>
          </a:p>
          <a:p>
            <a:pPr>
              <a:buNone/>
            </a:pPr>
            <a:r>
              <a:rPr lang="ru-RU" sz="3400" b="1" i="1" dirty="0" smtClean="0"/>
              <a:t>Добро – всё положительное, хорошее, полезное. </a:t>
            </a:r>
            <a:endParaRPr lang="ru-RU" sz="3400" b="1" dirty="0" smtClean="0"/>
          </a:p>
          <a:p>
            <a:pPr>
              <a:buNone/>
            </a:pPr>
            <a:r>
              <a:rPr lang="ru-RU" sz="3400" b="1" dirty="0" smtClean="0"/>
              <a:t>4. Комбинированный </a:t>
            </a:r>
          </a:p>
          <a:p>
            <a:pPr>
              <a:buNone/>
            </a:pPr>
            <a:r>
              <a:rPr lang="ru-RU" sz="3400" b="1" i="1" dirty="0" smtClean="0"/>
              <a:t>Сострадание – это жалость, сочувствие, вызываемые несчастьем или бедой другого человека или животного. </a:t>
            </a:r>
            <a:endParaRPr lang="ru-RU" sz="3400" b="1" dirty="0" smtClean="0"/>
          </a:p>
          <a:p>
            <a:pPr>
              <a:buNone/>
            </a:pPr>
            <a:r>
              <a:rPr lang="ru-RU" sz="34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Комментарий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319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Смысл комментария заключается в том, чтобы показать важность, актуальность, жизненность, нравственную состоятельность этического понятия.  </a:t>
            </a:r>
          </a:p>
          <a:p>
            <a:pPr>
              <a:buNone/>
            </a:pPr>
            <a:r>
              <a:rPr lang="ru-RU" i="1" dirty="0" smtClean="0">
                <a:cs typeface="Times New Roman" pitchFamily="18" charset="0"/>
              </a:rPr>
              <a:t>Например: Я </a:t>
            </a:r>
            <a:r>
              <a:rPr lang="ru-RU" i="1" dirty="0" smtClean="0">
                <a:cs typeface="Times New Roman" pitchFamily="18" charset="0"/>
              </a:rPr>
              <a:t>считаю, что в наше время это одно из самых важных слов</a:t>
            </a:r>
            <a:r>
              <a:rPr lang="ru-RU" i="1" dirty="0" smtClean="0">
                <a:cs typeface="Times New Roman" pitchFamily="18" charset="0"/>
              </a:rPr>
              <a:t>:</a:t>
            </a:r>
            <a:r>
              <a:rPr lang="ru-RU" i="1" dirty="0" smtClean="0"/>
              <a:t> </a:t>
            </a:r>
            <a:r>
              <a:rPr lang="ru-RU" i="1" dirty="0" smtClean="0"/>
              <a:t>в </a:t>
            </a:r>
            <a:r>
              <a:rPr lang="ru-RU" i="1" dirty="0" smtClean="0"/>
              <a:t>современном мире и так достаточно зла, людям нужно быть внимательнее и добрее по отношению друг к другу.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pPr algn="ctr"/>
            <a:r>
              <a:rPr lang="ru-RU" dirty="0" smtClean="0"/>
              <a:t>Речевые клише </a:t>
            </a:r>
            <a:r>
              <a:rPr lang="ru-RU" dirty="0" smtClean="0"/>
              <a:t>к</a:t>
            </a:r>
            <a:r>
              <a:rPr lang="ru-RU" dirty="0" smtClean="0"/>
              <a:t> аргументам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/>
              <a:t>Чтобы подтвердить сказанное, проанализируем предложенный текст (автор) и жизненные наблюдения.</a:t>
            </a:r>
            <a:endParaRPr lang="ru-RU" sz="3600" b="1" dirty="0" smtClean="0"/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/>
              <a:t>Проиллюстрировать это этическое понятие можно на примере текста (ФИО автор) и жизненного опыта.</a:t>
            </a:r>
            <a:endParaRPr lang="ru-RU" sz="3600" b="1" dirty="0" smtClean="0"/>
          </a:p>
          <a:p>
            <a:pPr marL="571500" lvl="1" indent="-571500">
              <a:buFont typeface="Arial" pitchFamily="34" charset="0"/>
              <a:buChar char="•"/>
            </a:pPr>
            <a:r>
              <a:rPr lang="ru-RU" sz="3600" b="1" i="1" dirty="0" smtClean="0"/>
              <a:t>Чтобы </a:t>
            </a:r>
            <a:r>
              <a:rPr lang="ru-RU" sz="3600" b="1" i="1" dirty="0" smtClean="0"/>
              <a:t>доказать свою точку зрения, обращусь к прочитанному тексту и жизненному опыту</a:t>
            </a:r>
            <a:r>
              <a:rPr lang="ru-RU" sz="3600" b="1" i="1" dirty="0" smtClean="0"/>
              <a:t>.</a:t>
            </a:r>
            <a:r>
              <a:rPr lang="ru-RU" sz="3600" b="1" i="1" dirty="0" smtClean="0"/>
              <a:t> </a:t>
            </a:r>
            <a:endParaRPr lang="ru-RU" sz="3600" b="1" i="1" dirty="0" smtClean="0"/>
          </a:p>
          <a:p>
            <a:pPr marL="571500" lvl="1" indent="-571500">
              <a:buFont typeface="Arial" pitchFamily="34" charset="0"/>
              <a:buChar char="•"/>
            </a:pPr>
            <a:r>
              <a:rPr lang="ru-RU" sz="3600" b="1" i="1" dirty="0" smtClean="0"/>
              <a:t>Анализируя </a:t>
            </a:r>
            <a:r>
              <a:rPr lang="ru-RU" sz="3600" b="1" i="1" dirty="0" smtClean="0"/>
              <a:t>поступки героя данного текста, можно увидеть, что …….</a:t>
            </a:r>
          </a:p>
          <a:p>
            <a:pPr marL="571500" lvl="1" indent="-571500">
              <a:buFont typeface="Arial" pitchFamily="34" charset="0"/>
              <a:buChar char="•"/>
            </a:pPr>
            <a:r>
              <a:rPr lang="ru-RU" sz="3600" b="1" i="1" dirty="0" smtClean="0"/>
              <a:t>Нельзя не заметить, что герой  данного  текста……</a:t>
            </a:r>
          </a:p>
          <a:p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637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Советы по написанию сочинения –рассуждения на тему, связанную с анализом текста (задание 15.3 ОГЭ по русскому языку)</vt:lpstr>
      <vt:lpstr>Задание 15.3 </vt:lpstr>
      <vt:lpstr>Критерии оценивания</vt:lpstr>
      <vt:lpstr>Критерии оценивания</vt:lpstr>
      <vt:lpstr>Критерии оценивания</vt:lpstr>
      <vt:lpstr>  Композиция  сочинения-рассуждения   </vt:lpstr>
      <vt:lpstr>Способы толкования значения слова</vt:lpstr>
      <vt:lpstr>Комментарий </vt:lpstr>
      <vt:lpstr>Речевые клише к аргументам</vt:lpstr>
      <vt:lpstr>Что такое аргумент, основанный на  жизненном опыте?</vt:lpstr>
      <vt:lpstr>вывод</vt:lpstr>
      <vt:lpstr>Речевые клише к выводу</vt:lpstr>
      <vt:lpstr>Высоких баллов на экзамене!</vt:lpstr>
      <vt:lpstr>Использованные источники: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по написанию сочинения –рассуждения на тему, связанную с анализо</dc:title>
  <dc:creator>Admin</dc:creator>
  <cp:lastModifiedBy>Admin</cp:lastModifiedBy>
  <cp:revision>12</cp:revision>
  <dcterms:created xsi:type="dcterms:W3CDTF">2015-03-15T12:56:19Z</dcterms:created>
  <dcterms:modified xsi:type="dcterms:W3CDTF">2015-03-15T14:42:41Z</dcterms:modified>
</cp:coreProperties>
</file>