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7"/>
  </p:notesMasterIdLst>
  <p:sldIdLst>
    <p:sldId id="256" r:id="rId2"/>
    <p:sldId id="282" r:id="rId3"/>
    <p:sldId id="283" r:id="rId4"/>
    <p:sldId id="312" r:id="rId5"/>
    <p:sldId id="270" r:id="rId6"/>
    <p:sldId id="273" r:id="rId7"/>
    <p:sldId id="285" r:id="rId8"/>
    <p:sldId id="284" r:id="rId9"/>
    <p:sldId id="286" r:id="rId10"/>
    <p:sldId id="271" r:id="rId11"/>
    <p:sldId id="287" r:id="rId12"/>
    <p:sldId id="288" r:id="rId13"/>
    <p:sldId id="289" r:id="rId14"/>
    <p:sldId id="313" r:id="rId15"/>
    <p:sldId id="314" r:id="rId16"/>
    <p:sldId id="316" r:id="rId17"/>
    <p:sldId id="317" r:id="rId18"/>
    <p:sldId id="291" r:id="rId19"/>
    <p:sldId id="299" r:id="rId20"/>
    <p:sldId id="319" r:id="rId21"/>
    <p:sldId id="320" r:id="rId22"/>
    <p:sldId id="301" r:id="rId23"/>
    <p:sldId id="305" r:id="rId24"/>
    <p:sldId id="307" r:id="rId25"/>
    <p:sldId id="296" r:id="rId26"/>
    <p:sldId id="322" r:id="rId27"/>
    <p:sldId id="297" r:id="rId28"/>
    <p:sldId id="321" r:id="rId29"/>
    <p:sldId id="274" r:id="rId30"/>
    <p:sldId id="275" r:id="rId31"/>
    <p:sldId id="276" r:id="rId32"/>
    <p:sldId id="278" r:id="rId33"/>
    <p:sldId id="279" r:id="rId34"/>
    <p:sldId id="281" r:id="rId35"/>
    <p:sldId id="280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9331D"/>
    <a:srgbClr val="FFFF00"/>
    <a:srgbClr val="892615"/>
    <a:srgbClr val="14AC18"/>
    <a:srgbClr val="008000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F2D16-5CCF-43DE-AE6F-DCDB09547008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A6673D-0F2B-437C-9999-5883EE893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A6673D-0F2B-437C-9999-5883EE89304C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22040-D4FE-4CF7-98C5-4F48FA08A711}" type="datetimeFigureOut">
              <a:rPr lang="ru-RU"/>
              <a:pPr>
                <a:defRPr/>
              </a:pPr>
              <a:t>18.03.2015</a:t>
            </a:fld>
            <a:endParaRPr lang="de-DE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6960C-B738-4602-986D-005B252E48C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BD06C-0E14-4328-86CA-57EAB76A8001}" type="datetimeFigureOut">
              <a:rPr lang="ru-RU"/>
              <a:pPr>
                <a:defRPr/>
              </a:pPr>
              <a:t>18.03.2015</a:t>
            </a:fld>
            <a:endParaRPr lang="de-D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954DE-6BB6-4EAF-A40C-A161618A860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7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03806-4F53-4A35-BF43-9A3D0BD6B93A}" type="datetimeFigureOut">
              <a:rPr lang="ru-RU"/>
              <a:pPr>
                <a:defRPr/>
              </a:pPr>
              <a:t>18.03.2015</a:t>
            </a:fld>
            <a:endParaRPr lang="de-DE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8DE65-BC38-4F30-BF77-09A9019FAA7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8DC88-40F0-48EC-B618-EF7383267580}" type="datetimeFigureOut">
              <a:rPr lang="ru-RU"/>
              <a:pPr>
                <a:defRPr/>
              </a:pPr>
              <a:t>18.03.2015</a:t>
            </a:fld>
            <a:endParaRPr lang="de-D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53E7D-F6A4-4449-A468-8778C096BD7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97CE5-49DA-4164-A33D-C42802E21549}" type="datetimeFigureOut">
              <a:rPr lang="ru-RU"/>
              <a:pPr>
                <a:defRPr/>
              </a:pPr>
              <a:t>18.03.2015</a:t>
            </a:fld>
            <a:endParaRPr lang="de-DE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0A29F-0012-4604-924C-0FD3AC7A577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0D754-F2DF-40A2-8C79-C5E1D0785860}" type="datetimeFigureOut">
              <a:rPr lang="ru-RU"/>
              <a:pPr>
                <a:defRPr/>
              </a:pPr>
              <a:t>18.03.2015</a:t>
            </a:fld>
            <a:endParaRPr lang="de-DE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F0695-DE9F-4473-B3F2-CAF0F66A373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65A6F-BE41-4ECF-A4C1-30A80683E748}" type="datetimeFigureOut">
              <a:rPr lang="ru-RU"/>
              <a:pPr>
                <a:defRPr/>
              </a:pPr>
              <a:t>18.03.2015</a:t>
            </a:fld>
            <a:endParaRPr lang="de-DE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C385E-BCE9-4801-BA82-078D145A567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E44A9-40A9-4182-997B-C4A5CB0FC2E5}" type="datetimeFigureOut">
              <a:rPr lang="ru-RU"/>
              <a:pPr>
                <a:defRPr/>
              </a:pPr>
              <a:t>18.03.2015</a:t>
            </a:fld>
            <a:endParaRPr lang="de-DE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CC65B-E8DF-474C-A591-FF6CC798C29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5948B-ABCA-424E-A77B-E55E81E6BA2E}" type="datetimeFigureOut">
              <a:rPr lang="ru-RU"/>
              <a:pPr>
                <a:defRPr/>
              </a:pPr>
              <a:t>18.03.2015</a:t>
            </a:fld>
            <a:endParaRPr lang="de-DE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DA7AE-3915-4C88-B8FE-F8994AE6210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1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73911-4BBA-404D-B9FD-4A9162FC5834}" type="datetimeFigureOut">
              <a:rPr lang="ru-RU"/>
              <a:pPr>
                <a:defRPr/>
              </a:pPr>
              <a:t>18.03.2015</a:t>
            </a:fld>
            <a:endParaRPr lang="de-DE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3A89E-AD29-46F3-A85D-B295514D4AA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0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53BD7-C1EE-46B4-919D-55EBF54A1D4A}" type="datetimeFigureOut">
              <a:rPr lang="ru-RU"/>
              <a:pPr>
                <a:defRPr/>
              </a:pPr>
              <a:t>18.03.2015</a:t>
            </a:fld>
            <a:endParaRPr lang="de-DE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FA461-DD9D-44E7-ACFC-834C28C7208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5AA260B-9937-4408-88AC-B5C5106F6EE9}" type="datetimeFigureOut">
              <a:rPr lang="ru-RU"/>
              <a:pPr>
                <a:defRPr/>
              </a:pPr>
              <a:t>18.03.2015</a:t>
            </a:fld>
            <a:endParaRPr lang="de-D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de-D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E1B428D5-F3E5-4D22-BF8E-120FB1802AB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3" r:id="rId2"/>
    <p:sldLayoutId id="2147483769" r:id="rId3"/>
    <p:sldLayoutId id="2147483764" r:id="rId4"/>
    <p:sldLayoutId id="2147483765" r:id="rId5"/>
    <p:sldLayoutId id="2147483766" r:id="rId6"/>
    <p:sldLayoutId id="2147483770" r:id="rId7"/>
    <p:sldLayoutId id="2147483771" r:id="rId8"/>
    <p:sldLayoutId id="2147483772" r:id="rId9"/>
    <p:sldLayoutId id="2147483767" r:id="rId10"/>
    <p:sldLayoutId id="214748377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fontAlgn="base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fontAlgn="base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fontAlgn="base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3" descr="IMAG1149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3890963"/>
            <a:ext cx="5148263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39552" y="0"/>
            <a:ext cx="7989752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Трудный диалог с </a:t>
            </a:r>
            <a:r>
              <a:rPr lang="ru-RU" sz="54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учёбой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или как помочь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ребенку учиться</a:t>
            </a:r>
            <a:endParaRPr lang="ru-RU" sz="54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19872" y="2636912"/>
            <a:ext cx="54726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latin typeface="+mn-lt"/>
                <a:cs typeface="+mn-cs"/>
              </a:rPr>
              <a:t>Зам. директора по УВР  Густова Г.Е.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latin typeface="+mn-lt"/>
                <a:cs typeface="+mn-cs"/>
              </a:rPr>
              <a:t>МБОУ </a:t>
            </a:r>
            <a:r>
              <a:rPr lang="ru-RU" sz="240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latin typeface="+mn-lt"/>
                <a:cs typeface="+mn-cs"/>
              </a:rPr>
              <a:t>СОШ п. Рощинский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48064" y="5661248"/>
            <a:ext cx="27515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Родительское собрание</a:t>
            </a:r>
          </a:p>
          <a:p>
            <a:pPr algn="ctr"/>
            <a:r>
              <a:rPr lang="ru-RU" dirty="0" smtClean="0">
                <a:solidFill>
                  <a:srgbClr val="0000FF"/>
                </a:solidFill>
              </a:rPr>
              <a:t> март 2014 г.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323528" y="1052736"/>
            <a:ext cx="81915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Всего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учащихся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МБОУ СОШ п. Рощинский –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178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B9331D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Обучающихся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«4» и «5»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школе –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78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чел. (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49%)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Обучающихся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на «5» («отличников»)  - 10 чел.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Победителей и призеров предметных олимпиад муниципального уровня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2013- 2014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уч.г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–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Прошли обучение в  региональной школе «Одаренный ребенок» -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чел.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(за последние 3 года)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Победителей и призеров различных Интернет – олимпиад и конкурсов –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36 чел.</a:t>
            </a:r>
          </a:p>
          <a:p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Победителей и лауреатов различных творческих конкурсов –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32 чел.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002060"/>
              </a:solidFill>
              <a:latin typeface="Corbe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16616" y="332656"/>
            <a:ext cx="64247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Немного информации</a:t>
            </a: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1619672" y="620688"/>
            <a:ext cx="612068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Лукина Дарья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3класс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Щербаков Евгений-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класс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Густова Анастасия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4 класс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Селезнева Алиса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5 класс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Кретов Николай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6 класс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Бенько Юлия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7 класс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Цыганова Яна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7 класс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Щербакова Анна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8 класс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Азаров Максим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9 класс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Захарова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Анжелика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10 класс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Corbe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16632"/>
            <a:ext cx="53994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 Отличники Учебы:</a:t>
            </a: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894" y="116632"/>
            <a:ext cx="934108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 </a:t>
            </a:r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Победители и призеры Муниципального </a:t>
            </a:r>
          </a:p>
          <a:p>
            <a:pPr algn="ctr"/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Этапа Всероссийской олимпиады школьников</a:t>
            </a:r>
            <a:endParaRPr lang="ru-RU" sz="28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  <a:p>
            <a:pPr algn="ctr"/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4" y="1397000"/>
          <a:ext cx="8964486" cy="5255260"/>
        </p:xfrm>
        <a:graphic>
          <a:graphicData uri="http://schemas.openxmlformats.org/drawingml/2006/table">
            <a:tbl>
              <a:tblPr/>
              <a:tblGrid>
                <a:gridCol w="2088230"/>
                <a:gridCol w="797276"/>
                <a:gridCol w="2068306"/>
                <a:gridCol w="2005337"/>
                <a:gridCol w="2005337"/>
              </a:tblGrid>
              <a:tr h="571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</a:rPr>
                        <a:t>ФИО учащегося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</a:rPr>
                        <a:t>Класс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</a:rPr>
                        <a:t>Статус 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</a:rPr>
                        <a:t>ФИО родителей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</a:rPr>
                        <a:t>ФИО учителя, подготовившего победителя или призера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Щербакова Анна</a:t>
                      </a:r>
                      <a:endParaRPr lang="ru-RU" sz="20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Победитель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(обществознание)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Призер </a:t>
                      </a: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(русский язык)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Щербаковы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Андрей Алексеевич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Светлана </a:t>
                      </a: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Анатольевна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Батищева Ирина Николаевна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Варламова </a:t>
                      </a: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Анна Ивановна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Цыганова Яна</a:t>
                      </a:r>
                      <a:endParaRPr lang="ru-RU" sz="20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Призер (английский язык)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Цыгановы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Геннадий </a:t>
                      </a: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Викторович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Снежана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Евгеньевна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Азарова Ирина Васильевна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Бенько Юлия</a:t>
                      </a:r>
                      <a:endParaRPr lang="ru-RU" sz="20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Призер (английский язык)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Бенько Александр Владимирович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Елена </a:t>
                      </a: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Анатольевна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Романова Елена Николаевна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Подлесных Евгения</a:t>
                      </a:r>
                      <a:endParaRPr lang="ru-RU" sz="20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Призер (физическая культура)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Подлесных Елена Николаевна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Селезнев Олег Иванович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2966" y="116632"/>
            <a:ext cx="849296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 </a:t>
            </a:r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Прошли обучение в региональной школе </a:t>
            </a:r>
          </a:p>
          <a:p>
            <a:pPr algn="ctr"/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«Одаренный ребенок»</a:t>
            </a:r>
          </a:p>
          <a:p>
            <a:pPr algn="ctr"/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83568" y="1397000"/>
          <a:ext cx="7416824" cy="4970780"/>
        </p:xfrm>
        <a:graphic>
          <a:graphicData uri="http://schemas.openxmlformats.org/drawingml/2006/table">
            <a:tbl>
              <a:tblPr/>
              <a:tblGrid>
                <a:gridCol w="3126488"/>
                <a:gridCol w="1193678"/>
                <a:gridCol w="3096658"/>
              </a:tblGrid>
              <a:tr h="571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</a:rPr>
                        <a:t>ФИО учащегося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</a:rPr>
                        <a:t>Класс</a:t>
                      </a: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</a:rPr>
                        <a:t>Предмет</a:t>
                      </a:r>
                      <a:endParaRPr lang="ru-RU" sz="24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Варава Илья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Математика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Щербакова Анна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Математика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Биология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Сметанина Елена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Химия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Григорьева Оксана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Биология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Кретов Алексей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Математика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0411" marR="20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" y="116632"/>
            <a:ext cx="8748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 </a:t>
            </a:r>
            <a:r>
              <a:rPr lang="ru-RU" sz="2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Победители и призеры творческих конкурсов</a:t>
            </a:r>
          </a:p>
          <a:p>
            <a:pPr algn="ctr"/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980728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Областной конкурс «Талантлив педагог талантливы дети» – 3-е место</a:t>
            </a:r>
          </a:p>
        </p:txBody>
      </p:sp>
      <p:pic>
        <p:nvPicPr>
          <p:cNvPr id="6" name="Рисунок 5" descr="C:\Users\организатор\Documents\102PHOTO\SAM_5856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4907969">
            <a:off x="650220" y="3593526"/>
            <a:ext cx="2932064" cy="232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организатор\Documents\102PHOTO\SAM_5857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57828">
            <a:off x="4211960" y="3140968"/>
            <a:ext cx="4589165" cy="3441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1520" y="116633"/>
            <a:ext cx="871296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 </a:t>
            </a:r>
            <a:r>
              <a:rPr lang="ru-RU" sz="2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Победители и призеры  творческих конкурсов</a:t>
            </a:r>
          </a:p>
          <a:p>
            <a:pPr algn="ctr"/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908720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Районные дипломанты в номинации «Плакат»  </a:t>
            </a:r>
            <a:r>
              <a:rPr lang="ru-RU" dirty="0" err="1" smtClean="0">
                <a:solidFill>
                  <a:srgbClr val="FF0000"/>
                </a:solidFill>
              </a:rPr>
              <a:t>Охмак</a:t>
            </a:r>
            <a:r>
              <a:rPr lang="ru-RU" dirty="0" smtClean="0">
                <a:solidFill>
                  <a:srgbClr val="FF0000"/>
                </a:solidFill>
              </a:rPr>
              <a:t> Д., </a:t>
            </a:r>
            <a:r>
              <a:rPr lang="ru-RU" dirty="0" err="1" smtClean="0">
                <a:solidFill>
                  <a:srgbClr val="FF0000"/>
                </a:solidFill>
              </a:rPr>
              <a:t>Кленина</a:t>
            </a:r>
            <a:r>
              <a:rPr lang="ru-RU" dirty="0" smtClean="0">
                <a:solidFill>
                  <a:srgbClr val="FF0000"/>
                </a:solidFill>
              </a:rPr>
              <a:t> Д.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Областной этап всероссийской акции «Спорт – как альтернатива пагубным привычкам»</a:t>
            </a:r>
          </a:p>
          <a:p>
            <a:r>
              <a:rPr lang="ru-RU" i="1" dirty="0" smtClean="0">
                <a:solidFill>
                  <a:srgbClr val="FF0000"/>
                </a:solidFill>
              </a:rPr>
              <a:t>Дипломанты</a:t>
            </a:r>
            <a:r>
              <a:rPr lang="ru-RU" dirty="0" smtClean="0">
                <a:solidFill>
                  <a:srgbClr val="FF0000"/>
                </a:solidFill>
              </a:rPr>
              <a:t>  - Селезнёва Алиса, Бочаров Александр, Варламов Никита МБОУ СОШ п. Рощинский Чаплыгинского района (поделка «Лыжник»);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H:\DCIM\102PHOTO\SAM_6164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0654347">
            <a:off x="751959" y="3045608"/>
            <a:ext cx="2640013" cy="3520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организатор\Pictures\олимпиада1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602417">
            <a:off x="4381661" y="3051722"/>
            <a:ext cx="4236792" cy="346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7505" y="116632"/>
            <a:ext cx="903649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 </a:t>
            </a:r>
            <a:r>
              <a:rPr lang="ru-RU" sz="2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Победители и призеры  творческих конкурсов</a:t>
            </a:r>
          </a:p>
          <a:p>
            <a:pPr algn="ctr"/>
            <a:endParaRPr lang="ru-RU" sz="2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980728"/>
            <a:ext cx="7128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Областной конкурс «Дорога глазами детей»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C:\Users\организатор\Documents\Рощинский\IMG_7315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3568" y="1628800"/>
            <a:ext cx="7632848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76937" y="116632"/>
            <a:ext cx="580505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 </a:t>
            </a:r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… и печальная статистика…</a:t>
            </a:r>
          </a:p>
          <a:p>
            <a:pPr algn="ctr"/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836712"/>
            <a:ext cx="8444309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 МБОУ СОШ п. Рощинский </a:t>
            </a:r>
            <a:r>
              <a:rPr lang="ru-RU" b="1" dirty="0" smtClean="0">
                <a:solidFill>
                  <a:srgbClr val="FF0000"/>
                </a:solidFill>
              </a:rPr>
              <a:t>53 учащихся с низким уровнем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 учебно-познавательных результатов.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Т.е., около </a:t>
            </a:r>
            <a:r>
              <a:rPr lang="ru-RU" b="1" dirty="0" smtClean="0">
                <a:solidFill>
                  <a:srgbClr val="FF0000"/>
                </a:solidFill>
              </a:rPr>
              <a:t>30%</a:t>
            </a:r>
            <a:r>
              <a:rPr lang="ru-RU" dirty="0" smtClean="0">
                <a:solidFill>
                  <a:schemeClr val="bg1"/>
                </a:solidFill>
              </a:rPr>
              <a:t> от общего количества учащихся требуют повышенного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внимания , той или иной коррекции знаний.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Злостные прогульщики учебных занятий: </a:t>
            </a:r>
            <a:r>
              <a:rPr lang="ru-RU" dirty="0" smtClean="0">
                <a:solidFill>
                  <a:srgbClr val="FF0000"/>
                </a:solidFill>
              </a:rPr>
              <a:t>3 чел. в 8 классе;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                                                                   1 чел. в 9 классе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Состоят на учете в ИДН </a:t>
            </a:r>
            <a:r>
              <a:rPr lang="ru-RU" dirty="0" smtClean="0">
                <a:solidFill>
                  <a:srgbClr val="FF0000"/>
                </a:solidFill>
              </a:rPr>
              <a:t>– 3 учащихся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Состоят на внутришкольном учете </a:t>
            </a:r>
            <a:r>
              <a:rPr lang="ru-RU" dirty="0" smtClean="0">
                <a:solidFill>
                  <a:srgbClr val="FF0000"/>
                </a:solidFill>
              </a:rPr>
              <a:t>– 7 учащихся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Среди учащихся немало </a:t>
            </a:r>
            <a:r>
              <a:rPr lang="ru-RU" dirty="0" smtClean="0">
                <a:solidFill>
                  <a:srgbClr val="FF0000"/>
                </a:solidFill>
              </a:rPr>
              <a:t>«курильщиков»,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 т.ч. учащихся начальных классов и  девочек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Есть случаи </a:t>
            </a:r>
            <a:r>
              <a:rPr lang="ru-RU" b="1" dirty="0" smtClean="0">
                <a:solidFill>
                  <a:srgbClr val="FF0000"/>
                </a:solidFill>
              </a:rPr>
              <a:t>употребления алкоголя </a:t>
            </a:r>
            <a:r>
              <a:rPr lang="ru-RU" dirty="0" smtClean="0">
                <a:solidFill>
                  <a:schemeClr val="bg1"/>
                </a:solidFill>
              </a:rPr>
              <a:t>учащимися школы.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21693" y="116632"/>
            <a:ext cx="57155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 </a:t>
            </a:r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«Лицо» успешного ученика</a:t>
            </a:r>
          </a:p>
          <a:p>
            <a:pPr algn="ctr"/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 descr="C:\Users\завуч\Pictures\кретов одаренный.jpe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3568" y="797485"/>
            <a:ext cx="7562850" cy="6060515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21693" y="116632"/>
            <a:ext cx="57155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 </a:t>
            </a:r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«Лицо» успешного ученика</a:t>
            </a:r>
          </a:p>
          <a:p>
            <a:pPr algn="ctr"/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122" name="Picture 2" descr="C:\Users\завуч\Desktop\к собранию\SAM_659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9552" y="980728"/>
            <a:ext cx="7596336" cy="5697252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99592" y="260648"/>
            <a:ext cx="67687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Более двух третей неуспевающих школьников потенциально способны,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 эти способности не получили развития по разным причинам.</a:t>
            </a:r>
          </a:p>
          <a:p>
            <a:pPr>
              <a:defRPr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 одной из таких причин </a:t>
            </a:r>
            <a:r>
              <a:rPr lang="ru-RU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явилось неумение, а иногда и нежелание родителей вовремя оказать поддержку своему ребенку в учебной деятельности</a:t>
            </a: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defRPr/>
            </a:pPr>
            <a:endParaRPr lang="ru-RU" sz="2800" b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 иногда эта помощь выглядит примерно так: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21693" y="116632"/>
            <a:ext cx="57155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 </a:t>
            </a:r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«Лицо» успешного ученика</a:t>
            </a:r>
          </a:p>
          <a:p>
            <a:pPr algn="ctr"/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074" name="Picture 2" descr="C:\Users\завуч\Desktop\к собранию\SAM_657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322766"/>
            <a:ext cx="7380312" cy="5535234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336562" y="116632"/>
            <a:ext cx="668580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 </a:t>
            </a:r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«портрет» неуспешного ученика</a:t>
            </a:r>
          </a:p>
          <a:p>
            <a:pPr algn="ctr"/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050" name="Picture 2" descr="C:\Users\завуч\Desktop\к собранию\SAM_656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998730"/>
            <a:ext cx="7812360" cy="585927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336562" y="116632"/>
            <a:ext cx="668580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 </a:t>
            </a:r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«портрет» неуспешного ученика</a:t>
            </a:r>
          </a:p>
          <a:p>
            <a:pPr algn="ctr"/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194" name="Picture 2" descr="C:\Users\завуч\Desktop\к собранию\SAM_658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3568" y="1124744"/>
            <a:ext cx="6588224" cy="4941168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116632"/>
            <a:ext cx="9143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 </a:t>
            </a:r>
            <a:r>
              <a:rPr lang="ru-RU" sz="2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«лицо» ученика, </a:t>
            </a:r>
          </a:p>
          <a:p>
            <a:pPr algn="ctr"/>
            <a:r>
              <a:rPr lang="ru-RU" sz="2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не выполняющего требования к ведению тетрадей</a:t>
            </a:r>
          </a:p>
          <a:p>
            <a:pPr algn="ctr"/>
            <a:endParaRPr lang="ru-RU" sz="2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1266" name="Picture 2" descr="C:\Users\завуч\Desktop\к собранию\SAM_656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322766"/>
            <a:ext cx="7380312" cy="5535234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603960" y="116632"/>
            <a:ext cx="415100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 </a:t>
            </a:r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«портрет» ученика?</a:t>
            </a:r>
          </a:p>
          <a:p>
            <a:pPr algn="ctr"/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4338" name="Picture 2" descr="C:\Users\завуч\Desktop\к собранию\SAM_656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728700"/>
            <a:ext cx="8172400" cy="612930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115616" y="404664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Book Antiqua" pitchFamily="18" charset="0"/>
              </a:rPr>
              <a:t>Если  сын или дочь не могут усадить себя за уроки, как быть?</a:t>
            </a:r>
            <a:endParaRPr lang="ru-RU" sz="2800" dirty="0">
              <a:solidFill>
                <a:srgbClr val="FFFF00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1484784"/>
            <a:ext cx="70567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этот вопрос можно ответить только так: </a:t>
            </a: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предстоит долгая и нелёгкая работа по формированию у школьника 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умения управлять собственным поведением</a:t>
            </a: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, чтобы человек стал хозяином своих желаний, а не наоборот. </a:t>
            </a:r>
            <a:endParaRPr lang="ru-RU" sz="24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Картинка 7 из 178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339752" y="3573016"/>
            <a:ext cx="4572000" cy="3152775"/>
          </a:xfrm>
          <a:prstGeom prst="rect">
            <a:avLst/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83568" y="332656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Book Antiqua" pitchFamily="18" charset="0"/>
              </a:rPr>
              <a:t>Очень важным моментом является выработка привычки к неукоснительному выполнению домашних заданий: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1700808"/>
            <a:ext cx="676875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B9331D"/>
                </a:solidFill>
                <a:latin typeface="Times New Roman" pitchFamily="18" charset="0"/>
                <a:cs typeface="Times New Roman" pitchFamily="18" charset="0"/>
              </a:rPr>
              <a:t>• какая бы погода ни была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B9331D"/>
                </a:solidFill>
                <a:latin typeface="Times New Roman" pitchFamily="18" charset="0"/>
                <a:cs typeface="Times New Roman" pitchFamily="18" charset="0"/>
              </a:rPr>
              <a:t>• какие бы ни шли телепередачи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B9331D"/>
                </a:solidFill>
                <a:latin typeface="Times New Roman" pitchFamily="18" charset="0"/>
                <a:cs typeface="Times New Roman" pitchFamily="18" charset="0"/>
              </a:rPr>
              <a:t>• чей бы день рождения ни отмечался </a:t>
            </a:r>
            <a:endParaRPr lang="ru-RU" sz="2400" b="1" dirty="0">
              <a:solidFill>
                <a:srgbClr val="B9331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3068960"/>
            <a:ext cx="36724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Уроки должны быть                    выполнены !</a:t>
            </a:r>
          </a:p>
          <a:p>
            <a:pPr algn="ctr">
              <a:defRPr/>
            </a:pPr>
            <a:endParaRPr lang="ru-RU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выполнены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хорошо! 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1" name="Picture 6" descr="C:\Documents and Settings\Admin\Рабочий стол\кл часы\как научить ребенка хорошо учиться\school253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27984" y="3212976"/>
            <a:ext cx="4238625" cy="2824162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C:\Documents and Settings\Admin\Рабочий стол\кл часы\как научить ребенка хорошо учиться\school252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11960" y="0"/>
            <a:ext cx="4714875" cy="3135312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899592" y="908720"/>
            <a:ext cx="281679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FF00"/>
                </a:solidFill>
                <a:latin typeface="Book Antiqua" pitchFamily="18" charset="0"/>
              </a:rPr>
              <a:t>Направления </a:t>
            </a:r>
          </a:p>
          <a:p>
            <a:r>
              <a:rPr lang="ru-RU" sz="3200" b="1" i="1" dirty="0" smtClean="0">
                <a:solidFill>
                  <a:srgbClr val="FFFF00"/>
                </a:solidFill>
                <a:latin typeface="Book Antiqua" pitchFamily="18" charset="0"/>
              </a:rPr>
              <a:t>помощи: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3429000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организация режима дня</a:t>
            </a:r>
          </a:p>
          <a:p>
            <a:pPr eaLnBrk="1" hangingPunct="1"/>
            <a:endParaRPr lang="ru-RU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контроль за выполнением домашних заданий</a:t>
            </a:r>
          </a:p>
          <a:p>
            <a:pPr eaLnBrk="1" hangingPunct="1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приучение детей к самостоятельности</a:t>
            </a:r>
            <a:endParaRPr lang="ru-RU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9512" y="1340768"/>
            <a:ext cx="5886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B9331D"/>
                </a:solidFill>
                <a:latin typeface="Times New Roman" pitchFamily="18" charset="0"/>
                <a:cs typeface="Times New Roman" pitchFamily="18" charset="0"/>
              </a:rPr>
              <a:t>Учите ребенка общаться 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B9331D"/>
                </a:solidFill>
                <a:latin typeface="Times New Roman" pitchFamily="18" charset="0"/>
                <a:cs typeface="Times New Roman" pitchFamily="18" charset="0"/>
              </a:rPr>
              <a:t>и сотрудничать со 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B9331D"/>
                </a:solidFill>
                <a:latin typeface="Times New Roman" pitchFamily="18" charset="0"/>
                <a:cs typeface="Times New Roman" pitchFamily="18" charset="0"/>
              </a:rPr>
              <a:t>сверстниками и старшими.</a:t>
            </a:r>
          </a:p>
          <a:p>
            <a:pPr algn="ctr">
              <a:buFont typeface="Arial" pitchFamily="34" charset="0"/>
              <a:buNone/>
              <a:defRPr/>
            </a:pPr>
            <a:endParaRPr lang="ru-RU" sz="2400" b="1" dirty="0" smtClean="0">
              <a:solidFill>
                <a:srgbClr val="B9331D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B9331D"/>
                </a:solidFill>
                <a:latin typeface="Times New Roman" pitchFamily="18" charset="0"/>
                <a:cs typeface="Times New Roman" pitchFamily="18" charset="0"/>
              </a:rPr>
              <a:t>Приучайте к дисциплинированности, умению управлять своим поведением.</a:t>
            </a:r>
          </a:p>
          <a:p>
            <a:pPr algn="ctr">
              <a:buFont typeface="Arial" pitchFamily="34" charset="0"/>
              <a:buNone/>
              <a:defRPr/>
            </a:pPr>
            <a:endParaRPr lang="ru-RU" sz="2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Человек без тормоза, что испорченная машина . 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 самого раннего детства дети должны быть приучены к точному времени и к точным границам поведения.              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А. С. Макаренко</a:t>
            </a:r>
          </a:p>
          <a:p>
            <a:pPr>
              <a:buFont typeface="Arial" pitchFamily="34" charset="0"/>
              <a:buNone/>
              <a:defRPr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C:\Documents and Settings\Admin\Рабочий стол\кл часы\как научить ребенка хорошо учиться\school255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48064" y="0"/>
            <a:ext cx="3810000" cy="285750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88121" y="1579514"/>
            <a:ext cx="855503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400" b="1" i="1" dirty="0">
                <a:solidFill>
                  <a:srgbClr val="892615"/>
                </a:solidFill>
              </a:rPr>
              <a:t>«Надо  видеть себя в детях, </a:t>
            </a:r>
          </a:p>
          <a:p>
            <a:pPr algn="ctr"/>
            <a:r>
              <a:rPr lang="ru-RU" sz="2400" b="1" i="1" dirty="0">
                <a:solidFill>
                  <a:srgbClr val="892615"/>
                </a:solidFill>
              </a:rPr>
              <a:t>чтобы помочь  им стать взрослыми; </a:t>
            </a:r>
          </a:p>
          <a:p>
            <a:pPr algn="ctr"/>
            <a:r>
              <a:rPr lang="ru-RU" sz="2400" b="1" i="1" dirty="0">
                <a:solidFill>
                  <a:srgbClr val="892615"/>
                </a:solidFill>
              </a:rPr>
              <a:t>надо принимать их как повторение своего детства,</a:t>
            </a:r>
          </a:p>
          <a:p>
            <a:pPr algn="ctr"/>
            <a:r>
              <a:rPr lang="ru-RU" sz="2400" b="1" i="1" dirty="0">
                <a:solidFill>
                  <a:srgbClr val="892615"/>
                </a:solidFill>
              </a:rPr>
              <a:t>чтобы совершенствоваться самому; </a:t>
            </a:r>
          </a:p>
          <a:p>
            <a:pPr algn="ctr"/>
            <a:r>
              <a:rPr lang="ru-RU" sz="2400" b="1" i="1" dirty="0">
                <a:solidFill>
                  <a:srgbClr val="892615"/>
                </a:solidFill>
              </a:rPr>
              <a:t>надо, наконец, жить жизнью детей, </a:t>
            </a:r>
          </a:p>
          <a:p>
            <a:pPr algn="ctr"/>
            <a:r>
              <a:rPr lang="ru-RU" sz="2400" b="1" i="1" dirty="0">
                <a:solidFill>
                  <a:srgbClr val="892615"/>
                </a:solidFill>
              </a:rPr>
              <a:t>чтобы быть гуманным педагогом».</a:t>
            </a:r>
            <a:r>
              <a:rPr lang="ru-RU" sz="2400" dirty="0">
                <a:solidFill>
                  <a:srgbClr val="892615"/>
                </a:solidFill>
              </a:rPr>
              <a:t>    </a:t>
            </a:r>
            <a:r>
              <a:rPr lang="ru-RU" dirty="0">
                <a:solidFill>
                  <a:srgbClr val="892615"/>
                </a:solidFill>
              </a:rPr>
              <a:t> </a:t>
            </a:r>
            <a:r>
              <a:rPr lang="ru-RU" dirty="0" err="1">
                <a:solidFill>
                  <a:srgbClr val="892615"/>
                </a:solidFill>
              </a:rPr>
              <a:t>Ш.А.Амонашвили</a:t>
            </a:r>
            <a:endParaRPr lang="ru-RU" dirty="0">
              <a:solidFill>
                <a:srgbClr val="892615"/>
              </a:solidFill>
            </a:endParaRPr>
          </a:p>
        </p:txBody>
      </p:sp>
      <p:sp>
        <p:nvSpPr>
          <p:cNvPr id="17412" name="WordArt 4"/>
          <p:cNvSpPr>
            <a:spLocks noChangeArrowheads="1" noChangeShapeType="1" noTextEdit="1"/>
          </p:cNvSpPr>
          <p:nvPr/>
        </p:nvSpPr>
        <p:spPr bwMode="auto">
          <a:xfrm>
            <a:off x="611560" y="260648"/>
            <a:ext cx="7416800" cy="9356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52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Как помочь ребёнку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хорошо учиться в школе?</a:t>
            </a:r>
          </a:p>
        </p:txBody>
      </p:sp>
      <p:pic>
        <p:nvPicPr>
          <p:cNvPr id="1026" name="Picture 2" descr="C:\Users\завуч\Desktop\к собранию\SAM_586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3969060"/>
            <a:ext cx="3851920" cy="2888940"/>
          </a:xfrm>
          <a:prstGeom prst="rect">
            <a:avLst/>
          </a:prstGeom>
          <a:noFill/>
        </p:spPr>
      </p:pic>
      <p:pic>
        <p:nvPicPr>
          <p:cNvPr id="1027" name="Picture 3" descr="C:\Users\завуч\Desktop\к собранию\SAM_587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64088" y="4023066"/>
            <a:ext cx="3779912" cy="2834934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923928" y="1412776"/>
            <a:ext cx="36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…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чтобы заставить меня учиться - папа выбросил из окна компьютер, а вместе с ним и кота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Мурзика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который запутался в проводах…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3568" y="476672"/>
            <a:ext cx="2895600" cy="434340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68313" y="1177459"/>
            <a:ext cx="806450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000" b="1" i="1" dirty="0">
                <a:solidFill>
                  <a:srgbClr val="892615"/>
                </a:solidFill>
              </a:rPr>
              <a:t>«</a:t>
            </a:r>
            <a:r>
              <a:rPr lang="ru-RU" sz="2400" b="1" i="1" dirty="0">
                <a:solidFill>
                  <a:srgbClr val="892615"/>
                </a:solidFill>
              </a:rPr>
              <a:t>Я глубоко убеждён : </a:t>
            </a:r>
          </a:p>
          <a:p>
            <a:pPr algn="ctr"/>
            <a:r>
              <a:rPr lang="ru-RU" sz="2400" b="1" i="1" dirty="0">
                <a:solidFill>
                  <a:srgbClr val="892615"/>
                </a:solidFill>
              </a:rPr>
              <a:t>процесс воспитания выражается</a:t>
            </a:r>
          </a:p>
          <a:p>
            <a:pPr algn="ctr"/>
            <a:r>
              <a:rPr lang="ru-RU" sz="2400" b="1" i="1" dirty="0">
                <a:solidFill>
                  <a:srgbClr val="892615"/>
                </a:solidFill>
              </a:rPr>
              <a:t> в единстве духовной жизни воспитателя и </a:t>
            </a:r>
            <a:r>
              <a:rPr lang="ru-RU" sz="2400" b="1" i="1" dirty="0" smtClean="0">
                <a:solidFill>
                  <a:srgbClr val="892615"/>
                </a:solidFill>
              </a:rPr>
              <a:t>воспитанника,</a:t>
            </a:r>
            <a:endParaRPr lang="ru-RU" sz="2400" b="1" i="1" dirty="0">
              <a:solidFill>
                <a:srgbClr val="892615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892615"/>
                </a:solidFill>
              </a:rPr>
              <a:t> </a:t>
            </a:r>
            <a:r>
              <a:rPr lang="ru-RU" sz="2400" b="1" i="1" dirty="0">
                <a:solidFill>
                  <a:srgbClr val="892615"/>
                </a:solidFill>
              </a:rPr>
              <a:t>в единстве их идеалов, стремлений, </a:t>
            </a:r>
          </a:p>
          <a:p>
            <a:pPr algn="ctr"/>
            <a:r>
              <a:rPr lang="ru-RU" sz="2400" b="1" i="1" dirty="0">
                <a:solidFill>
                  <a:srgbClr val="892615"/>
                </a:solidFill>
              </a:rPr>
              <a:t>интересов, мыслей, переживаний ».</a:t>
            </a:r>
            <a:endParaRPr lang="ru-RU" sz="2400" dirty="0">
              <a:solidFill>
                <a:srgbClr val="892615"/>
              </a:solidFill>
            </a:endParaRPr>
          </a:p>
          <a:p>
            <a:pPr algn="ctr"/>
            <a:r>
              <a:rPr lang="ru-RU" sz="2400" b="1" dirty="0">
                <a:solidFill>
                  <a:srgbClr val="892615"/>
                </a:solidFill>
              </a:rPr>
              <a:t>                                                                                                </a:t>
            </a:r>
            <a:r>
              <a:rPr lang="ru-RU" sz="2000" b="1" dirty="0">
                <a:solidFill>
                  <a:srgbClr val="892615"/>
                </a:solidFill>
              </a:rPr>
              <a:t>В.А.Сухомлинский</a:t>
            </a:r>
            <a:r>
              <a:rPr lang="ru-RU" dirty="0"/>
              <a:t> </a:t>
            </a:r>
          </a:p>
        </p:txBody>
      </p:sp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611188" y="333375"/>
            <a:ext cx="81248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Больше разговаривайте со своими детьми</a:t>
            </a: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84212" y="1362125"/>
            <a:ext cx="7632203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dirty="0"/>
              <a:t>  </a:t>
            </a:r>
            <a:r>
              <a:rPr lang="ru-RU" sz="2400" b="1" i="1" dirty="0">
                <a:solidFill>
                  <a:srgbClr val="892615"/>
                </a:solidFill>
              </a:rPr>
              <a:t>«Не думайте, что вы воспитываете ребёнка </a:t>
            </a:r>
          </a:p>
          <a:p>
            <a:pPr algn="ctr"/>
            <a:r>
              <a:rPr lang="ru-RU" sz="2400" b="1" i="1" dirty="0">
                <a:solidFill>
                  <a:srgbClr val="892615"/>
                </a:solidFill>
              </a:rPr>
              <a:t>только тогда, когда с ним разговариваете </a:t>
            </a:r>
          </a:p>
          <a:p>
            <a:pPr algn="ctr"/>
            <a:r>
              <a:rPr lang="ru-RU" sz="2400" b="1" i="1" dirty="0">
                <a:solidFill>
                  <a:srgbClr val="892615"/>
                </a:solidFill>
              </a:rPr>
              <a:t>или поучаете его. Вы воспитываете его </a:t>
            </a:r>
          </a:p>
          <a:p>
            <a:pPr algn="ctr"/>
            <a:r>
              <a:rPr lang="ru-RU" sz="2400" b="1" i="1" dirty="0">
                <a:solidFill>
                  <a:srgbClr val="892615"/>
                </a:solidFill>
              </a:rPr>
              <a:t>в каждый момент  вашей жизни, </a:t>
            </a:r>
          </a:p>
          <a:p>
            <a:pPr algn="ctr"/>
            <a:r>
              <a:rPr lang="ru-RU" sz="2400" b="1" i="1" dirty="0">
                <a:solidFill>
                  <a:srgbClr val="892615"/>
                </a:solidFill>
              </a:rPr>
              <a:t>даже тогда, когда вас нет».</a:t>
            </a:r>
            <a:endParaRPr lang="ru-RU" sz="2400" dirty="0">
              <a:solidFill>
                <a:srgbClr val="892615"/>
              </a:solidFill>
            </a:endParaRPr>
          </a:p>
          <a:p>
            <a:pPr algn="ctr"/>
            <a:r>
              <a:rPr lang="ru-RU" sz="2400" b="1" i="1" dirty="0">
                <a:solidFill>
                  <a:srgbClr val="892615"/>
                </a:solidFill>
              </a:rPr>
              <a:t>                            </a:t>
            </a:r>
            <a:r>
              <a:rPr lang="ru-RU" sz="2000" b="1" i="1" dirty="0">
                <a:solidFill>
                  <a:srgbClr val="892615"/>
                </a:solidFill>
              </a:rPr>
              <a:t>                                                                     А.С.Макаренко</a:t>
            </a:r>
            <a:r>
              <a:rPr lang="ru-RU" dirty="0"/>
              <a:t>   </a:t>
            </a:r>
          </a:p>
        </p:txBody>
      </p:sp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>
            <a:off x="1258888" y="404813"/>
            <a:ext cx="67246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Чаще узнавайте о школьных делах</a:t>
            </a: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27584" y="1700808"/>
            <a:ext cx="7291804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B9331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Обратите внимание,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B9331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хорошо ли освещен стол,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B9331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хватает ли на нем места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B9331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для выполнения домашнего задания,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B9331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часто ли проветривается комната,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B9331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громко ли включен телевизор в гостиной…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B9331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Правильно распределите время для уроков,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B9331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для отдыха, активных игр, прогулок.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B9331D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88640"/>
            <a:ext cx="901316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Правильно распределите </a:t>
            </a:r>
          </a:p>
          <a:p>
            <a:pPr algn="ctr"/>
            <a:r>
              <a:rPr lang="ru-RU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рабочее пространство школьника</a:t>
            </a:r>
            <a:endParaRPr lang="ru-RU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11560" y="1412776"/>
            <a:ext cx="776808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9331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ваш ребенок стал раздражительным,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9331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быстро утомляется, плохо запоминает учебный материал,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9331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стал получать более низкие отметки в школе,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9331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посмотрите на то, чем он питается.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B9331D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260648"/>
            <a:ext cx="6812121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kumimoji="0" lang="ru-RU" sz="3200" b="1" i="0" u="none" strike="noStrike" cap="all" spc="0" normalizeH="0" baseline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Правильное питание – </a:t>
            </a:r>
          </a:p>
          <a:p>
            <a:pPr algn="ctr"/>
            <a:r>
              <a:rPr kumimoji="0" lang="ru-RU" sz="3200" b="1" i="0" u="none" strike="noStrike" cap="all" spc="0" normalizeH="0" baseline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залог успешного</a:t>
            </a:r>
            <a:r>
              <a:rPr kumimoji="0" lang="ru-RU" sz="3200" b="1" i="0" u="none" strike="noStrike" cap="all" spc="0" normalizeH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обучения</a:t>
            </a:r>
            <a:endParaRPr lang="ru-RU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899592" y="2996952"/>
            <a:ext cx="667926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Необходимо ограничить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потребление вашим ребенком газированных напитков,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чипсов, гамбургеров и другой еды подобного рода.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4149080"/>
            <a:ext cx="662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9900"/>
                </a:solidFill>
              </a:rPr>
              <a:t>Для улучшения памяти необходимо, чтобы в рационе ребенка присутствовали такие продукты, как: орехи, молоко, рыба, курица, мясо, печень, гречка, свежие овощи и фрукты. </a:t>
            </a:r>
            <a:endParaRPr lang="ru-RU" b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17957" y="188640"/>
            <a:ext cx="82228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Труд, любовь матери и строгость</a:t>
            </a:r>
            <a:endParaRPr lang="ru-RU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908720"/>
            <a:ext cx="75608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Без трудолюбия никакая учеба в школе немыслима. Но трудолюбие и способность к труду не даются от природы, они воспитываются с самого раннего детства. И все начинается с простого домашнего труда, еще до школы.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690336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Ребенок, преодолевающий трудности в учебе, добивается гораздо больших результатов – он умеет соединять </a:t>
            </a:r>
            <a:r>
              <a:rPr lang="ru-RU" b="1" dirty="0" smtClean="0">
                <a:solidFill>
                  <a:srgbClr val="C00000"/>
                </a:solidFill>
              </a:rPr>
              <a:t>«надо», «трудно» и «хорошо». 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4149080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Отсутствие строгости – это как раз отсутствие любви!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39552" y="476672"/>
            <a:ext cx="799288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89261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«Семья – это место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89261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приземления для старших,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89261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стартовая площадка для младших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89261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маячок взаимоотношений для каждого».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892615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89261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892615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89261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Марк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89261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Аврелий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89261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892615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869160"/>
            <a:ext cx="78752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39552" y="3717032"/>
            <a:ext cx="71287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…</a:t>
            </a: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я просила маму помочь мне разобраться с задачей, а мама накричала на меня за то, что я вмешиваюсь в разговор старших (она в это время общалась с подругой в «Одноклассниках»)…</a:t>
            </a:r>
            <a:endParaRPr lang="ru-RU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C:\Documents and Settings\Admin\Рабочий стол\кл часы\как научить ребенка хорошо учиться\x_9d495e8c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67744" y="116632"/>
            <a:ext cx="4471001" cy="3358703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Прямоугольник 6"/>
          <p:cNvSpPr>
            <a:spLocks noChangeArrowheads="1"/>
          </p:cNvSpPr>
          <p:nvPr/>
        </p:nvSpPr>
        <p:spPr bwMode="auto">
          <a:xfrm>
            <a:off x="971550" y="620713"/>
            <a:ext cx="712946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2060"/>
                </a:solidFill>
                <a:latin typeface="Corbel" pitchFamily="34" charset="0"/>
              </a:rPr>
              <a:t>Занятие в школе может только доставить ограниченному рассудку и как бы вдолбить в него все правила, добытые чужим пониманием, но способность правильно пользоваться ими разовьёт только домашний самостоятельный труд. </a:t>
            </a:r>
          </a:p>
          <a:p>
            <a:r>
              <a:rPr lang="ru-RU" sz="3200" b="1">
                <a:solidFill>
                  <a:srgbClr val="002060"/>
                </a:solidFill>
                <a:latin typeface="Corbel" pitchFamily="34" charset="0"/>
              </a:rPr>
              <a:t>                                                      И.Кант</a:t>
            </a: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Прямоугольник 3"/>
          <p:cNvSpPr>
            <a:spLocks noChangeArrowheads="1"/>
          </p:cNvSpPr>
          <p:nvPr/>
        </p:nvSpPr>
        <p:spPr bwMode="auto">
          <a:xfrm>
            <a:off x="395288" y="1196975"/>
            <a:ext cx="8424862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r>
              <a:rPr lang="ru-RU" sz="2000" b="1">
                <a:solidFill>
                  <a:srgbClr val="002060"/>
                </a:solidFill>
                <a:latin typeface="Corbel" pitchFamily="34" charset="0"/>
              </a:rPr>
              <a:t>1. Слабая учебная подготовка в начальных классах;</a:t>
            </a:r>
          </a:p>
          <a:p>
            <a:pPr marL="514350" indent="-514350"/>
            <a:r>
              <a:rPr lang="ru-RU" sz="2000" b="1">
                <a:solidFill>
                  <a:srgbClr val="002060"/>
                </a:solidFill>
                <a:latin typeface="Corbel" pitchFamily="34" charset="0"/>
              </a:rPr>
              <a:t>2. Неумение анализировать, неразвитая речь, слабая память и внимание;</a:t>
            </a:r>
          </a:p>
          <a:p>
            <a:pPr marL="514350" indent="-514350"/>
            <a:r>
              <a:rPr lang="ru-RU" sz="2000" b="1">
                <a:solidFill>
                  <a:srgbClr val="002060"/>
                </a:solidFill>
                <a:latin typeface="Corbel" pitchFamily="34" charset="0"/>
              </a:rPr>
              <a:t>3. Нежелание заставить себя заниматься, в т.ч. при подготовке домашнего задания, неразвитая воля.</a:t>
            </a:r>
            <a:endParaRPr lang="de-DE" sz="2000" b="1">
              <a:solidFill>
                <a:srgbClr val="002060"/>
              </a:solidFill>
              <a:latin typeface="Corbe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332656"/>
            <a:ext cx="6726521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Причины неуспешной учёбы</a:t>
            </a:r>
          </a:p>
        </p:txBody>
      </p:sp>
      <p:sp>
        <p:nvSpPr>
          <p:cNvPr id="16388" name="Rectangle 1"/>
          <p:cNvSpPr>
            <a:spLocks noChangeArrowheads="1"/>
          </p:cNvSpPr>
          <p:nvPr/>
        </p:nvSpPr>
        <p:spPr bwMode="auto">
          <a:xfrm>
            <a:off x="107950" y="3068638"/>
            <a:ext cx="903605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/>
            <a:r>
              <a:rPr lang="ru-RU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Каждый подросток по-своему воспринимает и запоминает новую информацию.</a:t>
            </a:r>
          </a:p>
          <a:p>
            <a:pPr indent="449263"/>
            <a:r>
              <a:rPr lang="ru-RU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Одни ученики схватывают все на лету, другие нет. </a:t>
            </a:r>
          </a:p>
          <a:p>
            <a:pPr indent="449263"/>
            <a:r>
              <a:rPr lang="ru-RU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одних сильно развита способность слушать, и они могут вполне</a:t>
            </a:r>
          </a:p>
          <a:p>
            <a:pPr indent="449263"/>
            <a:r>
              <a:rPr lang="ru-RU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хорошо воспринимать информацию на слух.</a:t>
            </a:r>
          </a:p>
          <a:p>
            <a:pPr indent="449263"/>
            <a:r>
              <a:rPr lang="ru-RU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других же развито зрительное восприятие – материал при этом</a:t>
            </a:r>
          </a:p>
          <a:p>
            <a:pPr indent="449263"/>
            <a:r>
              <a:rPr lang="ru-RU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лучше усваивается при чтении. </a:t>
            </a:r>
          </a:p>
          <a:p>
            <a:pPr indent="449263"/>
            <a:r>
              <a:rPr lang="ru-RU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этой ситуации у кого-то могут возникнуть трудности в учебе. </a:t>
            </a:r>
          </a:p>
          <a:p>
            <a:pPr indent="449263"/>
            <a:r>
              <a:rPr lang="ru-RU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Оказывается, более двух третей неуспевающих потенциально способны, </a:t>
            </a:r>
          </a:p>
          <a:p>
            <a:pPr indent="449263"/>
            <a:r>
              <a:rPr lang="ru-RU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эти способности не получили развития по разным причинам. </a:t>
            </a:r>
          </a:p>
          <a:p>
            <a:pPr indent="449263"/>
            <a:r>
              <a:rPr lang="ru-RU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Отсюда успеваемость порой не соответствует уровню собственных</a:t>
            </a:r>
          </a:p>
          <a:p>
            <a:pPr indent="449263"/>
            <a:r>
              <a:rPr lang="ru-RU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возможностей ученика.</a:t>
            </a:r>
            <a:endParaRPr lang="ru-RU" dirty="0">
              <a:solidFill>
                <a:srgbClr val="0000FF"/>
              </a:solidFill>
              <a:ea typeface="Calibri" pitchFamily="34" charset="0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27584" y="908720"/>
            <a:ext cx="69847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892615"/>
                </a:solidFill>
              </a:rPr>
              <a:t>По статистике, если ученики, способности которых ниже среднего уровня, тратят на домашнее задание всего 1–3 ч в неделю, их результаты соответствуют результатам учащихся со средними способностями, которые не выполняют домашних заданий. </a:t>
            </a:r>
          </a:p>
          <a:p>
            <a:endParaRPr lang="ru-RU" sz="24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0000FF"/>
                </a:solidFill>
              </a:rPr>
              <a:t>Если средние по уровню своих способностей ученики проводят за уроками 3–5 ч в неделю, их успехи становятся такими, как у самых способных учеников, которые не выполняют домашних заданий. </a:t>
            </a:r>
            <a:endParaRPr lang="ru-RU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259632" y="548680"/>
            <a:ext cx="63904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Главное назначение домашнего задания: </a:t>
            </a:r>
            <a:r>
              <a:rPr lang="ru-RU" sz="2400" b="1" dirty="0" smtClean="0">
                <a:solidFill>
                  <a:srgbClr val="C00000"/>
                </a:solidFill>
              </a:rPr>
              <a:t>воспитание волевых усилий ребенка, ответственности и самостоятельности; овладение навыками учебного труда, выраженное в различных способах учебной работы; формирование умения добывать необходимую информацию из различных справочников, пособий, словарей; формирование исследовательских умений ученика (сопоставление, сравнение, предположение, построение гипотезы и т. д.). 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E:\фоны презентаций\2cb6959d6fc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11560" y="3717032"/>
            <a:ext cx="73803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 жалобой «ребенок в школе плохо учится» редко стоит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лень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собственном смысле, когда ребенок делает только то, что ему приятно и уклоняется от всего прочего. Первоначальной причиной, как правило, является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избалованность.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C:\Documents and Settings\Admin\Рабочий стол\кл часы\как научить ребенка хорошо учиться\school253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907704" y="404664"/>
            <a:ext cx="4896544" cy="3205163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одульная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Модульная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1051</TotalTime>
  <Words>1523</Words>
  <Application>Microsoft Office PowerPoint</Application>
  <PresentationFormat>Экран (4:3)</PresentationFormat>
  <Paragraphs>245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Модульная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собрание: «Домашнее задание в учебной деятельности школьника»</dc:title>
  <dc:creator>nmts</dc:creator>
  <cp:lastModifiedBy>завуч</cp:lastModifiedBy>
  <cp:revision>83</cp:revision>
  <dcterms:created xsi:type="dcterms:W3CDTF">2010-03-16T17:00:34Z</dcterms:created>
  <dcterms:modified xsi:type="dcterms:W3CDTF">2015-03-18T07:40:03Z</dcterms:modified>
</cp:coreProperties>
</file>