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2"/>
  </p:sldMasterIdLst>
  <p:notesMasterIdLst>
    <p:notesMasterId r:id="rId25"/>
  </p:notesMasterIdLst>
  <p:sldIdLst>
    <p:sldId id="257" r:id="rId3"/>
    <p:sldId id="256" r:id="rId4"/>
    <p:sldId id="258" r:id="rId5"/>
    <p:sldId id="262" r:id="rId6"/>
    <p:sldId id="260" r:id="rId7"/>
    <p:sldId id="259" r:id="rId8"/>
    <p:sldId id="261" r:id="rId9"/>
    <p:sldId id="263" r:id="rId10"/>
    <p:sldId id="271" r:id="rId11"/>
    <p:sldId id="272" r:id="rId12"/>
    <p:sldId id="274" r:id="rId13"/>
    <p:sldId id="264" r:id="rId14"/>
    <p:sldId id="267" r:id="rId15"/>
    <p:sldId id="265" r:id="rId16"/>
    <p:sldId id="266" r:id="rId17"/>
    <p:sldId id="268" r:id="rId18"/>
    <p:sldId id="269" r:id="rId19"/>
    <p:sldId id="273" r:id="rId20"/>
    <p:sldId id="270" r:id="rId21"/>
    <p:sldId id="275" r:id="rId22"/>
    <p:sldId id="277" r:id="rId23"/>
    <p:sldId id="278" r:id="rId2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578"/>
    <a:srgbClr val="FB81A4"/>
    <a:srgbClr val="E30746"/>
    <a:srgbClr val="8D052C"/>
    <a:srgbClr val="4A452A"/>
    <a:srgbClr val="383420"/>
    <a:srgbClr val="655E39"/>
    <a:srgbClr val="948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D70B6-3B07-47D4-8809-A3FEA599650C}" type="doc">
      <dgm:prSet loTypeId="urn:microsoft.com/office/officeart/2005/8/layout/radial4" loCatId="relationship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13D72CAE-C1A7-49BC-9BAE-84473B1D5FDF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400" b="1" i="1" u="none" dirty="0" smtClean="0">
              <a:solidFill>
                <a:schemeClr val="bg1"/>
              </a:solidFill>
            </a:rPr>
            <a:t>Организация работы по преемственности</a:t>
          </a:r>
          <a:endParaRPr lang="ru-RU" sz="2400" b="1" i="1" u="none" dirty="0">
            <a:solidFill>
              <a:schemeClr val="bg1"/>
            </a:solidFill>
          </a:endParaRPr>
        </a:p>
      </dgm:t>
    </dgm:pt>
    <dgm:pt modelId="{C4C5A15D-CA13-4854-8226-813355E5D70E}" type="parTrans" cxnId="{BC88BF76-A50A-4E24-99E6-C69873A43EDC}">
      <dgm:prSet/>
      <dgm:spPr/>
      <dgm:t>
        <a:bodyPr/>
        <a:lstStyle/>
        <a:p>
          <a:endParaRPr lang="ru-RU"/>
        </a:p>
      </dgm:t>
    </dgm:pt>
    <dgm:pt modelId="{9DBC6379-1785-4EC8-A69C-6DE5DC1D4CA3}" type="sibTrans" cxnId="{BC88BF76-A50A-4E24-99E6-C69873A43EDC}">
      <dgm:prSet/>
      <dgm:spPr/>
      <dgm:t>
        <a:bodyPr/>
        <a:lstStyle/>
        <a:p>
          <a:endParaRPr lang="ru-RU"/>
        </a:p>
      </dgm:t>
    </dgm:pt>
    <dgm:pt modelId="{E15092EC-6CA9-48B0-8094-41E50C90F981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000" b="1" i="1" dirty="0" smtClean="0">
              <a:solidFill>
                <a:schemeClr val="bg1"/>
              </a:solidFill>
            </a:rPr>
            <a:t>Методическая работа с педагогами</a:t>
          </a:r>
          <a:endParaRPr lang="ru-RU" sz="2000" b="1" i="1" dirty="0">
            <a:solidFill>
              <a:schemeClr val="bg1"/>
            </a:solidFill>
          </a:endParaRPr>
        </a:p>
      </dgm:t>
    </dgm:pt>
    <dgm:pt modelId="{C9BD4EAA-CE2E-451B-AD04-5AE5EB09D66C}" type="parTrans" cxnId="{F757B33C-DBA7-4B7D-A22B-A66CF8BE87AC}">
      <dgm:prSet/>
      <dgm:spPr/>
      <dgm:t>
        <a:bodyPr/>
        <a:lstStyle/>
        <a:p>
          <a:endParaRPr lang="ru-RU"/>
        </a:p>
      </dgm:t>
    </dgm:pt>
    <dgm:pt modelId="{113C143A-9588-42B2-B1BC-D8729A5D3400}" type="sibTrans" cxnId="{F757B33C-DBA7-4B7D-A22B-A66CF8BE87AC}">
      <dgm:prSet/>
      <dgm:spPr/>
      <dgm:t>
        <a:bodyPr/>
        <a:lstStyle/>
        <a:p>
          <a:endParaRPr lang="ru-RU"/>
        </a:p>
      </dgm:t>
    </dgm:pt>
    <dgm:pt modelId="{A4C96B48-6B20-429E-B92E-460F2E3AEACE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000" b="1" i="1" dirty="0" smtClean="0">
              <a:solidFill>
                <a:schemeClr val="bg1"/>
              </a:solidFill>
            </a:rPr>
            <a:t>Работа с родителями</a:t>
          </a:r>
          <a:endParaRPr lang="ru-RU" sz="2000" b="1" i="1" dirty="0">
            <a:solidFill>
              <a:schemeClr val="bg1"/>
            </a:solidFill>
          </a:endParaRPr>
        </a:p>
      </dgm:t>
    </dgm:pt>
    <dgm:pt modelId="{00C7FAA5-B308-4825-8290-B436405C717C}" type="parTrans" cxnId="{EF252AB6-8D6D-4914-A537-287630275166}">
      <dgm:prSet/>
      <dgm:spPr/>
      <dgm:t>
        <a:bodyPr/>
        <a:lstStyle/>
        <a:p>
          <a:endParaRPr lang="ru-RU"/>
        </a:p>
      </dgm:t>
    </dgm:pt>
    <dgm:pt modelId="{BD1D1BBC-F0DE-4E74-902B-5DEE0BC1B8D0}" type="sibTrans" cxnId="{EF252AB6-8D6D-4914-A537-287630275166}">
      <dgm:prSet/>
      <dgm:spPr/>
      <dgm:t>
        <a:bodyPr/>
        <a:lstStyle/>
        <a:p>
          <a:endParaRPr lang="ru-RU"/>
        </a:p>
      </dgm:t>
    </dgm:pt>
    <dgm:pt modelId="{E91D2EC1-1308-407B-8EAB-D3F23D269275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000" b="1" i="1" dirty="0" smtClean="0">
              <a:solidFill>
                <a:schemeClr val="bg1"/>
              </a:solidFill>
            </a:rPr>
            <a:t>Работа с детьми</a:t>
          </a:r>
          <a:endParaRPr lang="ru-RU" sz="2000" b="1" i="1" dirty="0">
            <a:solidFill>
              <a:schemeClr val="bg1"/>
            </a:solidFill>
          </a:endParaRPr>
        </a:p>
      </dgm:t>
    </dgm:pt>
    <dgm:pt modelId="{1F0FB1B0-B855-4C36-A817-65D529F69FE6}" type="parTrans" cxnId="{04A7C480-FC49-43D2-9A68-0D3C24FBD2AB}">
      <dgm:prSet/>
      <dgm:spPr/>
      <dgm:t>
        <a:bodyPr/>
        <a:lstStyle/>
        <a:p>
          <a:endParaRPr lang="ru-RU"/>
        </a:p>
      </dgm:t>
    </dgm:pt>
    <dgm:pt modelId="{3A820AEF-97EC-4EC9-A923-F6CEB0432E32}" type="sibTrans" cxnId="{04A7C480-FC49-43D2-9A68-0D3C24FBD2AB}">
      <dgm:prSet/>
      <dgm:spPr/>
      <dgm:t>
        <a:bodyPr/>
        <a:lstStyle/>
        <a:p>
          <a:endParaRPr lang="ru-RU"/>
        </a:p>
      </dgm:t>
    </dgm:pt>
    <dgm:pt modelId="{F9791902-300F-48FA-91C5-1A46C1FDBEFB}" type="pres">
      <dgm:prSet presAssocID="{E47D70B6-3B07-47D4-8809-A3FEA59965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9397F9-8D28-4B05-892D-9B5252BE5157}" type="pres">
      <dgm:prSet presAssocID="{13D72CAE-C1A7-49BC-9BAE-84473B1D5FDF}" presName="centerShape" presStyleLbl="node0" presStyleIdx="0" presStyleCnt="1" custAng="0" custScaleX="177955" custScaleY="125541" custLinFactNeighborX="-977" custLinFactNeighborY="-2534"/>
      <dgm:spPr/>
      <dgm:t>
        <a:bodyPr/>
        <a:lstStyle/>
        <a:p>
          <a:endParaRPr lang="ru-RU"/>
        </a:p>
      </dgm:t>
    </dgm:pt>
    <dgm:pt modelId="{9E9015EF-1B8F-46C9-8C0D-356A953EE65F}" type="pres">
      <dgm:prSet presAssocID="{C9BD4EAA-CE2E-451B-AD04-5AE5EB09D66C}" presName="parTrans" presStyleLbl="bgSibTrans2D1" presStyleIdx="0" presStyleCnt="3" custLinFactNeighborX="11943" custLinFactNeighborY="70214"/>
      <dgm:spPr/>
      <dgm:t>
        <a:bodyPr/>
        <a:lstStyle/>
        <a:p>
          <a:endParaRPr lang="ru-RU"/>
        </a:p>
      </dgm:t>
    </dgm:pt>
    <dgm:pt modelId="{F158BC77-E8C6-4938-8616-6F1ADE04720E}" type="pres">
      <dgm:prSet presAssocID="{E15092EC-6CA9-48B0-8094-41E50C90F981}" presName="node" presStyleLbl="node1" presStyleIdx="0" presStyleCnt="3" custScaleX="130272" custScaleY="92577" custRadScaleRad="116242" custRadScaleInc="-4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D7BF4-9B74-4179-8DBF-8108EDC9CADD}" type="pres">
      <dgm:prSet presAssocID="{00C7FAA5-B308-4825-8290-B436405C717C}" presName="parTrans" presStyleLbl="bgSibTrans2D1" presStyleIdx="1" presStyleCnt="3" custLinFactNeighborX="-4941" custLinFactNeighborY="26843"/>
      <dgm:spPr/>
      <dgm:t>
        <a:bodyPr/>
        <a:lstStyle/>
        <a:p>
          <a:endParaRPr lang="ru-RU"/>
        </a:p>
      </dgm:t>
    </dgm:pt>
    <dgm:pt modelId="{50B6D8E1-21F8-4177-8F7B-C14EABC6E2AF}" type="pres">
      <dgm:prSet presAssocID="{A4C96B48-6B20-429E-B92E-460F2E3AEACE}" presName="node" presStyleLbl="node1" presStyleIdx="1" presStyleCnt="3" custScaleX="117925" custScaleY="90462" custRadScaleRad="91984" custRadScaleInc="8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3810A-D1C5-4160-8A31-B360E4DA621C}" type="pres">
      <dgm:prSet presAssocID="{1F0FB1B0-B855-4C36-A817-65D529F69FE6}" presName="parTrans" presStyleLbl="bgSibTrans2D1" presStyleIdx="2" presStyleCnt="3" custLinFactNeighborX="-15781" custLinFactNeighborY="71784"/>
      <dgm:spPr/>
      <dgm:t>
        <a:bodyPr/>
        <a:lstStyle/>
        <a:p>
          <a:endParaRPr lang="ru-RU"/>
        </a:p>
      </dgm:t>
    </dgm:pt>
    <dgm:pt modelId="{225E9424-29D5-45A7-8499-16768DCBE9F8}" type="pres">
      <dgm:prSet presAssocID="{E91D2EC1-1308-407B-8EAB-D3F23D269275}" presName="node" presStyleLbl="node1" presStyleIdx="2" presStyleCnt="3" custRadScaleRad="109280" custRadScaleInc="1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5F75D5-BF35-4939-B57A-CB9EEFD249E2}" type="presOf" srcId="{E47D70B6-3B07-47D4-8809-A3FEA599650C}" destId="{F9791902-300F-48FA-91C5-1A46C1FDBEFB}" srcOrd="0" destOrd="0" presId="urn:microsoft.com/office/officeart/2005/8/layout/radial4"/>
    <dgm:cxn modelId="{9D0AE1FB-FC6F-40DF-BCAD-B68714DCE150}" type="presOf" srcId="{00C7FAA5-B308-4825-8290-B436405C717C}" destId="{150D7BF4-9B74-4179-8DBF-8108EDC9CADD}" srcOrd="0" destOrd="0" presId="urn:microsoft.com/office/officeart/2005/8/layout/radial4"/>
    <dgm:cxn modelId="{F757B33C-DBA7-4B7D-A22B-A66CF8BE87AC}" srcId="{13D72CAE-C1A7-49BC-9BAE-84473B1D5FDF}" destId="{E15092EC-6CA9-48B0-8094-41E50C90F981}" srcOrd="0" destOrd="0" parTransId="{C9BD4EAA-CE2E-451B-AD04-5AE5EB09D66C}" sibTransId="{113C143A-9588-42B2-B1BC-D8729A5D3400}"/>
    <dgm:cxn modelId="{EF252AB6-8D6D-4914-A537-287630275166}" srcId="{13D72CAE-C1A7-49BC-9BAE-84473B1D5FDF}" destId="{A4C96B48-6B20-429E-B92E-460F2E3AEACE}" srcOrd="1" destOrd="0" parTransId="{00C7FAA5-B308-4825-8290-B436405C717C}" sibTransId="{BD1D1BBC-F0DE-4E74-902B-5DEE0BC1B8D0}"/>
    <dgm:cxn modelId="{430F423F-913C-420B-9B7C-0C17F76BE683}" type="presOf" srcId="{E91D2EC1-1308-407B-8EAB-D3F23D269275}" destId="{225E9424-29D5-45A7-8499-16768DCBE9F8}" srcOrd="0" destOrd="0" presId="urn:microsoft.com/office/officeart/2005/8/layout/radial4"/>
    <dgm:cxn modelId="{AC982CBB-84EA-4CC1-B696-F7C6BEB1E9B7}" type="presOf" srcId="{E15092EC-6CA9-48B0-8094-41E50C90F981}" destId="{F158BC77-E8C6-4938-8616-6F1ADE04720E}" srcOrd="0" destOrd="0" presId="urn:microsoft.com/office/officeart/2005/8/layout/radial4"/>
    <dgm:cxn modelId="{3D17EA43-FF2C-4FC6-BA9D-E07F8E2013B0}" type="presOf" srcId="{C9BD4EAA-CE2E-451B-AD04-5AE5EB09D66C}" destId="{9E9015EF-1B8F-46C9-8C0D-356A953EE65F}" srcOrd="0" destOrd="0" presId="urn:microsoft.com/office/officeart/2005/8/layout/radial4"/>
    <dgm:cxn modelId="{BC88BF76-A50A-4E24-99E6-C69873A43EDC}" srcId="{E47D70B6-3B07-47D4-8809-A3FEA599650C}" destId="{13D72CAE-C1A7-49BC-9BAE-84473B1D5FDF}" srcOrd="0" destOrd="0" parTransId="{C4C5A15D-CA13-4854-8226-813355E5D70E}" sibTransId="{9DBC6379-1785-4EC8-A69C-6DE5DC1D4CA3}"/>
    <dgm:cxn modelId="{50863CF7-1D77-4A9D-952F-298B297C648A}" type="presOf" srcId="{A4C96B48-6B20-429E-B92E-460F2E3AEACE}" destId="{50B6D8E1-21F8-4177-8F7B-C14EABC6E2AF}" srcOrd="0" destOrd="0" presId="urn:microsoft.com/office/officeart/2005/8/layout/radial4"/>
    <dgm:cxn modelId="{04A7C480-FC49-43D2-9A68-0D3C24FBD2AB}" srcId="{13D72CAE-C1A7-49BC-9BAE-84473B1D5FDF}" destId="{E91D2EC1-1308-407B-8EAB-D3F23D269275}" srcOrd="2" destOrd="0" parTransId="{1F0FB1B0-B855-4C36-A817-65D529F69FE6}" sibTransId="{3A820AEF-97EC-4EC9-A923-F6CEB0432E32}"/>
    <dgm:cxn modelId="{EA69589D-1EA6-44AD-A4A7-91FFBD8BA58C}" type="presOf" srcId="{1F0FB1B0-B855-4C36-A817-65D529F69FE6}" destId="{37C3810A-D1C5-4160-8A31-B360E4DA621C}" srcOrd="0" destOrd="0" presId="urn:microsoft.com/office/officeart/2005/8/layout/radial4"/>
    <dgm:cxn modelId="{15A6AC92-8069-418E-8437-66B68C3BF95A}" type="presOf" srcId="{13D72CAE-C1A7-49BC-9BAE-84473B1D5FDF}" destId="{339397F9-8D28-4B05-892D-9B5252BE5157}" srcOrd="0" destOrd="0" presId="urn:microsoft.com/office/officeart/2005/8/layout/radial4"/>
    <dgm:cxn modelId="{62BBFDA0-8F4E-466C-9C23-A23B0F0E123A}" type="presParOf" srcId="{F9791902-300F-48FA-91C5-1A46C1FDBEFB}" destId="{339397F9-8D28-4B05-892D-9B5252BE5157}" srcOrd="0" destOrd="0" presId="urn:microsoft.com/office/officeart/2005/8/layout/radial4"/>
    <dgm:cxn modelId="{B7228A83-60AD-4C92-8EFD-A1CF11741DEB}" type="presParOf" srcId="{F9791902-300F-48FA-91C5-1A46C1FDBEFB}" destId="{9E9015EF-1B8F-46C9-8C0D-356A953EE65F}" srcOrd="1" destOrd="0" presId="urn:microsoft.com/office/officeart/2005/8/layout/radial4"/>
    <dgm:cxn modelId="{E4B2C339-F766-446C-9F01-BE09A70CBA29}" type="presParOf" srcId="{F9791902-300F-48FA-91C5-1A46C1FDBEFB}" destId="{F158BC77-E8C6-4938-8616-6F1ADE04720E}" srcOrd="2" destOrd="0" presId="urn:microsoft.com/office/officeart/2005/8/layout/radial4"/>
    <dgm:cxn modelId="{CD7A9B4E-9460-43B8-93D2-CBF8CBD65F74}" type="presParOf" srcId="{F9791902-300F-48FA-91C5-1A46C1FDBEFB}" destId="{150D7BF4-9B74-4179-8DBF-8108EDC9CADD}" srcOrd="3" destOrd="0" presId="urn:microsoft.com/office/officeart/2005/8/layout/radial4"/>
    <dgm:cxn modelId="{6C6DAE7D-84E8-41B7-871A-B79DC24374D8}" type="presParOf" srcId="{F9791902-300F-48FA-91C5-1A46C1FDBEFB}" destId="{50B6D8E1-21F8-4177-8F7B-C14EABC6E2AF}" srcOrd="4" destOrd="0" presId="urn:microsoft.com/office/officeart/2005/8/layout/radial4"/>
    <dgm:cxn modelId="{D703BF2D-CE38-4CCF-A494-608172EDDAA8}" type="presParOf" srcId="{F9791902-300F-48FA-91C5-1A46C1FDBEFB}" destId="{37C3810A-D1C5-4160-8A31-B360E4DA621C}" srcOrd="5" destOrd="0" presId="urn:microsoft.com/office/officeart/2005/8/layout/radial4"/>
    <dgm:cxn modelId="{9BBB4FFF-D968-422B-B087-26821BB57036}" type="presParOf" srcId="{F9791902-300F-48FA-91C5-1A46C1FDBEFB}" destId="{225E9424-29D5-45A7-8499-16768DCBE9F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397F9-8D28-4B05-892D-9B5252BE5157}">
      <dsp:nvSpPr>
        <dsp:cNvPr id="0" name=""/>
        <dsp:cNvSpPr/>
      </dsp:nvSpPr>
      <dsp:spPr>
        <a:xfrm>
          <a:off x="1886684" y="1548181"/>
          <a:ext cx="3009860" cy="2123351"/>
        </a:xfrm>
        <a:prstGeom prst="ellipse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u="none" kern="1200" dirty="0" smtClean="0">
              <a:solidFill>
                <a:schemeClr val="bg1"/>
              </a:solidFill>
            </a:rPr>
            <a:t>Организация работы по преемственности</a:t>
          </a:r>
          <a:endParaRPr lang="ru-RU" sz="2400" b="1" i="1" u="none" kern="1200" dirty="0">
            <a:solidFill>
              <a:schemeClr val="bg1"/>
            </a:solidFill>
          </a:endParaRPr>
        </a:p>
      </dsp:txBody>
      <dsp:txXfrm>
        <a:off x="2327468" y="1859139"/>
        <a:ext cx="2128292" cy="1501435"/>
      </dsp:txXfrm>
    </dsp:sp>
    <dsp:sp modelId="{9E9015EF-1B8F-46C9-8C0D-356A953EE65F}">
      <dsp:nvSpPr>
        <dsp:cNvPr id="0" name=""/>
        <dsp:cNvSpPr/>
      </dsp:nvSpPr>
      <dsp:spPr>
        <a:xfrm rot="12628021">
          <a:off x="1306201" y="1722030"/>
          <a:ext cx="1078805" cy="48203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58BC77-E8C6-4938-8616-6F1ADE04720E}">
      <dsp:nvSpPr>
        <dsp:cNvPr id="0" name=""/>
        <dsp:cNvSpPr/>
      </dsp:nvSpPr>
      <dsp:spPr>
        <a:xfrm>
          <a:off x="205239" y="756083"/>
          <a:ext cx="2093200" cy="1190016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bg1"/>
              </a:solidFill>
            </a:rPr>
            <a:t>Методическая работа с педагогами</a:t>
          </a:r>
          <a:endParaRPr lang="ru-RU" sz="2000" b="1" i="1" kern="1200" dirty="0">
            <a:solidFill>
              <a:schemeClr val="bg1"/>
            </a:solidFill>
          </a:endParaRPr>
        </a:p>
      </dsp:txBody>
      <dsp:txXfrm>
        <a:off x="240093" y="790937"/>
        <a:ext cx="2023492" cy="1120308"/>
      </dsp:txXfrm>
    </dsp:sp>
    <dsp:sp modelId="{150D7BF4-9B74-4179-8DBF-8108EDC9CADD}">
      <dsp:nvSpPr>
        <dsp:cNvPr id="0" name=""/>
        <dsp:cNvSpPr/>
      </dsp:nvSpPr>
      <dsp:spPr>
        <a:xfrm rot="16581988">
          <a:off x="3110104" y="985107"/>
          <a:ext cx="819674" cy="48203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0B6D8E1-21F8-4177-8F7B-C14EABC6E2AF}">
      <dsp:nvSpPr>
        <dsp:cNvPr id="0" name=""/>
        <dsp:cNvSpPr/>
      </dsp:nvSpPr>
      <dsp:spPr>
        <a:xfrm>
          <a:off x="2658482" y="108008"/>
          <a:ext cx="1894810" cy="1162829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bg1"/>
              </a:solidFill>
            </a:rPr>
            <a:t>Работа с родителями</a:t>
          </a:r>
          <a:endParaRPr lang="ru-RU" sz="2000" b="1" i="1" kern="1200" dirty="0">
            <a:solidFill>
              <a:schemeClr val="bg1"/>
            </a:solidFill>
          </a:endParaRPr>
        </a:p>
      </dsp:txBody>
      <dsp:txXfrm>
        <a:off x="2692540" y="142066"/>
        <a:ext cx="1826694" cy="1094713"/>
      </dsp:txXfrm>
    </dsp:sp>
    <dsp:sp modelId="{37C3810A-D1C5-4160-8A31-B360E4DA621C}">
      <dsp:nvSpPr>
        <dsp:cNvPr id="0" name=""/>
        <dsp:cNvSpPr/>
      </dsp:nvSpPr>
      <dsp:spPr>
        <a:xfrm rot="20056045">
          <a:off x="4483187" y="1879735"/>
          <a:ext cx="974710" cy="48203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5E9424-29D5-45A7-8499-16768DCBE9F8}">
      <dsp:nvSpPr>
        <dsp:cNvPr id="0" name=""/>
        <dsp:cNvSpPr/>
      </dsp:nvSpPr>
      <dsp:spPr>
        <a:xfrm>
          <a:off x="4759989" y="920415"/>
          <a:ext cx="1606792" cy="1285434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bg1"/>
              </a:solidFill>
            </a:rPr>
            <a:t>Работа с детьми</a:t>
          </a:r>
          <a:endParaRPr lang="ru-RU" sz="2000" b="1" i="1" kern="1200" dirty="0">
            <a:solidFill>
              <a:schemeClr val="bg1"/>
            </a:solidFill>
          </a:endParaRPr>
        </a:p>
      </dsp:txBody>
      <dsp:txXfrm>
        <a:off x="4797638" y="958064"/>
        <a:ext cx="1531494" cy="1210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3C47D7-2859-42A3-8471-08D7F041AD62}" type="datetimeFigureOut">
              <a:rPr lang="ja-JP" altLang="en-US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653D96-6AED-45EC-9258-2FF00341E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52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4E0C90-0BE9-4D7A-8EAF-7C1FB66A8C3C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49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764B37-217F-4C3E-967A-63090152F793}" type="datetimeFigureOut">
              <a:rPr lang="ja-JP" altLang="en-US" smtClean="0"/>
              <a:pPr>
                <a:defRPr/>
              </a:pPr>
              <a:t>2015/2/25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1825BEAF-00A1-448D-97EA-547EB7D589E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17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B78EF-4F54-4A3A-89A2-C655D7729780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C9C221E3-2D25-4159-88F0-01793E87D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21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B78EF-4F54-4A3A-89A2-C655D7729780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C9C221E3-2D25-4159-88F0-01793E87D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549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B78EF-4F54-4A3A-89A2-C655D7729780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9C221E3-2D25-4159-88F0-01793E87D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65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B78EF-4F54-4A3A-89A2-C655D7729780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9C221E3-2D25-4159-88F0-01793E87D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3721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B78EF-4F54-4A3A-89A2-C655D7729780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9C221E3-2D25-4159-88F0-01793E87D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291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5614AA-5378-4180-A6FE-1276A81E3FA3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EE4CA-3B9A-4FCA-AC35-A24623C4F6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6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D45E8D-0EFB-4816-8F04-A5930B7E2A35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9D0D4-774B-4AD5-9A90-490707B001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798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ECB2AA-31CF-410D-A518-67B06F626651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FD80F-44F3-45AA-8FED-BF3DFDE83B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14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CBC30A-51E2-4939-AD39-0FB7F5D35F13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1C29DFC7-0C7A-4A53-A208-66344E675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8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2ADE1C-93D7-48CB-91AB-45D48AF52351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5F717DD-7658-41D0-A68B-D7EB7CE95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48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789721-4ED2-426D-9ED0-1F752C91D0D6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693C1812-2DE1-4279-887D-0BD649C008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815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36AE96-AA3A-4995-937C-B9B7C4AA6C6C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6443C-F0DB-406E-B2E1-86C691088B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88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7C12E2-8778-4BA8-A39C-9B7362BE4F73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04D7F-0851-4B07-B607-A883E69915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3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F31521-9439-4F15-8531-D072D2AC7C22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F7B83-A78E-4F38-9ADA-5F63EF8CCF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102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8C956B-0729-42F6-8425-25A226D5CC73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F4EE51D-6D0F-45FA-B2FA-E8A0465D12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689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3B78EF-4F54-4A3A-89A2-C655D7729780}" type="datetimeFigureOut">
              <a:rPr lang="ja-JP" altLang="en-US" smtClean="0"/>
              <a:pPr>
                <a:defRPr/>
              </a:pPr>
              <a:t>2015/2/25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C9C221E3-2D25-4159-88F0-01793E87D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sch177.pskovedu.ru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540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/>
              <a:t>Тема родительского собрания:</a:t>
            </a:r>
            <a:br>
              <a:rPr lang="ru-RU" sz="5400" dirty="0" smtClean="0"/>
            </a:br>
            <a:r>
              <a:rPr lang="ru-RU" sz="5400" dirty="0" smtClean="0">
                <a:cs typeface="+mj-cs"/>
              </a:rPr>
              <a:t> </a:t>
            </a:r>
            <a:r>
              <a:rPr lang="ru-RU" sz="5400" b="1" dirty="0" smtClean="0">
                <a:cs typeface="+mj-cs"/>
              </a:rPr>
              <a:t>Преемственность детского сада и школы</a:t>
            </a:r>
            <a:br>
              <a:rPr lang="ru-RU" sz="5400" b="1" dirty="0" smtClean="0">
                <a:cs typeface="+mj-cs"/>
              </a:rPr>
            </a:br>
            <a:r>
              <a:rPr lang="ru-RU" sz="5400" b="1" dirty="0" smtClean="0">
                <a:cs typeface="+mj-cs"/>
              </a:rPr>
              <a:t/>
            </a:r>
            <a:br>
              <a:rPr lang="ru-RU" sz="5400" b="1" dirty="0" smtClean="0">
                <a:cs typeface="+mj-cs"/>
              </a:rPr>
            </a:br>
            <a:r>
              <a:rPr lang="ru-RU" sz="2700" dirty="0" smtClean="0">
                <a:cs typeface="+mj-cs"/>
              </a:rPr>
              <a:t>Выполнила </a:t>
            </a:r>
            <a:br>
              <a:rPr lang="ru-RU" sz="2700" dirty="0" smtClean="0">
                <a:cs typeface="+mj-cs"/>
              </a:rPr>
            </a:br>
            <a:r>
              <a:rPr lang="ru-RU" sz="2700" dirty="0" smtClean="0">
                <a:cs typeface="+mj-cs"/>
              </a:rPr>
              <a:t>учитель-логопед </a:t>
            </a:r>
            <a:r>
              <a:rPr lang="ru-RU" sz="2700" dirty="0"/>
              <a:t>МБДОУ д/с № 8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cs typeface="+mj-cs"/>
              </a:rPr>
              <a:t>Швечикова А.П.</a:t>
            </a:r>
            <a:br>
              <a:rPr lang="ru-RU" sz="2700" dirty="0" smtClean="0">
                <a:cs typeface="+mj-cs"/>
              </a:rPr>
            </a:br>
            <a:r>
              <a:rPr lang="ru-RU" sz="2700" dirty="0" smtClean="0">
                <a:cs typeface="+mj-cs"/>
              </a:rPr>
              <a:t/>
            </a:r>
            <a:br>
              <a:rPr lang="ru-RU" sz="2700" dirty="0" smtClean="0">
                <a:cs typeface="+mj-cs"/>
              </a:rPr>
            </a:br>
            <a:endParaRPr lang="ru-RU" sz="2700" dirty="0"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Психологическая готовность включает в себя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Личностно-социальную готовность</a:t>
            </a:r>
            <a:endParaRPr lang="ru-RU" sz="3200" dirty="0" smtClean="0"/>
          </a:p>
          <a:p>
            <a:r>
              <a:rPr lang="ru-RU" sz="3200" dirty="0" smtClean="0"/>
              <a:t>Интеллектуальную </a:t>
            </a:r>
            <a:r>
              <a:rPr lang="ru-RU" sz="3200" dirty="0"/>
              <a:t>готовность</a:t>
            </a:r>
            <a:endParaRPr lang="ru-RU" sz="3200" dirty="0" smtClean="0"/>
          </a:p>
          <a:p>
            <a:r>
              <a:rPr lang="ru-RU" sz="3200" dirty="0" smtClean="0"/>
              <a:t>Мотивационную </a:t>
            </a:r>
            <a:r>
              <a:rPr lang="ru-RU" sz="3200" dirty="0"/>
              <a:t>готовность</a:t>
            </a:r>
            <a:endParaRPr lang="ru-RU" sz="3200" dirty="0" smtClean="0"/>
          </a:p>
          <a:p>
            <a:r>
              <a:rPr lang="ru-RU" sz="3200" dirty="0" smtClean="0"/>
              <a:t>Эмоционально </a:t>
            </a:r>
            <a:r>
              <a:rPr lang="ru-RU" sz="3200" dirty="0"/>
              <a:t>- волевую готовность.</a:t>
            </a:r>
          </a:p>
        </p:txBody>
      </p:sp>
    </p:spTree>
    <p:extLst>
      <p:ext uri="{BB962C8B-B14F-4D97-AF65-F5344CB8AC3E}">
        <p14:creationId xmlns:p14="http://schemas.microsoft.com/office/powerpoint/2010/main" val="3087263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6923112" cy="1368152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Недостаточная психологическая готовность чаще всего возникает по следующим причинам: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· В дошкольном детстве ребенок мало играл и общался со сверстниками; </a:t>
            </a:r>
          </a:p>
          <a:p>
            <a:r>
              <a:rPr lang="ru-RU" sz="2400" dirty="0" smtClean="0"/>
              <a:t>· Имел маленький запас знаний об окружающем мире, не был заинтересованными и любопытными; </a:t>
            </a:r>
          </a:p>
          <a:p>
            <a:r>
              <a:rPr lang="ru-RU" sz="2400" dirty="0" smtClean="0"/>
              <a:t>· Был тревожным и имел низкую самооценку;</a:t>
            </a:r>
          </a:p>
          <a:p>
            <a:r>
              <a:rPr lang="ru-RU" sz="2400" dirty="0" smtClean="0"/>
              <a:t>· Присутствовали логопедические проблемы, которые не удалось решить к началу школьного обучения;</a:t>
            </a:r>
          </a:p>
          <a:p>
            <a:r>
              <a:rPr lang="ru-RU" sz="2400" dirty="0" smtClean="0"/>
              <a:t>· Не любил игры и занятия, требующие сосредоточения и умения доводить дело до конца.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7690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Важную роль в обеспечении эффективной преемственности дошкольного и начального образования играет координация взаимодействия между педагогическими коллективами ДОУ и школы.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873011"/>
              </p:ext>
            </p:extLst>
          </p:nvPr>
        </p:nvGraphicFramePr>
        <p:xfrm>
          <a:off x="1907704" y="2204864"/>
          <a:ext cx="6626696" cy="3706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985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264696" cy="1944216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76772"/>
            <a:ext cx="2952328" cy="2556284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63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4102"/>
            <a:ext cx="3167336" cy="216024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284984"/>
            <a:ext cx="3239344" cy="270892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583368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97364"/>
            <a:ext cx="8229600" cy="4628799"/>
          </a:xfr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экскурсии в школу;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посещение школьного музея;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знакомство и взаимодействие дошкольников с учителями и учениками начальной школы;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участие в  совместной образовательной деятельности, игровых программах;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выставки рисунков и поделок;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встречи и беседы с бывшими воспитанниками детского сада;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совместные праздники и спортивные соревнования дошкольников и первоклассников;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участие в театрализованной деятельности;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посещение дошкольниками адаптационного курса занятий, организованных при школе.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79712" y="464092"/>
            <a:ext cx="5256584" cy="1033272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детьми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37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педагогические советы (ДОУ и школа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семинары, мастер- классы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диагностики по определению готовности детей к школе;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медицинских работников, психологов ДОУ и школы;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открытые показы образовательной деятельности в ДОУ и открытых уроков в школе;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и психологические наблюдения.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07704" y="305486"/>
            <a:ext cx="5688632" cy="108012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педагогами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76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родительские собрания с педагогами ДОУ и учителями школы;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круглые столы, дискуссионные встречи, педагогические «гостиные»;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консультации с педагогами ДОУ и школы; встречи родителей с будущими учителями;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дни открытых дверей;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анкетирование, тестирование родителей;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 - игровые тренинги и практикумы для родителей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визуальные средства общения;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родительских клубов</a:t>
            </a:r>
          </a:p>
          <a:p>
            <a:endParaRPr lang="ru-RU" sz="20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07704" y="305486"/>
            <a:ext cx="5688632" cy="108012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родителями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64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6"/>
          <p:cNvSpPr txBox="1">
            <a:spLocks noGrp="1"/>
          </p:cNvSpPr>
          <p:nvPr>
            <p:ph type="title"/>
          </p:nvPr>
        </p:nvSpPr>
        <p:spPr>
          <a:xfrm>
            <a:off x="1656973" y="131886"/>
            <a:ext cx="5867355" cy="12808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дошкольного образования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6"/>
          <p:cNvSpPr txBox="1">
            <a:spLocks/>
          </p:cNvSpPr>
          <p:nvPr/>
        </p:nvSpPr>
        <p:spPr>
          <a:xfrm>
            <a:off x="467544" y="1628800"/>
            <a:ext cx="2478293" cy="936105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Инициативность и самостоятельность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6"/>
          <p:cNvSpPr txBox="1">
            <a:spLocks/>
          </p:cNvSpPr>
          <p:nvPr/>
        </p:nvSpPr>
        <p:spPr>
          <a:xfrm>
            <a:off x="3419872" y="1628801"/>
            <a:ext cx="2478293" cy="936104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Уверенность в своих силах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 txBox="1">
            <a:spLocks/>
          </p:cNvSpPr>
          <p:nvPr/>
        </p:nvSpPr>
        <p:spPr>
          <a:xfrm>
            <a:off x="6300192" y="1628800"/>
            <a:ext cx="2478293" cy="936104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отношение к себе и другим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6"/>
          <p:cNvSpPr txBox="1">
            <a:spLocks/>
          </p:cNvSpPr>
          <p:nvPr/>
        </p:nvSpPr>
        <p:spPr>
          <a:xfrm>
            <a:off x="1979712" y="2780928"/>
            <a:ext cx="2342006" cy="1188132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Развитость воображения, фантазии, творчества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4860032" y="2780928"/>
            <a:ext cx="2478293" cy="1188132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подчиняться социальным нормам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6"/>
          <p:cNvSpPr txBox="1">
            <a:spLocks/>
          </p:cNvSpPr>
          <p:nvPr/>
        </p:nvSpPr>
        <p:spPr>
          <a:xfrm>
            <a:off x="467544" y="4221088"/>
            <a:ext cx="2691721" cy="1224136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Развитость крупной и мелкой моторики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6"/>
          <p:cNvSpPr txBox="1">
            <a:spLocks/>
          </p:cNvSpPr>
          <p:nvPr/>
        </p:nvSpPr>
        <p:spPr>
          <a:xfrm>
            <a:off x="3347864" y="4221088"/>
            <a:ext cx="2664295" cy="1224136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екст 6"/>
          <p:cNvSpPr txBox="1">
            <a:spLocks/>
          </p:cNvSpPr>
          <p:nvPr/>
        </p:nvSpPr>
        <p:spPr>
          <a:xfrm>
            <a:off x="6193477" y="4221088"/>
            <a:ext cx="2691721" cy="1224135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волевым усилиям в разных видах деятельности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656973" y="5589240"/>
            <a:ext cx="5681352" cy="792087"/>
          </a:xfrm>
          <a:prstGeom prst="roundRect">
            <a:avLst/>
          </a:prstGeom>
          <a:solidFill>
            <a:schemeClr val="accent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принятию собственных решений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17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Целевые ориентиры программы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1" y="2276872"/>
            <a:ext cx="7562800" cy="363435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ыступают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основаниями преемственности дошкольного и начального общего образования.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81183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1619672" y="116632"/>
            <a:ext cx="7056784" cy="2016968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Ожидаемые результаты: </a:t>
            </a: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портрет выпускника детского сада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Деятельный и активный</a:t>
            </a:r>
          </a:p>
          <a:p>
            <a:r>
              <a:rPr lang="ru-RU" sz="2800" dirty="0" smtClean="0"/>
              <a:t>Любознательный</a:t>
            </a:r>
          </a:p>
          <a:p>
            <a:r>
              <a:rPr lang="ru-RU" sz="2800" dirty="0" smtClean="0"/>
              <a:t>Инициативный</a:t>
            </a:r>
          </a:p>
          <a:p>
            <a:r>
              <a:rPr lang="ru-RU" sz="2800" dirty="0" smtClean="0"/>
              <a:t>Открытый внешнему миру, доброжелательный и отзывчивый</a:t>
            </a:r>
          </a:p>
          <a:p>
            <a:r>
              <a:rPr lang="ru-RU" sz="2800" dirty="0" smtClean="0"/>
              <a:t>Положительное отношение к себе, уверенность в своих силах</a:t>
            </a:r>
          </a:p>
          <a:p>
            <a:r>
              <a:rPr lang="ru-RU" sz="2800" dirty="0" smtClean="0"/>
              <a:t>Чувство собственного достоинства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89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124402" cy="4536504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800" i="1" dirty="0" smtClean="0">
                <a:latin typeface="Arial Black" panose="020B0A04020102020204" pitchFamily="34" charset="0"/>
              </a:rPr>
              <a:t>«Быть готовым к школе – не значит уметь читать, писать и считать. Быть готовым к школе – значит быть готовым всему этому научиться».</a:t>
            </a:r>
            <a:br>
              <a:rPr lang="ru-RU" sz="2800" i="1" dirty="0" smtClean="0">
                <a:latin typeface="Arial Black" panose="020B0A04020102020204" pitchFamily="34" charset="0"/>
              </a:rPr>
            </a:br>
            <a:r>
              <a:rPr lang="ru-RU" sz="2800" i="1" dirty="0" smtClean="0">
                <a:latin typeface="Arial Black" panose="020B0A04020102020204" pitchFamily="34" charset="0"/>
              </a:rPr>
              <a:t/>
            </a:r>
            <a:br>
              <a:rPr lang="ru-RU" sz="2800" i="1" dirty="0" smtClean="0">
                <a:latin typeface="Arial Black" panose="020B0A04020102020204" pitchFamily="34" charset="0"/>
              </a:rPr>
            </a:b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психологических наук</a:t>
            </a:r>
            <a:b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Абрамович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Венгер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ru-RU" dirty="0">
              <a:solidFill>
                <a:srgbClr val="1F27C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взгляды на воспитание, обучение и развитие детей требует нового подхода к осуществлению преемственности детского сада и школы, построении новой модели выпускника, что позволит обеспечить непрерывность образовательного процесса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преемственности может быть успешно решена при тесном взаимодействии детского сада и школы. Выиграют от этого все, особенно дети. Ради детей можно найти время, силы и средства для решения задач преемственности.</a:t>
            </a:r>
            <a:endParaRPr lang="ru-RU" sz="2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423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476672"/>
            <a:ext cx="7211144" cy="5649491"/>
          </a:xfrm>
        </p:spPr>
        <p:txBody>
          <a:bodyPr/>
          <a:lstStyle/>
          <a:p>
            <a:pPr marL="0" indent="0">
              <a:buNone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итература: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рождения до школы. Основная общеобразовательная программа дошкольного образования / Под ред. Н.Е.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Комаровой, М.А. Васильевой. – М.: Мозаика-Синтез, 2010. – 304 с. 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 и обучения в детском саду / Под ред. М.А. Васильевой, В.В. Гербовой, Т.С. Комаровой. – 4-е изд.,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– М.: Мозаика-Синтез, 2010.– 232с.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 ли ваш ребёнок к школе / А.А.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Венгер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А.Л.Венгер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–М: Знание, 1994 г. – 192 с.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дошкольного образования //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/>
              <a:t>Преемственность в работе ДОУ и школы в рамках введения ФГОС НОО в начальной школе. </a:t>
            </a:r>
            <a:r>
              <a:rPr lang="en-US" sz="1600" dirty="0" smtClean="0">
                <a:hlinkClick r:id="rId2"/>
              </a:rPr>
              <a:t>sch177.pskovedu.ru</a:t>
            </a:r>
            <a:endParaRPr lang="ru-RU" sz="1600" dirty="0" smtClean="0"/>
          </a:p>
          <a:p>
            <a:pPr lvl="0">
              <a:buFont typeface="+mj-lt"/>
              <a:buAutoNum type="arabicPeriod"/>
            </a:pPr>
            <a:r>
              <a:rPr lang="ru-RU" sz="1600" dirty="0" smtClean="0"/>
              <a:t>Л.Н. Кравцова "Преемственность между детским садом и школой в связи с переходом на ФГОС второго поколения".</a:t>
            </a:r>
            <a:r>
              <a:rPr lang="en-US" sz="1600" dirty="0" smtClean="0"/>
              <a:t> http://kravtsoval.ucoz.ru/publ/2-1-0-17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2780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268760"/>
            <a:ext cx="6696744" cy="2151112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262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16824" cy="3024336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</a:rPr>
              <a:t>Введение Федеральных Государственных Требований  (ФГТ) к структуре дошкольной программы и принятие новых Федеральных Государственных Образовательных Стандартов (ФГОС) начального школьного образования – важный этап преемственности детского сада и школы.</a:t>
            </a:r>
            <a:endParaRPr lang="ru-RU" sz="24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187624" y="3356992"/>
            <a:ext cx="6984776" cy="2257408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ФГОС – учить детей самостоятельно учиться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44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7427168" cy="453650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и детский сад – два смежных звена в системе образования. Успехи в школьном обучении во многом зависят от качества знаний и умений, сформированных в дошкольном детстве, от уровня развития познавательных интересов и познавательной активности ребенка, т.е. от развития умственных способностей ребёнка.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76542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229600" cy="241050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Преемственность между дошкольной и школьной ступенями образования не должна пониматься только как подготовка детей к обучению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Блок-схема: типовой процесс 4"/>
          <p:cNvSpPr/>
          <p:nvPr/>
        </p:nvSpPr>
        <p:spPr>
          <a:xfrm>
            <a:off x="1691680" y="3501008"/>
            <a:ext cx="5040560" cy="2304257"/>
          </a:xfrm>
          <a:prstGeom prst="flowChartPredefinedProcess">
            <a:avLst/>
          </a:prstGeom>
          <a:solidFill>
            <a:schemeClr val="accent1"/>
          </a:solidFill>
          <a:ln>
            <a:solidFill>
              <a:schemeClr val="accent6">
                <a:lumMod val="9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Основная задача помочь первоклассникам быстрее адаптироваться к новым условиям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64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Задачи преемственности детского сада и школы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Развитие любознательности</a:t>
            </a:r>
          </a:p>
          <a:p>
            <a:r>
              <a:rPr lang="ru-RU" sz="2800" dirty="0" smtClean="0"/>
              <a:t>Развитие способности самостоятельно решать творческие задачи</a:t>
            </a:r>
          </a:p>
          <a:p>
            <a:r>
              <a:rPr lang="ru-RU" sz="2800" dirty="0" smtClean="0"/>
              <a:t>Формирование творческого воображения, направленное на интеллектуальное и личностное развитие ребенка</a:t>
            </a:r>
          </a:p>
          <a:p>
            <a:r>
              <a:rPr lang="ru-RU" sz="2800" dirty="0" smtClean="0"/>
              <a:t>Развитие коммуникативности (умение общаться со взрослыми и сверстниками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7976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Цель: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преемственности и успешной адаптации при переходе из детского сада в школу.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системы непрерывного образования с учетом возрастных особенностей дошкольников и первоклассников.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благоприятных условий в детскому саду и школе для развития познавательной активности, самостоятельности, творчества каждого ребенка.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67859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7" y="260648"/>
            <a:ext cx="7058744" cy="108012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Задачи направленные на развитие личности: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7" y="1556792"/>
            <a:ext cx="7058744" cy="435443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и сохранение здоровья дошкольников, готовящихся к обучению в школе.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развитие детей, позволяющее им в дальнейшем успешно овладеть школьной программой.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психического и личностного развития ребенка.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267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1079612" y="908720"/>
            <a:ext cx="7272808" cy="2329416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Каждый ребенок идет в первый класс с надеждой на позитив. Все зависит от того, насколько ребенок был психологически подготовлен к школе. 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79612" y="3501008"/>
            <a:ext cx="7056784" cy="307118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bg1"/>
                </a:solidFill>
              </a:rPr>
              <a:t>Психологическая готовность - это такое состояние ребенка, которое позволяет ему овладевать новыми знаниями, принимать новые требования и чувствовать себя успешным в общении с учителями и одноклассниками. </a:t>
            </a:r>
            <a:endParaRPr lang="ru-RU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7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506D75-8B5A-4F6B-8116-D8C9F8D076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193</TotalTime>
  <Words>986</Words>
  <Application>Microsoft Office PowerPoint</Application>
  <PresentationFormat>Экран (4:3)</PresentationFormat>
  <Paragraphs>98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5" baseType="lpstr">
      <vt:lpstr>Arial Unicode MS</vt:lpstr>
      <vt:lpstr>ＭＳ Ｐゴシック</vt:lpstr>
      <vt:lpstr>ＭＳ Ｐゴシック</vt:lpstr>
      <vt:lpstr>Arial</vt:lpstr>
      <vt:lpstr>Arial Black</vt:lpstr>
      <vt:lpstr>Calibri</vt:lpstr>
      <vt:lpstr>Century Gothic</vt:lpstr>
      <vt:lpstr>Gill Sans MT</vt:lpstr>
      <vt:lpstr>HGｺﾞｼｯｸE</vt:lpstr>
      <vt:lpstr>Times New Roman</vt:lpstr>
      <vt:lpstr>Wingdings 2</vt:lpstr>
      <vt:lpstr>Wingdings 3</vt:lpstr>
      <vt:lpstr>Легкий дым</vt:lpstr>
      <vt:lpstr>Тема родительского собрания:  Преемственность детского сада и школы  Выполнила  учитель-логопед МБДОУ д/с № 8  Швечикова А.П.  </vt:lpstr>
      <vt:lpstr>«Быть готовым к школе – не значит уметь читать, писать и считать. Быть готовым к школе – значит быть готовым всему этому научиться».  Доктор психологических наук Леонид Абрамович Венгер</vt:lpstr>
      <vt:lpstr>Введение Федеральных Государственных Требований  (ФГТ) к структуре дошкольной программы и принятие новых Федеральных Государственных Образовательных Стандартов (ФГОС) начального школьного образования – важный этап преемственности детского сада и школы.</vt:lpstr>
      <vt:lpstr>Школа и детский сад – два смежных звена в системе образования. Успехи в школьном обучении во многом зависят от качества знаний и умений, сформированных в дошкольном детстве, от уровня развития познавательных интересов и познавательной активности ребенка, т.е. от развития умственных способностей ребёнка. </vt:lpstr>
      <vt:lpstr>Преемственность между дошкольной и школьной ступенями образования не должна пониматься только как подготовка детей к обучению </vt:lpstr>
      <vt:lpstr>Задачи преемственности детского сада и школы</vt:lpstr>
      <vt:lpstr>Цель:</vt:lpstr>
      <vt:lpstr>Задачи направленные на развитие личности:</vt:lpstr>
      <vt:lpstr>Презентация PowerPoint</vt:lpstr>
      <vt:lpstr>Психологическая готовность включает в себя</vt:lpstr>
      <vt:lpstr>Недостаточная психологическая готовность чаще всего возникает по следующим причинам: </vt:lpstr>
      <vt:lpstr>Важную роль в обеспечении эффективной преемственности дошкольного и начального образования играет координация взаимодействия между педагогическими коллективами ДОУ и школы.  </vt:lpstr>
      <vt:lpstr> </vt:lpstr>
      <vt:lpstr>Презентация PowerPoint</vt:lpstr>
      <vt:lpstr>Презентация PowerPoint</vt:lpstr>
      <vt:lpstr>Презентация PowerPoint</vt:lpstr>
      <vt:lpstr>Целевые ориентиры дошкольного образования</vt:lpstr>
      <vt:lpstr>Целевые ориентиры программы</vt:lpstr>
      <vt:lpstr>Презентация PowerPoint</vt:lpstr>
      <vt:lpstr>Вывод: 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«Быть готовым к школе – не значит уметь читать, писать и считать. Быть готовым к школе – значит быть готовым всему этому научиться». Доктор психологических наук Леонид Абрамович Венгер</dc:title>
  <dc:creator>HP</dc:creator>
  <cp:lastModifiedBy>Екатерина Швечикова</cp:lastModifiedBy>
  <cp:revision>29</cp:revision>
  <dcterms:created xsi:type="dcterms:W3CDTF">2014-02-23T07:45:13Z</dcterms:created>
  <dcterms:modified xsi:type="dcterms:W3CDTF">2015-02-25T16:28:03Z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TC103626579990</vt:lpwstr>
  </property>
</Properties>
</file>