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83" r:id="rId4"/>
    <p:sldId id="288" r:id="rId5"/>
    <p:sldId id="284" r:id="rId6"/>
    <p:sldId id="285" r:id="rId7"/>
    <p:sldId id="286" r:id="rId8"/>
    <p:sldId id="287" r:id="rId9"/>
    <p:sldId id="259" r:id="rId10"/>
    <p:sldId id="289" r:id="rId11"/>
    <p:sldId id="290" r:id="rId12"/>
    <p:sldId id="294" r:id="rId13"/>
    <p:sldId id="295" r:id="rId14"/>
    <p:sldId id="29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07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5ED551-E0E1-4789-8488-E615994974AF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4A94B0-3F8B-4E4D-9643-76AB758C99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7651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4A94B0-3F8B-4E4D-9643-76AB758C994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702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олна 1"/>
          <p:cNvSpPr/>
          <p:nvPr/>
        </p:nvSpPr>
        <p:spPr>
          <a:xfrm>
            <a:off x="304604" y="0"/>
            <a:ext cx="8712968" cy="4762871"/>
          </a:xfrm>
          <a:prstGeom prst="wav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Тема:</a:t>
            </a:r>
            <a:r>
              <a:rPr lang="ru-RU" sz="6000" dirty="0" smtClean="0">
                <a:ln>
                  <a:solidFill>
                    <a:srgbClr val="92D05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 </a:t>
            </a:r>
          </a:p>
          <a:p>
            <a:pPr algn="ctr"/>
            <a:r>
              <a:rPr lang="ru-RU" sz="6000" dirty="0" smtClean="0">
                <a:ln>
                  <a:solidFill>
                    <a:srgbClr val="92D050"/>
                  </a:solidFill>
                </a:ln>
                <a:solidFill>
                  <a:srgbClr val="C0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«</a:t>
            </a:r>
            <a:r>
              <a:rPr lang="ru-RU" sz="6000" dirty="0" err="1">
                <a:solidFill>
                  <a:srgbClr val="C00000"/>
                </a:solidFill>
              </a:rPr>
              <a:t>Халык</a:t>
            </a:r>
            <a:r>
              <a:rPr lang="ru-RU" sz="6000" dirty="0">
                <a:solidFill>
                  <a:srgbClr val="C00000"/>
                </a:solidFill>
              </a:rPr>
              <a:t> </a:t>
            </a:r>
            <a:r>
              <a:rPr lang="ru-RU" sz="6000" dirty="0" err="1">
                <a:solidFill>
                  <a:srgbClr val="C00000"/>
                </a:solidFill>
              </a:rPr>
              <a:t>авыз</a:t>
            </a:r>
            <a:r>
              <a:rPr lang="ru-RU" sz="6000" dirty="0">
                <a:solidFill>
                  <a:srgbClr val="C00000"/>
                </a:solidFill>
              </a:rPr>
              <a:t> </a:t>
            </a:r>
            <a:r>
              <a:rPr lang="ru-RU" sz="6000" dirty="0" err="1">
                <a:solidFill>
                  <a:srgbClr val="C00000"/>
                </a:solidFill>
              </a:rPr>
              <a:t>иҗатының</a:t>
            </a:r>
            <a:r>
              <a:rPr lang="ru-RU" sz="6000" dirty="0">
                <a:solidFill>
                  <a:srgbClr val="C00000"/>
                </a:solidFill>
              </a:rPr>
              <a:t> </a:t>
            </a:r>
            <a:r>
              <a:rPr lang="ru-RU" sz="6000" dirty="0" err="1">
                <a:solidFill>
                  <a:srgbClr val="C00000"/>
                </a:solidFill>
              </a:rPr>
              <a:t>бер</a:t>
            </a:r>
            <a:r>
              <a:rPr lang="ru-RU" sz="6000" dirty="0">
                <a:solidFill>
                  <a:srgbClr val="C00000"/>
                </a:solidFill>
              </a:rPr>
              <a:t> </a:t>
            </a:r>
            <a:r>
              <a:rPr lang="ru-RU" sz="6000" dirty="0" err="1">
                <a:solidFill>
                  <a:srgbClr val="C00000"/>
                </a:solidFill>
              </a:rPr>
              <a:t>төре</a:t>
            </a:r>
            <a:r>
              <a:rPr lang="ru-RU" sz="6000" dirty="0">
                <a:solidFill>
                  <a:srgbClr val="C00000"/>
                </a:solidFill>
              </a:rPr>
              <a:t> </a:t>
            </a:r>
            <a:r>
              <a:rPr lang="ru-RU" sz="6000" dirty="0" err="1">
                <a:solidFill>
                  <a:srgbClr val="C00000"/>
                </a:solidFill>
              </a:rPr>
              <a:t>булган</a:t>
            </a:r>
            <a:r>
              <a:rPr lang="ru-RU" sz="6000" dirty="0">
                <a:solidFill>
                  <a:srgbClr val="C00000"/>
                </a:solidFill>
              </a:rPr>
              <a:t> </a:t>
            </a:r>
            <a:r>
              <a:rPr lang="ru-RU" sz="6000" dirty="0" err="1" smtClean="0">
                <a:solidFill>
                  <a:srgbClr val="C00000"/>
                </a:solidFill>
              </a:rPr>
              <a:t>табышмаклар</a:t>
            </a:r>
            <a:r>
              <a:rPr lang="ru-RU" sz="6000" dirty="0" smtClean="0">
                <a:solidFill>
                  <a:srgbClr val="C00000"/>
                </a:solidFill>
              </a:rPr>
              <a:t>»</a:t>
            </a:r>
            <a:r>
              <a:rPr lang="tt-RU" sz="6000" dirty="0" smtClean="0">
                <a:ln>
                  <a:solidFill>
                    <a:srgbClr val="92D050"/>
                  </a:solidFill>
                </a:ln>
                <a:solidFill>
                  <a:srgbClr val="FF00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.</a:t>
            </a:r>
            <a:endParaRPr lang="ru-RU" sz="6000" dirty="0">
              <a:ln>
                <a:solidFill>
                  <a:srgbClr val="92D050"/>
                </a:solidFill>
              </a:ln>
              <a:solidFill>
                <a:srgbClr val="FF00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026" name="Picture 2" descr="http://nv86.ru/upload/iblock/fbe/fbe9c893beaa468b709722feadb462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42" y="3814905"/>
            <a:ext cx="3888432" cy="30243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668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i="1" dirty="0">
                <a:solidFill>
                  <a:srgbClr val="002060"/>
                </a:solidFill>
              </a:rPr>
              <a:t>Алтынчы бәйге.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tt-RU" i="1" dirty="0">
                <a:solidFill>
                  <a:srgbClr val="002060"/>
                </a:solidFill>
              </a:rPr>
              <a:t>  </a:t>
            </a:r>
            <a:r>
              <a:rPr lang="tt-RU" i="1" dirty="0" smtClean="0">
                <a:solidFill>
                  <a:srgbClr val="002060"/>
                </a:solidFill>
              </a:rPr>
              <a:t>”</a:t>
            </a:r>
            <a:r>
              <a:rPr lang="tt-RU" i="1" dirty="0">
                <a:solidFill>
                  <a:srgbClr val="002060"/>
                </a:solidFill>
              </a:rPr>
              <a:t>  Иң оста </a:t>
            </a:r>
            <a:r>
              <a:rPr lang="tt-RU" i="1" dirty="0" smtClean="0">
                <a:solidFill>
                  <a:srgbClr val="002060"/>
                </a:solidFill>
              </a:rPr>
              <a:t>рәссам”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t-RU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tt-RU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t-RU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Ул </a:t>
            </a:r>
            <a:r>
              <a:rPr lang="tt-RU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булса,  көн була,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t-RU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Ул булмаса, кем була?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t-RU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(кояш)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89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i="1" dirty="0" smtClean="0"/>
              <a:t/>
            </a:r>
            <a:br>
              <a:rPr lang="tt-RU" b="1" i="1" dirty="0" smtClean="0"/>
            </a:br>
            <a:r>
              <a:rPr lang="tt-RU" b="1" i="1" dirty="0" smtClean="0">
                <a:solidFill>
                  <a:srgbClr val="002060"/>
                </a:solidFill>
              </a:rPr>
              <a:t>Җиденче </a:t>
            </a:r>
            <a:r>
              <a:rPr lang="tt-RU" b="1" i="1" dirty="0">
                <a:solidFill>
                  <a:srgbClr val="002060"/>
                </a:solidFill>
              </a:rPr>
              <a:t>бәйге.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tt-RU" b="1" i="1" dirty="0">
                <a:solidFill>
                  <a:srgbClr val="002060"/>
                </a:solidFill>
              </a:rPr>
              <a:t>    </a:t>
            </a:r>
            <a:r>
              <a:rPr lang="tt-RU" i="1" dirty="0">
                <a:solidFill>
                  <a:srgbClr val="002060"/>
                </a:solidFill>
              </a:rPr>
              <a:t>Кроссворд чишү</a:t>
            </a:r>
            <a:r>
              <a:rPr lang="tt-RU" b="1" i="1" dirty="0">
                <a:solidFill>
                  <a:srgbClr val="002060"/>
                </a:solidFill>
              </a:rPr>
              <a:t>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487" y="1844824"/>
            <a:ext cx="3403134" cy="3259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10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1513156"/>
              </p:ext>
            </p:extLst>
          </p:nvPr>
        </p:nvGraphicFramePr>
        <p:xfrm>
          <a:off x="3995936" y="1412776"/>
          <a:ext cx="3970785" cy="455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7255"/>
                <a:gridCol w="567255"/>
                <a:gridCol w="567255"/>
                <a:gridCol w="567255"/>
                <a:gridCol w="567255"/>
                <a:gridCol w="567255"/>
                <a:gridCol w="567255"/>
              </a:tblGrid>
              <a:tr h="455568">
                <a:tc>
                  <a:txBody>
                    <a:bodyPr/>
                    <a:lstStyle/>
                    <a:p>
                      <a:r>
                        <a:rPr lang="tt-RU" dirty="0" smtClean="0"/>
                        <a:t>Т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1431718"/>
              </p:ext>
            </p:extLst>
          </p:nvPr>
        </p:nvGraphicFramePr>
        <p:xfrm>
          <a:off x="2123728" y="1916832"/>
          <a:ext cx="309634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9"/>
                <a:gridCol w="619269"/>
                <a:gridCol w="619269"/>
                <a:gridCol w="619269"/>
                <a:gridCol w="619269"/>
              </a:tblGrid>
              <a:tr h="355064">
                <a:tc>
                  <a:txBody>
                    <a:bodyPr/>
                    <a:lstStyle/>
                    <a:p>
                      <a:r>
                        <a:rPr lang="tt-RU" dirty="0" smtClean="0"/>
                        <a:t>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8439130"/>
              </p:ext>
            </p:extLst>
          </p:nvPr>
        </p:nvGraphicFramePr>
        <p:xfrm>
          <a:off x="3995936" y="2348880"/>
          <a:ext cx="309634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269"/>
                <a:gridCol w="619269"/>
                <a:gridCol w="619269"/>
                <a:gridCol w="619269"/>
                <a:gridCol w="619269"/>
              </a:tblGrid>
              <a:tr h="211048">
                <a:tc>
                  <a:txBody>
                    <a:bodyPr/>
                    <a:lstStyle/>
                    <a:p>
                      <a:r>
                        <a:rPr lang="tt-RU" dirty="0" smtClean="0"/>
                        <a:t>Б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14316"/>
              </p:ext>
            </p:extLst>
          </p:nvPr>
        </p:nvGraphicFramePr>
        <p:xfrm>
          <a:off x="2195736" y="2780928"/>
          <a:ext cx="302433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604867"/>
                <a:gridCol w="604867"/>
              </a:tblGrid>
              <a:tr h="288032">
                <a:tc>
                  <a:txBody>
                    <a:bodyPr/>
                    <a:lstStyle/>
                    <a:p>
                      <a:r>
                        <a:rPr lang="tt-RU" dirty="0" smtClean="0"/>
                        <a:t>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Ң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Ы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486253"/>
              </p:ext>
            </p:extLst>
          </p:nvPr>
        </p:nvGraphicFramePr>
        <p:xfrm>
          <a:off x="2771800" y="3212976"/>
          <a:ext cx="302433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4867"/>
                <a:gridCol w="604867"/>
                <a:gridCol w="604867"/>
                <a:gridCol w="604867"/>
                <a:gridCol w="604867"/>
              </a:tblGrid>
              <a:tr h="288032">
                <a:tc>
                  <a:txBody>
                    <a:bodyPr/>
                    <a:lstStyle/>
                    <a:p>
                      <a:r>
                        <a:rPr lang="tt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Ш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838679"/>
              </p:ext>
            </p:extLst>
          </p:nvPr>
        </p:nvGraphicFramePr>
        <p:xfrm>
          <a:off x="2195736" y="3645024"/>
          <a:ext cx="352839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8065"/>
                <a:gridCol w="588065"/>
                <a:gridCol w="588065"/>
                <a:gridCol w="588065"/>
                <a:gridCol w="588065"/>
                <a:gridCol w="588065"/>
              </a:tblGrid>
              <a:tr h="360040">
                <a:tc>
                  <a:txBody>
                    <a:bodyPr/>
                    <a:lstStyle/>
                    <a:p>
                      <a:r>
                        <a:rPr lang="tt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М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337416"/>
              </p:ext>
            </p:extLst>
          </p:nvPr>
        </p:nvGraphicFramePr>
        <p:xfrm>
          <a:off x="3419872" y="4077072"/>
          <a:ext cx="446449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062"/>
                <a:gridCol w="558062"/>
                <a:gridCol w="558062"/>
                <a:gridCol w="558062"/>
                <a:gridCol w="558062"/>
                <a:gridCol w="558062"/>
                <a:gridCol w="558062"/>
                <a:gridCol w="558062"/>
              </a:tblGrid>
              <a:tr h="370840">
                <a:tc>
                  <a:txBody>
                    <a:bodyPr/>
                    <a:lstStyle/>
                    <a:p>
                      <a:r>
                        <a:rPr lang="tt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3959877"/>
              </p:ext>
            </p:extLst>
          </p:nvPr>
        </p:nvGraphicFramePr>
        <p:xfrm>
          <a:off x="3995935" y="4509120"/>
          <a:ext cx="3096345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65"/>
                <a:gridCol w="662473"/>
                <a:gridCol w="619269"/>
                <a:gridCol w="619269"/>
                <a:gridCol w="619269"/>
              </a:tblGrid>
              <a:tr h="360040">
                <a:tc>
                  <a:txBody>
                    <a:bodyPr/>
                    <a:lstStyle/>
                    <a:p>
                      <a:r>
                        <a:rPr lang="tt-RU" dirty="0" smtClean="0"/>
                        <a:t>К</a:t>
                      </a:r>
                      <a:endParaRPr lang="ru-RU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t-RU" dirty="0" smtClean="0"/>
                        <a:t>Й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42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sz="3100" b="1" i="1" dirty="0" smtClean="0"/>
              <a:t/>
            </a:r>
            <a:br>
              <a:rPr lang="tt-RU" sz="3100" b="1" i="1" dirty="0" smtClean="0"/>
            </a:br>
            <a:r>
              <a:rPr lang="tt-RU" sz="3100" b="1" i="1" dirty="0"/>
              <a:t/>
            </a:r>
            <a:br>
              <a:rPr lang="tt-RU" sz="3100" b="1" i="1" dirty="0"/>
            </a:br>
            <a:r>
              <a:rPr lang="tt-RU" sz="3100" b="1" i="1" dirty="0" smtClean="0"/>
              <a:t/>
            </a:r>
            <a:br>
              <a:rPr lang="tt-RU" sz="3100" b="1" i="1" dirty="0" smtClean="0"/>
            </a:br>
            <a:r>
              <a:rPr lang="tt-RU" b="1" i="1" dirty="0" smtClean="0">
                <a:solidFill>
                  <a:srgbClr val="002060"/>
                </a:solidFill>
              </a:rPr>
              <a:t>Сигезенче </a:t>
            </a:r>
            <a:r>
              <a:rPr lang="tt-RU" b="1" i="1" dirty="0">
                <a:solidFill>
                  <a:srgbClr val="002060"/>
                </a:solidFill>
              </a:rPr>
              <a:t>бәйге</a:t>
            </a:r>
            <a:r>
              <a:rPr lang="tt-RU" b="1" i="1" dirty="0" smtClean="0">
                <a:solidFill>
                  <a:srgbClr val="002060"/>
                </a:solidFill>
              </a:rPr>
              <a:t>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 </a:t>
            </a:r>
            <a:br>
              <a:rPr lang="ru-RU" dirty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t-RU" b="1" i="1" dirty="0">
                <a:solidFill>
                  <a:srgbClr val="002060"/>
                </a:solidFill>
              </a:rPr>
              <a:t>“ТАБЫШМАК” </a:t>
            </a:r>
            <a:endParaRPr lang="tt-RU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t-RU" i="1" dirty="0" smtClean="0">
                <a:solidFill>
                  <a:srgbClr val="002060"/>
                </a:solidFill>
              </a:rPr>
              <a:t> сүзеннән </a:t>
            </a:r>
            <a:r>
              <a:rPr lang="tt-RU" i="1" dirty="0">
                <a:solidFill>
                  <a:srgbClr val="002060"/>
                </a:solidFill>
              </a:rPr>
              <a:t>кайсы команда күп сүз ясый?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045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t-RU" dirty="0" smtClean="0"/>
          </a:p>
          <a:p>
            <a:endParaRPr lang="tt-RU" dirty="0" smtClean="0"/>
          </a:p>
          <a:p>
            <a:pPr marL="0" indent="0">
              <a:buNone/>
            </a:pPr>
            <a:r>
              <a:rPr lang="tt-RU" dirty="0" smtClean="0"/>
              <a:t>             </a:t>
            </a:r>
            <a:r>
              <a:rPr lang="tt-RU" sz="3600" dirty="0" smtClean="0">
                <a:solidFill>
                  <a:srgbClr val="00B0F0"/>
                </a:solidFill>
              </a:rPr>
              <a:t>Иг</a:t>
            </a:r>
            <a:r>
              <a:rPr lang="ru-RU" sz="3600" dirty="0" smtClean="0">
                <a:solidFill>
                  <a:srgbClr val="00B0F0"/>
                </a:solidFill>
              </a:rPr>
              <a:t>ъ</a:t>
            </a:r>
            <a:r>
              <a:rPr lang="tt-RU" sz="3600" dirty="0" smtClean="0">
                <a:solidFill>
                  <a:srgbClr val="00B0F0"/>
                </a:solidFill>
              </a:rPr>
              <a:t>тибарыгыз өчен рәхмәт!</a:t>
            </a:r>
            <a:endParaRPr lang="ru-RU" sz="36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49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МАКСАТ: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1. </a:t>
            </a:r>
            <a:r>
              <a:rPr lang="ru-RU" dirty="0" err="1"/>
              <a:t>Халык</a:t>
            </a:r>
            <a:r>
              <a:rPr lang="ru-RU" dirty="0"/>
              <a:t> </a:t>
            </a:r>
            <a:r>
              <a:rPr lang="ru-RU" dirty="0" err="1"/>
              <a:t>авыз</a:t>
            </a:r>
            <a:r>
              <a:rPr lang="ru-RU" dirty="0"/>
              <a:t> </a:t>
            </a:r>
            <a:r>
              <a:rPr lang="ru-RU" dirty="0" err="1"/>
              <a:t>иҗатының</a:t>
            </a:r>
            <a:r>
              <a:rPr lang="ru-RU" dirty="0"/>
              <a:t> </a:t>
            </a:r>
            <a:r>
              <a:rPr lang="ru-RU" dirty="0" err="1"/>
              <a:t>бер</a:t>
            </a:r>
            <a:r>
              <a:rPr lang="ru-RU" dirty="0"/>
              <a:t> </a:t>
            </a:r>
            <a:r>
              <a:rPr lang="ru-RU" dirty="0" err="1"/>
              <a:t>төре</a:t>
            </a:r>
            <a:r>
              <a:rPr lang="ru-RU" dirty="0"/>
              <a:t> </a:t>
            </a:r>
            <a:r>
              <a:rPr lang="ru-RU" dirty="0" err="1"/>
              <a:t>булган</a:t>
            </a:r>
            <a:r>
              <a:rPr lang="ru-RU" dirty="0"/>
              <a:t> </a:t>
            </a:r>
            <a:r>
              <a:rPr lang="ru-RU" dirty="0" err="1"/>
              <a:t>табышмаклар</a:t>
            </a:r>
            <a:r>
              <a:rPr lang="ru-RU" dirty="0"/>
              <a:t> </a:t>
            </a:r>
            <a:r>
              <a:rPr lang="ru-RU" dirty="0" err="1"/>
              <a:t>турындагы</a:t>
            </a:r>
            <a:r>
              <a:rPr lang="ru-RU" dirty="0"/>
              <a:t> </a:t>
            </a:r>
            <a:r>
              <a:rPr lang="ru-RU" dirty="0" err="1"/>
              <a:t>белемнәрне</a:t>
            </a:r>
            <a:r>
              <a:rPr lang="ru-RU" dirty="0"/>
              <a:t> </a:t>
            </a:r>
            <a:r>
              <a:rPr lang="ru-RU" dirty="0" err="1"/>
              <a:t>ныгыту</a:t>
            </a:r>
            <a:r>
              <a:rPr lang="ru-RU" dirty="0"/>
              <a:t>, </a:t>
            </a:r>
            <a:r>
              <a:rPr lang="ru-RU" dirty="0" err="1"/>
              <a:t>тирәнәйтү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dirty="0" err="1"/>
              <a:t>Укучыларның</a:t>
            </a:r>
            <a:r>
              <a:rPr lang="ru-RU" dirty="0"/>
              <a:t> </a:t>
            </a:r>
            <a:r>
              <a:rPr lang="ru-RU" dirty="0" err="1"/>
              <a:t>сөйләм</a:t>
            </a:r>
            <a:r>
              <a:rPr lang="ru-RU" dirty="0"/>
              <a:t> </a:t>
            </a:r>
            <a:r>
              <a:rPr lang="ru-RU" dirty="0" err="1"/>
              <a:t>телен</a:t>
            </a:r>
            <a:r>
              <a:rPr lang="ru-RU" dirty="0"/>
              <a:t>, логик </a:t>
            </a:r>
            <a:r>
              <a:rPr lang="ru-RU" dirty="0" err="1"/>
              <a:t>фикерләү</a:t>
            </a:r>
            <a:r>
              <a:rPr lang="ru-RU" dirty="0"/>
              <a:t> </a:t>
            </a:r>
            <a:r>
              <a:rPr lang="ru-RU" dirty="0" err="1"/>
              <a:t>дәрәҗәсен</a:t>
            </a:r>
            <a:r>
              <a:rPr lang="ru-RU" dirty="0"/>
              <a:t> </a:t>
            </a:r>
            <a:r>
              <a:rPr lang="ru-RU" dirty="0" err="1"/>
              <a:t>үстерү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. </a:t>
            </a:r>
            <a:r>
              <a:rPr lang="ru-RU" dirty="0" err="1"/>
              <a:t>Халык</a:t>
            </a:r>
            <a:r>
              <a:rPr lang="ru-RU" dirty="0"/>
              <a:t> </a:t>
            </a:r>
            <a:r>
              <a:rPr lang="ru-RU" dirty="0" err="1"/>
              <a:t>авыз</a:t>
            </a:r>
            <a:r>
              <a:rPr lang="ru-RU" dirty="0"/>
              <a:t> </a:t>
            </a:r>
            <a:r>
              <a:rPr lang="ru-RU" dirty="0" err="1"/>
              <a:t>иҗаты</a:t>
            </a:r>
            <a:r>
              <a:rPr lang="ru-RU" dirty="0"/>
              <a:t> </a:t>
            </a:r>
            <a:r>
              <a:rPr lang="ru-RU" dirty="0" err="1"/>
              <a:t>булган</a:t>
            </a:r>
            <a:r>
              <a:rPr lang="ru-RU" dirty="0"/>
              <a:t> </a:t>
            </a:r>
            <a:r>
              <a:rPr lang="ru-RU" dirty="0" err="1"/>
              <a:t>табышмакларга</a:t>
            </a:r>
            <a:r>
              <a:rPr lang="ru-RU" dirty="0"/>
              <a:t> карата </a:t>
            </a:r>
            <a:r>
              <a:rPr lang="ru-RU" dirty="0" err="1"/>
              <a:t>мәхәббәт</a:t>
            </a:r>
            <a:r>
              <a:rPr lang="ru-RU" dirty="0"/>
              <a:t>, </a:t>
            </a:r>
            <a:r>
              <a:rPr lang="ru-RU" dirty="0" err="1"/>
              <a:t>соклану</a:t>
            </a:r>
            <a:r>
              <a:rPr lang="ru-RU" dirty="0"/>
              <a:t> </a:t>
            </a:r>
            <a:r>
              <a:rPr lang="ru-RU" dirty="0" err="1"/>
              <a:t>хисе</a:t>
            </a:r>
            <a:r>
              <a:rPr lang="ru-RU" dirty="0"/>
              <a:t> </a:t>
            </a:r>
            <a:r>
              <a:rPr lang="ru-RU" dirty="0" err="1"/>
              <a:t>тәрбияләү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824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i="1" dirty="0">
                <a:solidFill>
                  <a:srgbClr val="002060"/>
                </a:solidFill>
              </a:rPr>
              <a:t>Т</a:t>
            </a:r>
            <a:r>
              <a:rPr lang="tt-RU" i="1" dirty="0" smtClean="0">
                <a:solidFill>
                  <a:srgbClr val="002060"/>
                </a:solidFill>
              </a:rPr>
              <a:t>абышмаклар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i="1" dirty="0"/>
              <a:t>Халык авыз иҗаты- халыкның күңел көзгесе. Ул көзгедә тарих чагылышы. Халык авыз иҗаты әсәрләрен өйрәнү бик әһәмиятле. Ул яшь буынның зиһенен баета, дөньяга карашын киңәйтә, тел байлыгын һәм белемен үстерә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314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i="1" dirty="0">
                <a:solidFill>
                  <a:srgbClr val="002060"/>
                </a:solidFill>
              </a:rPr>
              <a:t>Беренче </a:t>
            </a:r>
            <a:r>
              <a:rPr lang="tt-RU" b="1" i="1" dirty="0" smtClean="0">
                <a:solidFill>
                  <a:srgbClr val="002060"/>
                </a:solidFill>
              </a:rPr>
              <a:t>бәйге</a:t>
            </a:r>
            <a:br>
              <a:rPr lang="tt-RU" b="1" i="1" dirty="0" smtClean="0">
                <a:solidFill>
                  <a:srgbClr val="002060"/>
                </a:solidFill>
              </a:rPr>
            </a:br>
            <a:r>
              <a:rPr lang="tt-RU" b="1" i="1" dirty="0" smtClean="0">
                <a:solidFill>
                  <a:srgbClr val="7030A0"/>
                </a:solidFill>
              </a:rPr>
              <a:t>“Бу  мин” уены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t-RU" i="1" dirty="0"/>
              <a:t>1.</a:t>
            </a:r>
            <a:r>
              <a:rPr lang="tt-RU" b="1" i="1" dirty="0"/>
              <a:t> </a:t>
            </a:r>
            <a:r>
              <a:rPr lang="tt-RU" b="1" i="1" dirty="0" smtClean="0"/>
              <a:t> </a:t>
            </a:r>
            <a:r>
              <a:rPr lang="tt-RU" i="1" dirty="0" smtClean="0"/>
              <a:t>Озын </a:t>
            </a:r>
            <a:r>
              <a:rPr lang="tt-RU" i="1" dirty="0"/>
              <a:t>идем-киселдем,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     Юан </a:t>
            </a:r>
            <a:r>
              <a:rPr lang="tt-RU" i="1" dirty="0"/>
              <a:t>идем-ярылдым,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     Инде </a:t>
            </a:r>
            <a:r>
              <a:rPr lang="tt-RU" i="1" dirty="0"/>
              <a:t>утка тарыдым.                      </a:t>
            </a:r>
            <a:endParaRPr lang="tt-RU" i="1" dirty="0" smtClean="0"/>
          </a:p>
          <a:p>
            <a:pPr marL="0" indent="0">
              <a:buNone/>
            </a:pPr>
            <a:r>
              <a:rPr lang="tt-RU" i="1" dirty="0" smtClean="0"/>
              <a:t>2</a:t>
            </a:r>
            <a:r>
              <a:rPr lang="tt-RU" b="1" i="1" dirty="0"/>
              <a:t>. </a:t>
            </a:r>
            <a:r>
              <a:rPr lang="tt-RU" b="1" i="1" dirty="0" smtClean="0"/>
              <a:t> </a:t>
            </a:r>
            <a:r>
              <a:rPr lang="tt-RU" i="1" dirty="0" smtClean="0"/>
              <a:t>Башы </a:t>
            </a:r>
            <a:r>
              <a:rPr lang="tt-RU" i="1" dirty="0"/>
              <a:t>тауда, аягы диңгездә</a:t>
            </a:r>
            <a:r>
              <a:rPr lang="tt-RU" i="1" dirty="0" smtClean="0"/>
              <a:t>.   </a:t>
            </a:r>
            <a:r>
              <a:rPr lang="tt-RU" i="1" dirty="0"/>
              <a:t>  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3.  Кечкенә </a:t>
            </a:r>
            <a:r>
              <a:rPr lang="tt-RU" i="1" dirty="0"/>
              <a:t>сары </a:t>
            </a:r>
            <a:r>
              <a:rPr lang="tt-RU" i="1" dirty="0" smtClean="0"/>
              <a:t>карт</a:t>
            </a:r>
          </a:p>
          <a:p>
            <a:pPr marL="0" indent="0">
              <a:buNone/>
            </a:pPr>
            <a:r>
              <a:rPr lang="tt-RU" i="1" dirty="0" smtClean="0"/>
              <a:t>      Кигән </a:t>
            </a:r>
            <a:r>
              <a:rPr lang="tt-RU" i="1" dirty="0"/>
              <a:t>туны тугыз кат.</a:t>
            </a:r>
            <a:endParaRPr lang="ru-RU" dirty="0"/>
          </a:p>
          <a:p>
            <a:pPr marL="0" indent="0">
              <a:buNone/>
            </a:pPr>
            <a:r>
              <a:rPr lang="ru-RU" i="1" dirty="0" smtClean="0"/>
              <a:t>4</a:t>
            </a:r>
            <a:r>
              <a:rPr lang="tt-RU" i="1" dirty="0"/>
              <a:t>. </a:t>
            </a:r>
            <a:r>
              <a:rPr lang="tt-RU" i="1" dirty="0" smtClean="0"/>
              <a:t> Мин </a:t>
            </a:r>
            <a:r>
              <a:rPr lang="tt-RU" i="1" dirty="0"/>
              <a:t>кечкенә, миңа тимә,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     Тисәң</a:t>
            </a:r>
            <a:r>
              <a:rPr lang="tt-RU" i="1" dirty="0"/>
              <a:t>, авыртты димә.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 </a:t>
            </a:r>
            <a:r>
              <a:rPr lang="ru-RU" i="1" dirty="0" smtClean="0"/>
              <a:t>5</a:t>
            </a:r>
            <a:r>
              <a:rPr lang="tt-RU" i="1" dirty="0" smtClean="0"/>
              <a:t>. Аягы </a:t>
            </a:r>
            <a:r>
              <a:rPr lang="tt-RU" i="1" dirty="0"/>
              <a:t>бар, кулы юк,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      Аркасы </a:t>
            </a:r>
            <a:r>
              <a:rPr lang="tt-RU" i="1" dirty="0"/>
              <a:t>бар, түше юк.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6.   Бәләкәй </a:t>
            </a:r>
            <a:r>
              <a:rPr lang="tt-RU" i="1" dirty="0"/>
              <a:t>генә олан,</a:t>
            </a:r>
            <a:endParaRPr lang="ru-RU" dirty="0"/>
          </a:p>
          <a:p>
            <a:pPr marL="0" indent="0">
              <a:buNone/>
            </a:pPr>
            <a:r>
              <a:rPr lang="tt-RU" i="1" dirty="0" smtClean="0"/>
              <a:t>       Биленә </a:t>
            </a:r>
            <a:r>
              <a:rPr lang="tt-RU" i="1" dirty="0"/>
              <a:t>каеш буган.</a:t>
            </a:r>
            <a:endParaRPr lang="ru-RU" dirty="0"/>
          </a:p>
          <a:p>
            <a:pPr marL="0" indent="0">
              <a:buNone/>
            </a:pPr>
            <a:r>
              <a:rPr lang="tt-RU" i="1" dirty="0"/>
              <a:t>                               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98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ҖАВАПЛАР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1)  </a:t>
            </a:r>
            <a:r>
              <a:rPr lang="ru-RU" dirty="0" err="1" smtClean="0">
                <a:solidFill>
                  <a:srgbClr val="C00000"/>
                </a:solidFill>
              </a:rPr>
              <a:t>Утын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2) </a:t>
            </a:r>
            <a:r>
              <a:rPr lang="ru-RU" dirty="0" err="1" smtClean="0">
                <a:solidFill>
                  <a:srgbClr val="C00000"/>
                </a:solidFill>
              </a:rPr>
              <a:t>Елга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3) </a:t>
            </a:r>
            <a:r>
              <a:rPr lang="ru-RU" dirty="0" err="1" smtClean="0">
                <a:solidFill>
                  <a:srgbClr val="C00000"/>
                </a:solidFill>
              </a:rPr>
              <a:t>Суган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4)</a:t>
            </a:r>
            <a:r>
              <a:rPr lang="ru-RU" dirty="0" err="1" smtClean="0">
                <a:solidFill>
                  <a:srgbClr val="C00000"/>
                </a:solidFill>
              </a:rPr>
              <a:t>Балкорты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5)</a:t>
            </a:r>
            <a:r>
              <a:rPr lang="ru-RU" dirty="0" err="1" smtClean="0">
                <a:solidFill>
                  <a:srgbClr val="C00000"/>
                </a:solidFill>
              </a:rPr>
              <a:t>Урындык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6)</a:t>
            </a:r>
            <a:r>
              <a:rPr lang="ru-RU" dirty="0" err="1" smtClean="0">
                <a:solidFill>
                  <a:srgbClr val="C00000"/>
                </a:solidFill>
              </a:rPr>
              <a:t>Себерке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75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i="1" dirty="0">
                <a:solidFill>
                  <a:srgbClr val="7030A0"/>
                </a:solidFill>
              </a:rPr>
              <a:t>Икенче </a:t>
            </a:r>
            <a:r>
              <a:rPr lang="tt-RU" b="1" i="1" dirty="0" smtClean="0">
                <a:solidFill>
                  <a:srgbClr val="7030A0"/>
                </a:solidFill>
              </a:rPr>
              <a:t>бәйге</a:t>
            </a:r>
            <a:br>
              <a:rPr lang="tt-RU" b="1" i="1" dirty="0" smtClean="0">
                <a:solidFill>
                  <a:srgbClr val="7030A0"/>
                </a:solidFill>
              </a:rPr>
            </a:br>
            <a:r>
              <a:rPr lang="tt-RU" sz="3100" b="1" i="1" dirty="0" smtClean="0">
                <a:solidFill>
                  <a:srgbClr val="C00000"/>
                </a:solidFill>
              </a:rPr>
              <a:t>К</a:t>
            </a:r>
            <a:r>
              <a:rPr lang="tt-RU" sz="3100" i="1" dirty="0" smtClean="0">
                <a:solidFill>
                  <a:srgbClr val="C00000"/>
                </a:solidFill>
              </a:rPr>
              <a:t>өч </a:t>
            </a:r>
            <a:r>
              <a:rPr lang="tt-RU" sz="3100" i="1" dirty="0">
                <a:solidFill>
                  <a:srgbClr val="C00000"/>
                </a:solidFill>
              </a:rPr>
              <a:t>сынашу- тапкыр җаваплы табышмаклар чишү</a:t>
            </a:r>
            <a:endParaRPr lang="ru-RU" sz="31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t-RU" i="1" dirty="0"/>
              <a:t>Каз судан чыккач нишли?</a:t>
            </a:r>
            <a:endParaRPr lang="ru-RU" dirty="0"/>
          </a:p>
          <a:p>
            <a:r>
              <a:rPr lang="tt-RU" i="1" dirty="0"/>
              <a:t>Кәҗә җидене тутыргач нишли</a:t>
            </a:r>
            <a:r>
              <a:rPr lang="tt-RU" i="1" dirty="0" smtClean="0"/>
              <a:t>?</a:t>
            </a:r>
          </a:p>
          <a:p>
            <a:r>
              <a:rPr lang="tt-RU" i="1" dirty="0" smtClean="0"/>
              <a:t> </a:t>
            </a:r>
            <a:r>
              <a:rPr lang="tt-RU" i="1" dirty="0"/>
              <a:t>Урманга нәрсә белән баралар?</a:t>
            </a:r>
            <a:endParaRPr lang="ru-RU" dirty="0"/>
          </a:p>
          <a:p>
            <a:r>
              <a:rPr lang="tt-RU" i="1" dirty="0" smtClean="0"/>
              <a:t>Су </a:t>
            </a:r>
            <a:r>
              <a:rPr lang="tt-RU" i="1" dirty="0"/>
              <a:t>кайда коры була</a:t>
            </a:r>
            <a:r>
              <a:rPr lang="tt-RU" i="1" dirty="0" smtClean="0"/>
              <a:t>?</a:t>
            </a:r>
          </a:p>
          <a:p>
            <a:r>
              <a:rPr lang="tt-RU" i="1" dirty="0"/>
              <a:t>Кеше үзенең нәрсәсен күтәрә алмый</a:t>
            </a:r>
            <a:r>
              <a:rPr lang="tt-RU" i="1" dirty="0" smtClean="0"/>
              <a:t>?</a:t>
            </a:r>
          </a:p>
          <a:p>
            <a:r>
              <a:rPr lang="tt-RU" i="1" dirty="0"/>
              <a:t>Бер имәндә өч ботак, ботак саен өчәр алма, ничә алма була</a:t>
            </a:r>
            <a:r>
              <a:rPr lang="tt-RU" i="1" dirty="0" smtClean="0"/>
              <a:t>?</a:t>
            </a:r>
          </a:p>
          <a:p>
            <a:r>
              <a:rPr lang="tt-RU" i="1" dirty="0"/>
              <a:t>Мәче нинди ишектән керә?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967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t-RU" dirty="0" smtClean="0">
                <a:solidFill>
                  <a:srgbClr val="002060"/>
                </a:solidFill>
              </a:rPr>
              <a:t>ҖАВАПЛАР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t-RU" dirty="0" smtClean="0"/>
              <a:t>1.</a:t>
            </a:r>
            <a:r>
              <a:rPr lang="tt-RU" i="1" dirty="0"/>
              <a:t> </a:t>
            </a:r>
            <a:r>
              <a:rPr lang="tt-RU" i="1" dirty="0" smtClean="0"/>
              <a:t>(Коры </a:t>
            </a:r>
            <a:r>
              <a:rPr lang="tt-RU" i="1" dirty="0"/>
              <a:t>җиргә баса</a:t>
            </a:r>
            <a:r>
              <a:rPr lang="tt-RU" i="1" dirty="0" smtClean="0"/>
              <a:t>)</a:t>
            </a:r>
          </a:p>
          <a:p>
            <a:r>
              <a:rPr lang="tt-RU" i="1" dirty="0" smtClean="0"/>
              <a:t>2.</a:t>
            </a:r>
            <a:r>
              <a:rPr lang="tt-RU" i="1" dirty="0"/>
              <a:t> </a:t>
            </a:r>
            <a:r>
              <a:rPr lang="tt-RU" i="1" dirty="0" smtClean="0"/>
              <a:t>(Улак </a:t>
            </a:r>
            <a:r>
              <a:rPr lang="tt-RU" i="1" dirty="0"/>
              <a:t>үзе килмәгәнгә</a:t>
            </a:r>
            <a:r>
              <a:rPr lang="tt-RU" i="1" dirty="0" smtClean="0"/>
              <a:t>)</a:t>
            </a:r>
          </a:p>
          <a:p>
            <a:r>
              <a:rPr lang="tt-RU" i="1" dirty="0" smtClean="0"/>
              <a:t>3.</a:t>
            </a:r>
            <a:r>
              <a:rPr lang="tt-RU" i="1" dirty="0"/>
              <a:t> </a:t>
            </a:r>
            <a:r>
              <a:rPr lang="tt-RU" i="1" dirty="0" smtClean="0"/>
              <a:t>(Сигезгә </a:t>
            </a:r>
            <a:r>
              <a:rPr lang="tt-RU" i="1" dirty="0"/>
              <a:t>чыга</a:t>
            </a:r>
            <a:r>
              <a:rPr lang="tt-RU" i="1" dirty="0" smtClean="0"/>
              <a:t>)</a:t>
            </a:r>
          </a:p>
          <a:p>
            <a:r>
              <a:rPr lang="tt-RU" i="1" dirty="0" smtClean="0"/>
              <a:t>4.</a:t>
            </a:r>
            <a:r>
              <a:rPr lang="tt-RU" i="1" dirty="0"/>
              <a:t> </a:t>
            </a:r>
            <a:r>
              <a:rPr lang="tt-RU" i="1" dirty="0" smtClean="0"/>
              <a:t>(Юл </a:t>
            </a:r>
            <a:r>
              <a:rPr lang="tt-RU" i="1" dirty="0"/>
              <a:t>белән</a:t>
            </a:r>
            <a:r>
              <a:rPr lang="tt-RU" i="1" dirty="0" smtClean="0"/>
              <a:t>)</a:t>
            </a:r>
          </a:p>
          <a:p>
            <a:r>
              <a:rPr lang="tt-RU" i="1" dirty="0" smtClean="0"/>
              <a:t>5. (Картада)</a:t>
            </a:r>
          </a:p>
          <a:p>
            <a:r>
              <a:rPr lang="tt-RU" i="1" dirty="0"/>
              <a:t>6</a:t>
            </a:r>
            <a:r>
              <a:rPr lang="tt-RU" i="1" dirty="0" smtClean="0"/>
              <a:t>. (Күләгәсен)</a:t>
            </a:r>
          </a:p>
          <a:p>
            <a:r>
              <a:rPr lang="tt-RU" i="1" dirty="0"/>
              <a:t>7</a:t>
            </a:r>
            <a:r>
              <a:rPr lang="tt-RU" i="1" dirty="0" smtClean="0"/>
              <a:t>. (Имәндә </a:t>
            </a:r>
            <a:r>
              <a:rPr lang="tt-RU" i="1" dirty="0"/>
              <a:t>алма булмый)</a:t>
            </a:r>
            <a:endParaRPr lang="ru-RU" dirty="0"/>
          </a:p>
          <a:p>
            <a:r>
              <a:rPr lang="tt-RU" dirty="0"/>
              <a:t>8</a:t>
            </a:r>
            <a:r>
              <a:rPr lang="tt-RU" dirty="0" smtClean="0"/>
              <a:t>.</a:t>
            </a:r>
            <a:r>
              <a:rPr lang="tt-RU" i="1" dirty="0" smtClean="0"/>
              <a:t> (Ачык</a:t>
            </a:r>
            <a:r>
              <a:rPr lang="tt-RU" i="1" dirty="0"/>
              <a:t>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256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Autofit/>
          </a:bodyPr>
          <a:lstStyle/>
          <a:p>
            <a:r>
              <a:rPr lang="tt-RU" sz="3200" b="1" i="1" dirty="0">
                <a:solidFill>
                  <a:srgbClr val="C00000"/>
                </a:solidFill>
              </a:rPr>
              <a:t>Дүртенче </a:t>
            </a:r>
            <a:r>
              <a:rPr lang="tt-RU" sz="3200" b="1" i="1" dirty="0" smtClean="0">
                <a:solidFill>
                  <a:srgbClr val="C00000"/>
                </a:solidFill>
              </a:rPr>
              <a:t>бәйге</a:t>
            </a:r>
            <a:r>
              <a:rPr lang="ru-RU" sz="3200" dirty="0">
                <a:solidFill>
                  <a:srgbClr val="C00000"/>
                </a:solidFill>
              </a:rPr>
              <a:t/>
            </a:r>
            <a:br>
              <a:rPr lang="ru-RU" sz="3200" dirty="0">
                <a:solidFill>
                  <a:srgbClr val="C00000"/>
                </a:solidFill>
              </a:rPr>
            </a:br>
            <a:r>
              <a:rPr lang="tt-RU" sz="3200" i="1" dirty="0"/>
              <a:t>  </a:t>
            </a:r>
            <a:r>
              <a:rPr lang="tt-RU" sz="3200" i="1" dirty="0" smtClean="0"/>
              <a:t> 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277" y="1124744"/>
            <a:ext cx="1633256" cy="1220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3" y="1929876"/>
            <a:ext cx="1815883" cy="150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29876"/>
            <a:ext cx="1644210" cy="1500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352" y="908720"/>
            <a:ext cx="1585343" cy="13468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75" y="3430070"/>
            <a:ext cx="1431729" cy="1295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9353" y="3453766"/>
            <a:ext cx="1585343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382" y="4725144"/>
            <a:ext cx="1809522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5427" y="4691008"/>
            <a:ext cx="1910444" cy="1272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787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t-RU" b="1" i="1" dirty="0">
                <a:solidFill>
                  <a:srgbClr val="002060"/>
                </a:solidFill>
              </a:rPr>
              <a:t>Бишенче бәйге.</a:t>
            </a:r>
            <a:r>
              <a:rPr lang="ru-RU" dirty="0">
                <a:solidFill>
                  <a:srgbClr val="002060"/>
                </a:solidFill>
              </a:rPr>
              <a:t/>
            </a:r>
            <a:br>
              <a:rPr lang="ru-RU" dirty="0">
                <a:solidFill>
                  <a:srgbClr val="002060"/>
                </a:solidFill>
              </a:rPr>
            </a:br>
            <a:r>
              <a:rPr lang="tt-RU" i="1" dirty="0">
                <a:solidFill>
                  <a:srgbClr val="002060"/>
                </a:solidFill>
              </a:rPr>
              <a:t>“Кем </a:t>
            </a:r>
            <a:r>
              <a:rPr lang="tt-RU" i="1" dirty="0" smtClean="0">
                <a:solidFill>
                  <a:srgbClr val="002060"/>
                </a:solidFill>
              </a:rPr>
              <a:t>җитез?” </a:t>
            </a:r>
            <a:r>
              <a:rPr lang="tt-RU" i="1" dirty="0">
                <a:solidFill>
                  <a:srgbClr val="002060"/>
                </a:solidFill>
              </a:rPr>
              <a:t>уены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t-RU" b="1" i="1" dirty="0" smtClean="0"/>
              <a:t>-кырык</a:t>
            </a:r>
            <a:r>
              <a:rPr lang="tt-RU" i="1" dirty="0"/>
              <a:t> сүзен ике шакмакка сыйдыр.     </a:t>
            </a:r>
            <a:endParaRPr lang="tt-RU" i="1" dirty="0" smtClean="0"/>
          </a:p>
          <a:p>
            <a:endParaRPr lang="tt-RU" i="1" dirty="0"/>
          </a:p>
          <a:p>
            <a:r>
              <a:rPr lang="tt-RU" b="1" i="1" dirty="0"/>
              <a:t> -алтын</a:t>
            </a:r>
            <a:r>
              <a:rPr lang="tt-RU" i="1" dirty="0"/>
              <a:t> сүзен ике шакмакка сыйдыр.</a:t>
            </a:r>
            <a:endParaRPr lang="ru-RU" dirty="0"/>
          </a:p>
          <a:p>
            <a:endParaRPr lang="tt-RU" dirty="0" smtClean="0"/>
          </a:p>
          <a:p>
            <a:r>
              <a:rPr lang="tt-RU" dirty="0" smtClean="0"/>
              <a:t>-</a:t>
            </a:r>
            <a:r>
              <a:rPr lang="tt-RU" b="1" i="1" dirty="0"/>
              <a:t>ө</a:t>
            </a:r>
            <a:r>
              <a:rPr lang="tt-RU" b="1" i="1" dirty="0" smtClean="0"/>
              <a:t>терге</a:t>
            </a:r>
            <a:r>
              <a:rPr lang="tt-RU" dirty="0" smtClean="0"/>
              <a:t> </a:t>
            </a:r>
            <a:r>
              <a:rPr lang="tt-RU" i="1" dirty="0" smtClean="0"/>
              <a:t>сүзен өч шакмакка сыйдыр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75169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1319</TotalTime>
  <Words>230</Words>
  <Application>Microsoft Office PowerPoint</Application>
  <PresentationFormat>Экран (4:3)</PresentationFormat>
  <Paragraphs>114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Презентация PowerPoint</vt:lpstr>
      <vt:lpstr>МАКСАТ:</vt:lpstr>
      <vt:lpstr>Табышмаклар</vt:lpstr>
      <vt:lpstr>Беренче бәйге “Бу  мин” уены</vt:lpstr>
      <vt:lpstr>ҖАВАПЛАР</vt:lpstr>
      <vt:lpstr>Икенче бәйге Көч сынашу- тапкыр җаваплы табышмаклар чишү</vt:lpstr>
      <vt:lpstr>ҖАВАПЛАР</vt:lpstr>
      <vt:lpstr>Дүртенче бәйге      </vt:lpstr>
      <vt:lpstr>Бишенче бәйге. “Кем җитез?” уены</vt:lpstr>
      <vt:lpstr>Алтынчы бәйге.   ”  Иң оста рәссам”</vt:lpstr>
      <vt:lpstr> Җиденче бәйге.     Кроссворд чишү. </vt:lpstr>
      <vt:lpstr>Презентация PowerPoint</vt:lpstr>
      <vt:lpstr>   Сигезенче бәйге.  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Гульчачак</dc:creator>
  <cp:lastModifiedBy>Исхакова Гольсиня</cp:lastModifiedBy>
  <cp:revision>63</cp:revision>
  <dcterms:created xsi:type="dcterms:W3CDTF">2013-12-06T08:56:48Z</dcterms:created>
  <dcterms:modified xsi:type="dcterms:W3CDTF">2015-03-07T09:13:19Z</dcterms:modified>
</cp:coreProperties>
</file>