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79" r:id="rId5"/>
    <p:sldId id="260" r:id="rId6"/>
    <p:sldId id="280" r:id="rId7"/>
    <p:sldId id="261" r:id="rId8"/>
    <p:sldId id="284" r:id="rId9"/>
    <p:sldId id="262" r:id="rId10"/>
    <p:sldId id="264" r:id="rId11"/>
    <p:sldId id="265" r:id="rId12"/>
    <p:sldId id="275" r:id="rId13"/>
    <p:sldId id="276" r:id="rId14"/>
    <p:sldId id="285" r:id="rId15"/>
    <p:sldId id="278" r:id="rId16"/>
    <p:sldId id="286" r:id="rId17"/>
    <p:sldId id="266" r:id="rId18"/>
    <p:sldId id="267" r:id="rId19"/>
    <p:sldId id="269" r:id="rId20"/>
    <p:sldId id="270" r:id="rId21"/>
    <p:sldId id="271" r:id="rId22"/>
    <p:sldId id="272" r:id="rId23"/>
    <p:sldId id="273" r:id="rId24"/>
    <p:sldId id="282" r:id="rId25"/>
    <p:sldId id="277" r:id="rId26"/>
    <p:sldId id="283" r:id="rId27"/>
    <p:sldId id="274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20.10.2010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9600" dirty="0" smtClean="0">
                <a:solidFill>
                  <a:srgbClr val="FF0000"/>
                </a:solidFill>
                <a:latin typeface="Monotype Corsiva" pitchFamily="66" charset="0"/>
              </a:rPr>
              <a:t>Ворс</a:t>
            </a:r>
            <a:r>
              <a:rPr lang="en-US" sz="9600" dirty="0" smtClean="0">
                <a:solidFill>
                  <a:srgbClr val="FF0000"/>
                </a:solidFill>
                <a:latin typeface="Monotype Corsiva" pitchFamily="66" charset="0"/>
              </a:rPr>
              <a:t>ö</a:t>
            </a:r>
            <a:r>
              <a:rPr lang="ru-RU" sz="9600" dirty="0" smtClean="0">
                <a:solidFill>
                  <a:srgbClr val="FF0000"/>
                </a:solidFill>
                <a:latin typeface="Monotype Corsiva" pitchFamily="66" charset="0"/>
              </a:rPr>
              <a:t>м</a:t>
            </a:r>
          </a:p>
          <a:p>
            <a:pPr algn="ctr">
              <a:buNone/>
            </a:pPr>
            <a:r>
              <a:rPr lang="ru-RU" sz="9600" dirty="0" smtClean="0">
                <a:solidFill>
                  <a:srgbClr val="0070C0"/>
                </a:solidFill>
                <a:latin typeface="Monotype Corsiva" pitchFamily="66" charset="0"/>
              </a:rPr>
              <a:t>Менам чужан</a:t>
            </a:r>
            <a:r>
              <a:rPr lang="en-US" sz="9600" dirty="0" err="1" smtClean="0">
                <a:solidFill>
                  <a:srgbClr val="0070C0"/>
                </a:solidFill>
                <a:latin typeface="Monotype Corsiva" pitchFamily="66" charset="0"/>
              </a:rPr>
              <a:t>i</a:t>
            </a:r>
            <a:r>
              <a:rPr lang="ru-RU" sz="9600" dirty="0" err="1" smtClean="0">
                <a:solidFill>
                  <a:srgbClr val="0070C0"/>
                </a:solidFill>
                <a:latin typeface="Monotype Corsiva" pitchFamily="66" charset="0"/>
              </a:rPr>
              <a:t>н</a:t>
            </a:r>
            <a:endParaRPr lang="ru-RU" sz="9600" dirty="0">
              <a:solidFill>
                <a:srgbClr val="0070C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sz="6000" dirty="0" smtClean="0">
                <a:solidFill>
                  <a:schemeClr val="accent5">
                    <a:lumMod val="50000"/>
                  </a:schemeClr>
                </a:solidFill>
              </a:rPr>
              <a:t>Газ</a:t>
            </a:r>
          </a:p>
          <a:p>
            <a:pPr marL="514350" indent="-514350">
              <a:buAutoNum type="arabicPeriod"/>
            </a:pPr>
            <a:r>
              <a:rPr lang="ru-RU" sz="6000" dirty="0" smtClean="0">
                <a:solidFill>
                  <a:schemeClr val="accent5">
                    <a:lumMod val="50000"/>
                  </a:schemeClr>
                </a:solidFill>
              </a:rPr>
              <a:t>Нефть</a:t>
            </a:r>
          </a:p>
          <a:p>
            <a:pPr marL="514350" indent="-514350">
              <a:buAutoNum type="arabicPeriod"/>
            </a:pPr>
            <a:r>
              <a:rPr lang="ru-RU" sz="6000" dirty="0" smtClean="0">
                <a:solidFill>
                  <a:schemeClr val="accent5">
                    <a:lumMod val="50000"/>
                  </a:schemeClr>
                </a:solidFill>
              </a:rPr>
              <a:t>Каменный уголь</a:t>
            </a:r>
          </a:p>
          <a:p>
            <a:pPr marL="514350" indent="-514350">
              <a:buAutoNum type="arabicPeriod"/>
            </a:pPr>
            <a:r>
              <a:rPr lang="ru-RU" sz="6000" dirty="0" smtClean="0">
                <a:solidFill>
                  <a:schemeClr val="accent5">
                    <a:lumMod val="50000"/>
                  </a:schemeClr>
                </a:solidFill>
              </a:rPr>
              <a:t>Марганцевая руда</a:t>
            </a:r>
            <a:endParaRPr lang="ru-RU" sz="60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</a:rPr>
              <a:t>Делу -  время, потехе - час.</a:t>
            </a:r>
          </a:p>
          <a:p>
            <a:pPr marL="514350" indent="-514350">
              <a:buAutoNum type="arabicPeriod"/>
            </a:pPr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</a:rPr>
              <a:t>Белка сама в </a:t>
            </a:r>
            <a:r>
              <a:rPr lang="ru-RU" sz="4000" dirty="0" err="1" smtClean="0">
                <a:solidFill>
                  <a:schemeClr val="accent2">
                    <a:lumMod val="75000"/>
                  </a:schemeClr>
                </a:solidFill>
              </a:rPr>
              <a:t>лузан</a:t>
            </a:r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</a:rPr>
              <a:t> не полезет.</a:t>
            </a:r>
          </a:p>
          <a:p>
            <a:pPr marL="514350" indent="-514350">
              <a:buAutoNum type="arabicPeriod"/>
            </a:pPr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</a:rPr>
              <a:t>Лось велик, но и он спотыкается.</a:t>
            </a:r>
          </a:p>
          <a:p>
            <a:pPr marL="514350" indent="-514350">
              <a:buAutoNum type="arabicPeriod"/>
            </a:pPr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</a:rPr>
              <a:t>Без труда не вытащишь и рыбку из пруда.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/>
          <a:lstStyle/>
          <a:p>
            <a:pPr marL="514350" indent="-514350">
              <a:buNone/>
            </a:pPr>
            <a:endParaRPr lang="ru-RU" dirty="0" smtClean="0"/>
          </a:p>
          <a:p>
            <a:pPr marL="514350" indent="-514350">
              <a:buAutoNum type="arabicPeriod"/>
            </a:pPr>
            <a:r>
              <a:rPr lang="ru-RU" sz="3600" dirty="0" smtClean="0">
                <a:solidFill>
                  <a:srgbClr val="C00000"/>
                </a:solidFill>
              </a:rPr>
              <a:t>О Стефане Пермском</a:t>
            </a:r>
          </a:p>
          <a:p>
            <a:pPr marL="514350" indent="-514350">
              <a:buAutoNum type="arabicPeriod"/>
            </a:pPr>
            <a:r>
              <a:rPr lang="ru-RU" sz="3600" dirty="0" smtClean="0">
                <a:solidFill>
                  <a:srgbClr val="C00000"/>
                </a:solidFill>
              </a:rPr>
              <a:t>Об Иване Куратове</a:t>
            </a:r>
          </a:p>
          <a:p>
            <a:pPr marL="514350" indent="-514350">
              <a:buAutoNum type="arabicPeriod"/>
            </a:pPr>
            <a:r>
              <a:rPr lang="ru-RU" sz="3600" dirty="0" smtClean="0">
                <a:solidFill>
                  <a:srgbClr val="C00000"/>
                </a:solidFill>
              </a:rPr>
              <a:t>О Пере-богатыре</a:t>
            </a:r>
            <a:endParaRPr lang="ru-RU" sz="3600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3073r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2198" y="285728"/>
            <a:ext cx="1911398" cy="2890841"/>
          </a:xfrm>
          <a:prstGeom prst="rect">
            <a:avLst/>
          </a:prstGeom>
        </p:spPr>
      </p:pic>
      <p:pic>
        <p:nvPicPr>
          <p:cNvPr id="5" name="Рисунок 4" descr="ib205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32" y="3357562"/>
            <a:ext cx="2006166" cy="2719201"/>
          </a:xfrm>
          <a:prstGeom prst="rect">
            <a:avLst/>
          </a:prstGeom>
        </p:spPr>
      </p:pic>
      <p:pic>
        <p:nvPicPr>
          <p:cNvPr id="6" name="Рисунок 5" descr="1230592802_o2cogi1tg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3504" y="3500438"/>
            <a:ext cx="3543301" cy="26574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40369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sz="6000" dirty="0" err="1" smtClean="0">
                <a:solidFill>
                  <a:srgbClr val="00B050"/>
                </a:solidFill>
              </a:rPr>
              <a:t>Пера-багатыр</a:t>
            </a:r>
            <a:endParaRPr lang="ru-RU" sz="6000" dirty="0" smtClean="0">
              <a:solidFill>
                <a:srgbClr val="00B050"/>
              </a:solidFill>
            </a:endParaRPr>
          </a:p>
          <a:p>
            <a:pPr marL="514350" indent="-514350">
              <a:buAutoNum type="arabicPeriod"/>
            </a:pPr>
            <a:r>
              <a:rPr lang="ru-RU" sz="6000" dirty="0" err="1" smtClean="0">
                <a:solidFill>
                  <a:srgbClr val="00B050"/>
                </a:solidFill>
              </a:rPr>
              <a:t>Ёма</a:t>
            </a:r>
            <a:endParaRPr lang="ru-RU" sz="6000" dirty="0" smtClean="0">
              <a:solidFill>
                <a:srgbClr val="00B050"/>
              </a:solidFill>
            </a:endParaRPr>
          </a:p>
          <a:p>
            <a:pPr marL="514350" indent="-514350">
              <a:buAutoNum type="arabicPeriod"/>
            </a:pPr>
            <a:r>
              <a:rPr lang="ru-RU" sz="6000" dirty="0" err="1" smtClean="0">
                <a:solidFill>
                  <a:srgbClr val="00B050"/>
                </a:solidFill>
              </a:rPr>
              <a:t>Гундыр</a:t>
            </a:r>
            <a:endParaRPr lang="ru-RU" sz="6000" dirty="0" smtClean="0">
              <a:solidFill>
                <a:srgbClr val="00B050"/>
              </a:solidFill>
            </a:endParaRPr>
          </a:p>
          <a:p>
            <a:pPr marL="514350" indent="-514350">
              <a:buAutoNum type="arabicPeriod"/>
            </a:pPr>
            <a:r>
              <a:rPr lang="ru-RU" sz="6000" dirty="0" err="1" smtClean="0">
                <a:solidFill>
                  <a:srgbClr val="00B050"/>
                </a:solidFill>
              </a:rPr>
              <a:t>Яг</a:t>
            </a:r>
            <a:r>
              <a:rPr lang="ru-RU" sz="6000" dirty="0" smtClean="0">
                <a:solidFill>
                  <a:srgbClr val="00B050"/>
                </a:solidFill>
              </a:rPr>
              <a:t> </a:t>
            </a:r>
            <a:r>
              <a:rPr lang="ru-RU" sz="6000" dirty="0" err="1" smtClean="0">
                <a:solidFill>
                  <a:srgbClr val="00B050"/>
                </a:solidFill>
              </a:rPr>
              <a:t>морт</a:t>
            </a:r>
            <a:endParaRPr lang="ru-RU" sz="60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01_04_0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32" y="571480"/>
            <a:ext cx="5345857" cy="5357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40369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sz="6000" dirty="0" err="1" smtClean="0">
                <a:solidFill>
                  <a:srgbClr val="0070C0"/>
                </a:solidFill>
              </a:rPr>
              <a:t>Олыся</a:t>
            </a:r>
            <a:endParaRPr lang="ru-RU" sz="6000" dirty="0" smtClean="0">
              <a:solidFill>
                <a:srgbClr val="0070C0"/>
              </a:solidFill>
            </a:endParaRPr>
          </a:p>
          <a:p>
            <a:pPr marL="514350" indent="-514350">
              <a:buAutoNum type="arabicPeriod"/>
            </a:pPr>
            <a:r>
              <a:rPr lang="ru-RU" sz="6000" dirty="0" smtClean="0">
                <a:solidFill>
                  <a:srgbClr val="0070C0"/>
                </a:solidFill>
              </a:rPr>
              <a:t>В</a:t>
            </a:r>
            <a:r>
              <a:rPr lang="en-US" sz="6000" dirty="0" smtClean="0">
                <a:solidFill>
                  <a:srgbClr val="0070C0"/>
                </a:solidFill>
              </a:rPr>
              <a:t>ö</a:t>
            </a:r>
            <a:r>
              <a:rPr lang="ru-RU" sz="6000" dirty="0" err="1" smtClean="0">
                <a:solidFill>
                  <a:srgbClr val="0070C0"/>
                </a:solidFill>
              </a:rPr>
              <a:t>рса</a:t>
            </a:r>
            <a:endParaRPr lang="ru-RU" sz="6000" dirty="0" smtClean="0">
              <a:solidFill>
                <a:srgbClr val="0070C0"/>
              </a:solidFill>
            </a:endParaRPr>
          </a:p>
          <a:p>
            <a:pPr marL="514350" indent="-514350">
              <a:buAutoNum type="arabicPeriod"/>
            </a:pPr>
            <a:r>
              <a:rPr lang="ru-RU" sz="6000" dirty="0" err="1" smtClean="0">
                <a:solidFill>
                  <a:srgbClr val="0070C0"/>
                </a:solidFill>
              </a:rPr>
              <a:t>Васа</a:t>
            </a:r>
            <a:endParaRPr lang="ru-RU" sz="6000" dirty="0" smtClean="0">
              <a:solidFill>
                <a:srgbClr val="0070C0"/>
              </a:solidFill>
            </a:endParaRPr>
          </a:p>
          <a:p>
            <a:pPr marL="514350" indent="-514350">
              <a:buAutoNum type="arabicPeriod"/>
            </a:pPr>
            <a:r>
              <a:rPr lang="ru-RU" sz="6000" dirty="0" err="1" smtClean="0">
                <a:solidFill>
                  <a:srgbClr val="0070C0"/>
                </a:solidFill>
              </a:rPr>
              <a:t>Ёма</a:t>
            </a:r>
            <a:endParaRPr lang="ru-RU" sz="6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3cf0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36" y="428604"/>
            <a:ext cx="4318279" cy="55007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/>
          <a:lstStyle/>
          <a:p>
            <a:pPr algn="ctr">
              <a:buNone/>
            </a:pPr>
            <a:r>
              <a:rPr lang="ru-RU" sz="3600" dirty="0" smtClean="0"/>
              <a:t> Вопрос болельщикам: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- Какое отношение к </a:t>
            </a:r>
            <a:r>
              <a:rPr lang="ru-RU" dirty="0" err="1" smtClean="0">
                <a:solidFill>
                  <a:srgbClr val="0070C0"/>
                </a:solidFill>
              </a:rPr>
              <a:t>Пере-богатырю</a:t>
            </a:r>
            <a:r>
              <a:rPr lang="ru-RU" dirty="0" smtClean="0">
                <a:solidFill>
                  <a:srgbClr val="0070C0"/>
                </a:solidFill>
              </a:rPr>
              <a:t> имеют следующие числа?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6000" dirty="0" smtClean="0">
                <a:solidFill>
                  <a:srgbClr val="C00000"/>
                </a:solidFill>
              </a:rPr>
              <a:t>112</a:t>
            </a:r>
          </a:p>
          <a:p>
            <a:pPr algn="ctr">
              <a:buNone/>
            </a:pPr>
            <a:r>
              <a:rPr lang="ru-RU" sz="6000" dirty="0" smtClean="0">
                <a:solidFill>
                  <a:srgbClr val="C00000"/>
                </a:solidFill>
              </a:rPr>
              <a:t>Сотни</a:t>
            </a:r>
          </a:p>
          <a:p>
            <a:pPr algn="ctr">
              <a:buNone/>
            </a:pPr>
            <a:r>
              <a:rPr lang="ru-RU" sz="6000" dirty="0" smtClean="0">
                <a:solidFill>
                  <a:srgbClr val="C00000"/>
                </a:solidFill>
              </a:rPr>
              <a:t>3</a:t>
            </a:r>
            <a:endParaRPr lang="ru-RU" sz="6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sz="5400" dirty="0" smtClean="0">
                <a:solidFill>
                  <a:srgbClr val="002060"/>
                </a:solidFill>
              </a:rPr>
              <a:t>Утка</a:t>
            </a:r>
          </a:p>
          <a:p>
            <a:pPr marL="514350" indent="-514350">
              <a:buAutoNum type="arabicPeriod"/>
            </a:pPr>
            <a:r>
              <a:rPr lang="ru-RU" sz="5400" dirty="0" smtClean="0">
                <a:solidFill>
                  <a:srgbClr val="002060"/>
                </a:solidFill>
              </a:rPr>
              <a:t>Лебедь</a:t>
            </a:r>
          </a:p>
          <a:p>
            <a:pPr marL="514350" indent="-514350">
              <a:buAutoNum type="arabicPeriod"/>
            </a:pPr>
            <a:r>
              <a:rPr lang="ru-RU" sz="5400" dirty="0" smtClean="0">
                <a:solidFill>
                  <a:srgbClr val="002060"/>
                </a:solidFill>
              </a:rPr>
              <a:t>Голубь</a:t>
            </a:r>
            <a:endParaRPr lang="ru-RU" sz="5400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0_11b8e_5b62f364_XL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52" y="214290"/>
            <a:ext cx="4103548" cy="3224216"/>
          </a:xfrm>
          <a:prstGeom prst="rect">
            <a:avLst/>
          </a:prstGeom>
        </p:spPr>
      </p:pic>
      <p:pic>
        <p:nvPicPr>
          <p:cNvPr id="5" name="Рисунок 4" descr="6b62ec7bbabd9b91f8ce3ea75484f0c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8" y="3643314"/>
            <a:ext cx="3811013" cy="2850638"/>
          </a:xfrm>
          <a:prstGeom prst="rect">
            <a:avLst/>
          </a:prstGeom>
        </p:spPr>
      </p:pic>
      <p:pic>
        <p:nvPicPr>
          <p:cNvPr id="6" name="Рисунок 5" descr="dove_by_tandi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3042" y="3571876"/>
            <a:ext cx="2871789" cy="30673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6600" dirty="0" err="1" smtClean="0">
                <a:solidFill>
                  <a:srgbClr val="0070C0"/>
                </a:solidFill>
              </a:rPr>
              <a:t>й</a:t>
            </a:r>
            <a:r>
              <a:rPr lang="en-US" sz="6600" dirty="0" smtClean="0">
                <a:solidFill>
                  <a:srgbClr val="0070C0"/>
                </a:solidFill>
              </a:rPr>
              <a:t>ö</a:t>
            </a:r>
            <a:r>
              <a:rPr lang="ru-RU" sz="6600" dirty="0" err="1" smtClean="0">
                <a:solidFill>
                  <a:srgbClr val="0070C0"/>
                </a:solidFill>
              </a:rPr>
              <a:t>ра</a:t>
            </a:r>
            <a:endParaRPr lang="ru-RU" sz="6600" dirty="0">
              <a:solidFill>
                <a:srgbClr val="0070C0"/>
              </a:solidFill>
            </a:endParaRPr>
          </a:p>
        </p:txBody>
      </p:sp>
      <p:pic>
        <p:nvPicPr>
          <p:cNvPr id="4" name="Рисунок 3" descr="091065cc1a0a611c1cff5211223e014f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794" y="1643050"/>
            <a:ext cx="5429273" cy="40779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sz="5400" dirty="0" smtClean="0">
                <a:solidFill>
                  <a:srgbClr val="7030A0"/>
                </a:solidFill>
              </a:rPr>
              <a:t>Коми-пермяцкий округ</a:t>
            </a:r>
          </a:p>
          <a:p>
            <a:pPr marL="514350" indent="-514350">
              <a:buAutoNum type="arabicPeriod"/>
            </a:pPr>
            <a:r>
              <a:rPr lang="ru-RU" sz="5400" dirty="0" smtClean="0">
                <a:solidFill>
                  <a:srgbClr val="7030A0"/>
                </a:solidFill>
              </a:rPr>
              <a:t>Республика Коми</a:t>
            </a:r>
          </a:p>
          <a:p>
            <a:pPr marL="514350" indent="-514350">
              <a:buAutoNum type="arabicPeriod"/>
            </a:pPr>
            <a:r>
              <a:rPr lang="ru-RU" sz="5400" dirty="0" smtClean="0">
                <a:solidFill>
                  <a:srgbClr val="7030A0"/>
                </a:solidFill>
              </a:rPr>
              <a:t>Марий Эл</a:t>
            </a:r>
            <a:endParaRPr lang="ru-RU" sz="54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sz="6000" dirty="0" smtClean="0">
                <a:solidFill>
                  <a:schemeClr val="accent5">
                    <a:lumMod val="50000"/>
                  </a:schemeClr>
                </a:solidFill>
              </a:rPr>
              <a:t>  13,5 кг</a:t>
            </a:r>
          </a:p>
          <a:p>
            <a:pPr marL="514350" indent="-514350">
              <a:buAutoNum type="arabicPeriod"/>
            </a:pPr>
            <a:r>
              <a:rPr lang="ru-RU" sz="6000" dirty="0" smtClean="0">
                <a:solidFill>
                  <a:schemeClr val="accent5">
                    <a:lumMod val="50000"/>
                  </a:schemeClr>
                </a:solidFill>
              </a:rPr>
              <a:t>  20 кг</a:t>
            </a:r>
          </a:p>
          <a:p>
            <a:pPr marL="514350" indent="-514350">
              <a:buAutoNum type="arabicPeriod"/>
            </a:pPr>
            <a:r>
              <a:rPr lang="ru-RU" sz="6000" dirty="0" smtClean="0">
                <a:solidFill>
                  <a:schemeClr val="accent5">
                    <a:lumMod val="50000"/>
                  </a:schemeClr>
                </a:solidFill>
              </a:rPr>
              <a:t>  34 кг</a:t>
            </a:r>
          </a:p>
          <a:p>
            <a:pPr marL="514350" indent="-514350">
              <a:buAutoNum type="arabicPeriod"/>
            </a:pPr>
            <a:r>
              <a:rPr lang="ru-RU" sz="6000" dirty="0" smtClean="0">
                <a:solidFill>
                  <a:schemeClr val="accent5">
                    <a:lumMod val="50000"/>
                  </a:schemeClr>
                </a:solidFill>
              </a:rPr>
              <a:t>  40 кг</a:t>
            </a:r>
            <a:endParaRPr lang="ru-RU" sz="60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97493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sz="6000" dirty="0" smtClean="0">
                <a:solidFill>
                  <a:srgbClr val="7030A0"/>
                </a:solidFill>
              </a:rPr>
              <a:t>   500 м</a:t>
            </a:r>
          </a:p>
          <a:p>
            <a:pPr marL="514350" indent="-514350">
              <a:buAutoNum type="arabicPeriod"/>
            </a:pPr>
            <a:r>
              <a:rPr lang="ru-RU" sz="6000" dirty="0" smtClean="0">
                <a:solidFill>
                  <a:srgbClr val="7030A0"/>
                </a:solidFill>
              </a:rPr>
              <a:t>   3 км</a:t>
            </a:r>
          </a:p>
          <a:p>
            <a:pPr marL="514350" indent="-514350">
              <a:buAutoNum type="arabicPeriod"/>
            </a:pPr>
            <a:r>
              <a:rPr lang="ru-RU" sz="6000" dirty="0" smtClean="0">
                <a:solidFill>
                  <a:srgbClr val="7030A0"/>
                </a:solidFill>
              </a:rPr>
              <a:t>   700 м</a:t>
            </a:r>
          </a:p>
          <a:p>
            <a:pPr marL="514350" indent="-514350">
              <a:buAutoNum type="arabicPeriod"/>
            </a:pPr>
            <a:r>
              <a:rPr lang="ru-RU" sz="6000" dirty="0" smtClean="0">
                <a:solidFill>
                  <a:srgbClr val="7030A0"/>
                </a:solidFill>
              </a:rPr>
              <a:t>   1 км</a:t>
            </a:r>
            <a:endParaRPr lang="ru-RU" sz="60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26055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sz="6000" dirty="0" smtClean="0">
                <a:solidFill>
                  <a:schemeClr val="accent2">
                    <a:lumMod val="75000"/>
                  </a:schemeClr>
                </a:solidFill>
              </a:rPr>
              <a:t>  500 лет назад</a:t>
            </a:r>
          </a:p>
          <a:p>
            <a:pPr marL="514350" indent="-514350">
              <a:buAutoNum type="arabicPeriod"/>
            </a:pPr>
            <a:r>
              <a:rPr lang="ru-RU" sz="6000" dirty="0" smtClean="0">
                <a:solidFill>
                  <a:schemeClr val="accent2">
                    <a:lumMod val="75000"/>
                  </a:schemeClr>
                </a:solidFill>
              </a:rPr>
              <a:t>  40 лет назад</a:t>
            </a:r>
          </a:p>
          <a:p>
            <a:pPr marL="514350" indent="-514350">
              <a:buAutoNum type="arabicPeriod"/>
            </a:pPr>
            <a:r>
              <a:rPr lang="ru-RU" sz="6000" dirty="0" smtClean="0">
                <a:solidFill>
                  <a:schemeClr val="accent2">
                    <a:lumMod val="75000"/>
                  </a:schemeClr>
                </a:solidFill>
              </a:rPr>
              <a:t>  4-5 тысяч  лет назад</a:t>
            </a:r>
          </a:p>
          <a:p>
            <a:pPr marL="514350" indent="-514350">
              <a:buAutoNum type="arabicPeriod"/>
            </a:pPr>
            <a:r>
              <a:rPr lang="ru-RU" sz="6000" dirty="0" smtClean="0">
                <a:solidFill>
                  <a:schemeClr val="accent2">
                    <a:lumMod val="75000"/>
                  </a:schemeClr>
                </a:solidFill>
              </a:rPr>
              <a:t>  100 лет назад</a:t>
            </a:r>
            <a:endParaRPr lang="ru-RU" sz="6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/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6000" dirty="0" smtClean="0">
                <a:solidFill>
                  <a:schemeClr val="accent2">
                    <a:lumMod val="75000"/>
                  </a:schemeClr>
                </a:solidFill>
              </a:rPr>
              <a:t>В</a:t>
            </a:r>
            <a:r>
              <a:rPr lang="en-US" sz="6000" dirty="0" smtClean="0">
                <a:solidFill>
                  <a:schemeClr val="accent2">
                    <a:lumMod val="75000"/>
                  </a:schemeClr>
                </a:solidFill>
              </a:rPr>
              <a:t>ö</a:t>
            </a:r>
            <a:r>
              <a:rPr lang="ru-RU" sz="6000" dirty="0" err="1" smtClean="0">
                <a:solidFill>
                  <a:schemeClr val="accent2">
                    <a:lumMod val="75000"/>
                  </a:schemeClr>
                </a:solidFill>
              </a:rPr>
              <a:t>ркань</a:t>
            </a:r>
            <a:endParaRPr lang="ru-RU" sz="60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ru-RU" sz="6000" dirty="0" err="1" smtClean="0">
                <a:solidFill>
                  <a:srgbClr val="0070C0"/>
                </a:solidFill>
              </a:rPr>
              <a:t>Кузьб</a:t>
            </a:r>
            <a:r>
              <a:rPr lang="en-US" sz="6000" dirty="0" smtClean="0">
                <a:solidFill>
                  <a:srgbClr val="0070C0"/>
                </a:solidFill>
              </a:rPr>
              <a:t>ö</a:t>
            </a:r>
            <a:r>
              <a:rPr lang="ru-RU" sz="6000" dirty="0" smtClean="0">
                <a:solidFill>
                  <a:srgbClr val="0070C0"/>
                </a:solidFill>
              </a:rPr>
              <a:t>ж</a:t>
            </a:r>
          </a:p>
          <a:p>
            <a:pPr algn="ctr">
              <a:buNone/>
            </a:pPr>
            <a:r>
              <a:rPr lang="ru-RU" sz="6000" dirty="0" smtClean="0">
                <a:solidFill>
                  <a:srgbClr val="002060"/>
                </a:solidFill>
              </a:rPr>
              <a:t>Лёк зверь</a:t>
            </a:r>
          </a:p>
          <a:p>
            <a:pPr algn="ctr">
              <a:buNone/>
            </a:pPr>
            <a:r>
              <a:rPr lang="ru-RU" sz="6000" dirty="0" smtClean="0">
                <a:solidFill>
                  <a:srgbClr val="00B050"/>
                </a:solidFill>
              </a:rPr>
              <a:t>Кузь кок</a:t>
            </a:r>
            <a:endParaRPr lang="ru-RU" sz="60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800px-Canis_lupus_265b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428604"/>
            <a:ext cx="3429024" cy="2500329"/>
          </a:xfrm>
        </p:spPr>
      </p:pic>
      <p:pic>
        <p:nvPicPr>
          <p:cNvPr id="5" name="Рисунок 4" descr="f0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357166"/>
            <a:ext cx="4000507" cy="3000380"/>
          </a:xfrm>
          <a:prstGeom prst="rect">
            <a:avLst/>
          </a:prstGeom>
        </p:spPr>
      </p:pic>
      <p:pic>
        <p:nvPicPr>
          <p:cNvPr id="6" name="Рисунок 5" descr="ris_b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48" y="3286124"/>
            <a:ext cx="3259543" cy="3296416"/>
          </a:xfrm>
          <a:prstGeom prst="rect">
            <a:avLst/>
          </a:prstGeom>
        </p:spPr>
      </p:pic>
      <p:pic>
        <p:nvPicPr>
          <p:cNvPr id="8" name="Рисунок 7" descr="77cc1ea39ad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6380" y="3500438"/>
            <a:ext cx="2784402" cy="30995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 sz="4000" dirty="0" smtClean="0">
                <a:solidFill>
                  <a:srgbClr val="002060"/>
                </a:solidFill>
              </a:rPr>
              <a:t>О ромашке</a:t>
            </a:r>
          </a:p>
          <a:p>
            <a:pPr marL="514350" indent="-514350">
              <a:buAutoNum type="arabicPeriod"/>
            </a:pPr>
            <a:r>
              <a:rPr lang="ru-RU" sz="4000" dirty="0" smtClean="0">
                <a:solidFill>
                  <a:srgbClr val="002060"/>
                </a:solidFill>
              </a:rPr>
              <a:t>О васильке</a:t>
            </a:r>
          </a:p>
          <a:p>
            <a:pPr marL="514350" indent="-514350">
              <a:buAutoNum type="arabicPeriod"/>
            </a:pPr>
            <a:r>
              <a:rPr lang="ru-RU" sz="4000" dirty="0" smtClean="0">
                <a:solidFill>
                  <a:srgbClr val="002060"/>
                </a:solidFill>
              </a:rPr>
              <a:t>О диком пионе</a:t>
            </a:r>
          </a:p>
          <a:p>
            <a:pPr marL="514350" indent="-514350">
              <a:buNone/>
            </a:pPr>
            <a:endParaRPr lang="ru-RU" dirty="0"/>
          </a:p>
        </p:txBody>
      </p:sp>
      <p:pic>
        <p:nvPicPr>
          <p:cNvPr id="4" name="Рисунок 3" descr="153192dea90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562" y="214290"/>
            <a:ext cx="4286259" cy="3214694"/>
          </a:xfrm>
          <a:prstGeom prst="rect">
            <a:avLst/>
          </a:prstGeom>
        </p:spPr>
      </p:pic>
      <p:pic>
        <p:nvPicPr>
          <p:cNvPr id="5" name="Рисунок 4" descr="0924844ca07ae43f38ccf5654af12712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3500438"/>
            <a:ext cx="4029394" cy="3072413"/>
          </a:xfrm>
          <a:prstGeom prst="rect">
            <a:avLst/>
          </a:prstGeom>
        </p:spPr>
      </p:pic>
      <p:pic>
        <p:nvPicPr>
          <p:cNvPr id="6" name="Рисунок 5" descr="983918397_1443046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562" y="3643314"/>
            <a:ext cx="4454553" cy="29622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9749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6000" dirty="0" smtClean="0"/>
              <a:t>Вел</a:t>
            </a:r>
            <a:r>
              <a:rPr lang="en-US" sz="6000" dirty="0" smtClean="0"/>
              <a:t>ö</a:t>
            </a:r>
            <a:r>
              <a:rPr lang="ru-RU" sz="6000" dirty="0" err="1" smtClean="0"/>
              <a:t>дчыт</a:t>
            </a:r>
            <a:r>
              <a:rPr lang="en-US" sz="6000" dirty="0" smtClean="0"/>
              <a:t>ö</a:t>
            </a:r>
            <a:r>
              <a:rPr lang="ru-RU" sz="6000" dirty="0" err="1" smtClean="0"/>
              <a:t>гыд</a:t>
            </a:r>
            <a:r>
              <a:rPr lang="ru-RU" sz="6000" dirty="0" smtClean="0"/>
              <a:t>…</a:t>
            </a:r>
          </a:p>
          <a:p>
            <a:pPr marL="514350" indent="-514350">
              <a:buAutoNum type="arabicPeriod"/>
            </a:pPr>
            <a:r>
              <a:rPr lang="ru-RU" sz="6000" dirty="0" smtClean="0">
                <a:solidFill>
                  <a:srgbClr val="0070C0"/>
                </a:solidFill>
              </a:rPr>
              <a:t>нянь  он  </a:t>
            </a:r>
            <a:r>
              <a:rPr lang="ru-RU" sz="6000" dirty="0" err="1" smtClean="0">
                <a:solidFill>
                  <a:srgbClr val="0070C0"/>
                </a:solidFill>
              </a:rPr>
              <a:t>нь</a:t>
            </a:r>
            <a:r>
              <a:rPr lang="en-US" sz="6000" dirty="0" smtClean="0">
                <a:solidFill>
                  <a:srgbClr val="0070C0"/>
                </a:solidFill>
              </a:rPr>
              <a:t>ö</a:t>
            </a:r>
            <a:r>
              <a:rPr lang="ru-RU" sz="6000" dirty="0" smtClean="0">
                <a:solidFill>
                  <a:srgbClr val="0070C0"/>
                </a:solidFill>
              </a:rPr>
              <a:t>б</a:t>
            </a:r>
          </a:p>
          <a:p>
            <a:pPr marL="514350" indent="-514350">
              <a:buAutoNum type="arabicPeriod"/>
            </a:pPr>
            <a:r>
              <a:rPr lang="ru-RU" sz="6000" dirty="0" smtClean="0">
                <a:solidFill>
                  <a:srgbClr val="0070C0"/>
                </a:solidFill>
              </a:rPr>
              <a:t>неб</a:t>
            </a:r>
            <a:r>
              <a:rPr lang="en-US" sz="6000" dirty="0" smtClean="0">
                <a:solidFill>
                  <a:srgbClr val="0070C0"/>
                </a:solidFill>
              </a:rPr>
              <a:t>ö</a:t>
            </a:r>
            <a:r>
              <a:rPr lang="ru-RU" sz="6000" dirty="0" smtClean="0">
                <a:solidFill>
                  <a:srgbClr val="0070C0"/>
                </a:solidFill>
              </a:rPr>
              <a:t>г он </a:t>
            </a:r>
            <a:r>
              <a:rPr lang="ru-RU" sz="6000" dirty="0" err="1" smtClean="0">
                <a:solidFill>
                  <a:srgbClr val="0070C0"/>
                </a:solidFill>
              </a:rPr>
              <a:t>лыддьы</a:t>
            </a:r>
            <a:endParaRPr lang="ru-RU" sz="6000" dirty="0" smtClean="0">
              <a:solidFill>
                <a:srgbClr val="0070C0"/>
              </a:solidFill>
            </a:endParaRPr>
          </a:p>
          <a:p>
            <a:pPr marL="514350" indent="-514350">
              <a:buAutoNum type="arabicPeriod"/>
            </a:pPr>
            <a:r>
              <a:rPr lang="ru-RU" sz="6000" dirty="0" err="1" smtClean="0">
                <a:solidFill>
                  <a:srgbClr val="0070C0"/>
                </a:solidFill>
              </a:rPr>
              <a:t>морт</a:t>
            </a:r>
            <a:r>
              <a:rPr lang="en-US" sz="6000" dirty="0" smtClean="0">
                <a:solidFill>
                  <a:srgbClr val="0070C0"/>
                </a:solidFill>
              </a:rPr>
              <a:t>ö</a:t>
            </a:r>
            <a:r>
              <a:rPr lang="ru-RU" sz="6000" dirty="0" smtClean="0">
                <a:solidFill>
                  <a:srgbClr val="0070C0"/>
                </a:solidFill>
              </a:rPr>
              <a:t>  он  во</a:t>
            </a:r>
            <a:endParaRPr lang="ru-RU" sz="6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>
              <a:buNone/>
            </a:pPr>
            <a:r>
              <a:rPr lang="ru-RU" sz="8800" dirty="0" err="1" smtClean="0">
                <a:solidFill>
                  <a:srgbClr val="0070C0"/>
                </a:solidFill>
                <a:latin typeface="Monotype Corsiva" pitchFamily="66" charset="0"/>
              </a:rPr>
              <a:t>Ставлы</a:t>
            </a:r>
            <a:r>
              <a:rPr lang="ru-RU" sz="8800" dirty="0" smtClean="0">
                <a:solidFill>
                  <a:srgbClr val="0070C0"/>
                </a:solidFill>
                <a:latin typeface="Monotype Corsiva" pitchFamily="66" charset="0"/>
              </a:rPr>
              <a:t> </a:t>
            </a:r>
          </a:p>
          <a:p>
            <a:pPr algn="ctr">
              <a:buNone/>
            </a:pPr>
            <a:r>
              <a:rPr lang="ru-RU" sz="8800" dirty="0" err="1" smtClean="0">
                <a:solidFill>
                  <a:srgbClr val="0070C0"/>
                </a:solidFill>
                <a:latin typeface="Monotype Corsiva" pitchFamily="66" charset="0"/>
              </a:rPr>
              <a:t>ыджыд</a:t>
            </a:r>
            <a:r>
              <a:rPr lang="ru-RU" sz="8800" dirty="0" smtClean="0">
                <a:solidFill>
                  <a:srgbClr val="0070C0"/>
                </a:solidFill>
                <a:latin typeface="Monotype Corsiva" pitchFamily="66" charset="0"/>
              </a:rPr>
              <a:t>  </a:t>
            </a:r>
            <a:r>
              <a:rPr lang="ru-RU" sz="8800" dirty="0" err="1" smtClean="0">
                <a:solidFill>
                  <a:srgbClr val="0070C0"/>
                </a:solidFill>
                <a:latin typeface="Monotype Corsiva" pitchFamily="66" charset="0"/>
              </a:rPr>
              <a:t>атть</a:t>
            </a:r>
            <a:r>
              <a:rPr lang="en-US" sz="8800" dirty="0" smtClean="0">
                <a:solidFill>
                  <a:srgbClr val="0070C0"/>
                </a:solidFill>
                <a:latin typeface="Monotype Corsiva" pitchFamily="66" charset="0"/>
              </a:rPr>
              <a:t>ö</a:t>
            </a:r>
            <a:r>
              <a:rPr lang="ru-RU" sz="8800" dirty="0" smtClean="0">
                <a:solidFill>
                  <a:srgbClr val="0070C0"/>
                </a:solidFill>
                <a:latin typeface="Monotype Corsiva" pitchFamily="66" charset="0"/>
              </a:rPr>
              <a:t> !</a:t>
            </a:r>
            <a:endParaRPr lang="ru-RU" sz="8800" dirty="0">
              <a:solidFill>
                <a:srgbClr val="0070C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5400" dirty="0" smtClean="0">
                <a:solidFill>
                  <a:srgbClr val="7030A0"/>
                </a:solidFill>
              </a:rPr>
              <a:t>1. </a:t>
            </a:r>
            <a:r>
              <a:rPr lang="ru-RU" sz="5400" dirty="0" err="1" smtClean="0">
                <a:solidFill>
                  <a:srgbClr val="7030A0"/>
                </a:solidFill>
              </a:rPr>
              <a:t>Усть-Ухта</a:t>
            </a:r>
            <a:endParaRPr lang="ru-RU" sz="5400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ru-RU" sz="5400" dirty="0" smtClean="0">
                <a:solidFill>
                  <a:srgbClr val="7030A0"/>
                </a:solidFill>
              </a:rPr>
              <a:t>2. </a:t>
            </a:r>
            <a:r>
              <a:rPr lang="ru-RU" sz="5400" dirty="0" err="1" smtClean="0">
                <a:solidFill>
                  <a:srgbClr val="7030A0"/>
                </a:solidFill>
              </a:rPr>
              <a:t>Усть-Лыжа</a:t>
            </a:r>
            <a:endParaRPr lang="ru-RU" sz="5400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ru-RU" sz="5400" dirty="0" smtClean="0">
                <a:solidFill>
                  <a:srgbClr val="7030A0"/>
                </a:solidFill>
              </a:rPr>
              <a:t>3. </a:t>
            </a:r>
            <a:r>
              <a:rPr lang="ru-RU" sz="5400" dirty="0" err="1" smtClean="0">
                <a:solidFill>
                  <a:srgbClr val="7030A0"/>
                </a:solidFill>
              </a:rPr>
              <a:t>Усть-Сысольск</a:t>
            </a:r>
            <a:endParaRPr lang="ru-RU" sz="5400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ru-RU" sz="5400" dirty="0" smtClean="0">
                <a:solidFill>
                  <a:srgbClr val="7030A0"/>
                </a:solidFill>
              </a:rPr>
              <a:t>4. Усть-Вымь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601953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76" y="642918"/>
            <a:ext cx="6928614" cy="51222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sz="5400" dirty="0" err="1" smtClean="0">
                <a:solidFill>
                  <a:srgbClr val="0070C0"/>
                </a:solidFill>
              </a:rPr>
              <a:t>Белый-красный-синий</a:t>
            </a:r>
            <a:endParaRPr lang="ru-RU" sz="5400" dirty="0" smtClean="0">
              <a:solidFill>
                <a:srgbClr val="0070C0"/>
              </a:solidFill>
            </a:endParaRPr>
          </a:p>
          <a:p>
            <a:pPr marL="514350" indent="-514350">
              <a:buAutoNum type="arabicPeriod"/>
            </a:pPr>
            <a:r>
              <a:rPr lang="ru-RU" sz="5400" dirty="0" err="1" smtClean="0">
                <a:solidFill>
                  <a:srgbClr val="0070C0"/>
                </a:solidFill>
              </a:rPr>
              <a:t>Красный-зелёный-белый</a:t>
            </a:r>
            <a:endParaRPr lang="ru-RU" sz="5400" dirty="0" smtClean="0">
              <a:solidFill>
                <a:srgbClr val="0070C0"/>
              </a:solidFill>
            </a:endParaRPr>
          </a:p>
          <a:p>
            <a:pPr marL="514350" indent="-514350">
              <a:buAutoNum type="arabicPeriod"/>
            </a:pPr>
            <a:r>
              <a:rPr lang="ru-RU" sz="5400" dirty="0" err="1" smtClean="0">
                <a:solidFill>
                  <a:srgbClr val="0070C0"/>
                </a:solidFill>
              </a:rPr>
              <a:t>Синий-зелёный-белый</a:t>
            </a:r>
            <a:endParaRPr lang="ru-RU" sz="5400" dirty="0" smtClean="0">
              <a:solidFill>
                <a:srgbClr val="0070C0"/>
              </a:solidFill>
            </a:endParaRPr>
          </a:p>
          <a:p>
            <a:pPr marL="514350" indent="-514350">
              <a:buAutoNum type="arabicPeriod"/>
            </a:pPr>
            <a:r>
              <a:rPr lang="ru-RU" sz="5400" dirty="0" err="1" smtClean="0">
                <a:solidFill>
                  <a:srgbClr val="0070C0"/>
                </a:solidFill>
              </a:rPr>
              <a:t>Белый-зелёный-красный</a:t>
            </a:r>
            <a:endParaRPr lang="ru-RU" sz="5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komi-cumhuriyeti-bayrag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642918"/>
            <a:ext cx="8145884" cy="5429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6000" dirty="0" smtClean="0">
                <a:solidFill>
                  <a:srgbClr val="00B050"/>
                </a:solidFill>
              </a:rPr>
              <a:t>1. Восемь</a:t>
            </a:r>
          </a:p>
          <a:p>
            <a:pPr>
              <a:buNone/>
            </a:pPr>
            <a:r>
              <a:rPr lang="ru-RU" sz="6000" dirty="0" smtClean="0">
                <a:solidFill>
                  <a:srgbClr val="00B050"/>
                </a:solidFill>
              </a:rPr>
              <a:t>2. Десять</a:t>
            </a:r>
          </a:p>
          <a:p>
            <a:pPr>
              <a:buNone/>
            </a:pPr>
            <a:r>
              <a:rPr lang="ru-RU" sz="6000" dirty="0" smtClean="0">
                <a:solidFill>
                  <a:srgbClr val="00B050"/>
                </a:solidFill>
              </a:rPr>
              <a:t>3. Одиннадцать</a:t>
            </a:r>
            <a:endParaRPr lang="ru-RU" sz="60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007.previe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18" y="357166"/>
            <a:ext cx="5357849" cy="60088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sz="3600" dirty="0" smtClean="0"/>
              <a:t>Инта</a:t>
            </a:r>
          </a:p>
          <a:p>
            <a:pPr marL="514350" indent="-514350">
              <a:buAutoNum type="arabicPeriod"/>
            </a:pPr>
            <a:r>
              <a:rPr lang="ru-RU" sz="3600" dirty="0" smtClean="0"/>
              <a:t>Воркута</a:t>
            </a:r>
          </a:p>
          <a:p>
            <a:pPr marL="514350" indent="-514350">
              <a:buAutoNum type="arabicPeriod"/>
            </a:pPr>
            <a:r>
              <a:rPr lang="ru-RU" sz="3600" dirty="0" smtClean="0"/>
              <a:t>Печора</a:t>
            </a:r>
          </a:p>
          <a:p>
            <a:pPr marL="514350" indent="-514350">
              <a:buAutoNum type="arabicPeriod"/>
            </a:pPr>
            <a:r>
              <a:rPr lang="ru-RU" sz="3600" dirty="0" smtClean="0"/>
              <a:t>Усинск</a:t>
            </a:r>
            <a:endParaRPr lang="ru-RU" sz="3600" dirty="0"/>
          </a:p>
        </p:txBody>
      </p:sp>
      <p:pic>
        <p:nvPicPr>
          <p:cNvPr id="4" name="Рисунок 3" descr="vorkuta-foto_09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0694" y="428604"/>
            <a:ext cx="2177960" cy="3130003"/>
          </a:xfrm>
          <a:prstGeom prst="rect">
            <a:avLst/>
          </a:prstGeom>
        </p:spPr>
      </p:pic>
      <p:pic>
        <p:nvPicPr>
          <p:cNvPr id="5" name="Рисунок 4" descr="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240" y="1643050"/>
            <a:ext cx="2214578" cy="3043082"/>
          </a:xfrm>
          <a:prstGeom prst="rect">
            <a:avLst/>
          </a:prstGeom>
        </p:spPr>
      </p:pic>
      <p:pic>
        <p:nvPicPr>
          <p:cNvPr id="6" name="Рисунок 5" descr="image00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3042" y="4429132"/>
            <a:ext cx="1731159" cy="2197143"/>
          </a:xfrm>
          <a:prstGeom prst="rect">
            <a:avLst/>
          </a:prstGeom>
        </p:spPr>
      </p:pic>
      <p:pic>
        <p:nvPicPr>
          <p:cNvPr id="7" name="Рисунок 6" descr="Int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43636" y="3714752"/>
            <a:ext cx="2204023" cy="29289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109</TotalTime>
  <Words>204</Words>
  <PresentationFormat>Экран (4:3)</PresentationFormat>
  <Paragraphs>76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Видза оланныд!</dc:title>
  <cp:lastModifiedBy>Ольга</cp:lastModifiedBy>
  <cp:revision>19</cp:revision>
  <dcterms:modified xsi:type="dcterms:W3CDTF">2010-10-20T17:07:24Z</dcterms:modified>
</cp:coreProperties>
</file>