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2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B3425-30E4-45D2-ACFB-95FE52FC7D7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C585F-3901-4404-9DBE-50928AFD91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B3425-30E4-45D2-ACFB-95FE52FC7D7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C585F-3901-4404-9DBE-50928AFD9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B3425-30E4-45D2-ACFB-95FE52FC7D7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C585F-3901-4404-9DBE-50928AFD9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B3425-30E4-45D2-ACFB-95FE52FC7D7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C585F-3901-4404-9DBE-50928AFD9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B3425-30E4-45D2-ACFB-95FE52FC7D7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C585F-3901-4404-9DBE-50928AFD91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B3425-30E4-45D2-ACFB-95FE52FC7D7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C585F-3901-4404-9DBE-50928AFD9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B3425-30E4-45D2-ACFB-95FE52FC7D7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C585F-3901-4404-9DBE-50928AFD9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B3425-30E4-45D2-ACFB-95FE52FC7D7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C585F-3901-4404-9DBE-50928AFD9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B3425-30E4-45D2-ACFB-95FE52FC7D7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C585F-3901-4404-9DBE-50928AFD91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B3425-30E4-45D2-ACFB-95FE52FC7D7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C585F-3901-4404-9DBE-50928AFD91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B3425-30E4-45D2-ACFB-95FE52FC7D7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C585F-3901-4404-9DBE-50928AFD91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06B3425-30E4-45D2-ACFB-95FE52FC7D7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23C585F-3901-4404-9DBE-50928AFD91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785926"/>
            <a:ext cx="8610600" cy="1828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8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 </a:t>
            </a:r>
            <a:r>
              <a:rPr lang="ru-RU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ИНФ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ОРМАЦИОННО-ИССЛЕДОВАТЕЛЬСКИЙ  </a:t>
            </a:r>
            <a:r>
              <a:rPr lang="ru-RU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/>
            </a:r>
            <a:br>
              <a:rPr lang="ru-RU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</a:br>
            <a:r>
              <a:rPr lang="ru-RU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ПРОЕКТ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      </a:t>
            </a:r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/>
            </a:r>
            <a:b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</a:br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«ПОЧЕМУ НУЖНО БЕРЕЧЬ ГОЛОС?»</a:t>
            </a:r>
            <a:endParaRPr lang="ru-RU" sz="4000" b="1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72063" y="4429125"/>
            <a:ext cx="3562350" cy="1938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6699"/>
                </a:solidFill>
                <a:latin typeface="Monotype Corsiva" pitchFamily="66" charset="0"/>
                <a:cs typeface="+mn-cs"/>
              </a:rPr>
              <a:t>Подготовила и провела: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6699"/>
                </a:solidFill>
                <a:latin typeface="Monotype Corsiva" pitchFamily="66" charset="0"/>
                <a:cs typeface="+mn-cs"/>
              </a:rPr>
              <a:t>Музыкальный руководитель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6699"/>
                </a:solidFill>
                <a:latin typeface="Monotype Corsiva" pitchFamily="66" charset="0"/>
                <a:cs typeface="+mn-cs"/>
              </a:rPr>
              <a:t>МБДОУ детского сада №3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6699"/>
                </a:solidFill>
                <a:latin typeface="Monotype Corsiva" pitchFamily="66" charset="0"/>
                <a:cs typeface="+mn-cs"/>
              </a:rPr>
              <a:t>р.п. </a:t>
            </a:r>
            <a:r>
              <a:rPr lang="ru-RU" sz="2400" b="1" dirty="0" err="1">
                <a:solidFill>
                  <a:srgbClr val="006699"/>
                </a:solidFill>
                <a:latin typeface="Monotype Corsiva" pitchFamily="66" charset="0"/>
                <a:cs typeface="+mn-cs"/>
              </a:rPr>
              <a:t>Тумботино</a:t>
            </a:r>
            <a:endParaRPr lang="ru-RU" sz="2400" b="1" dirty="0">
              <a:solidFill>
                <a:srgbClr val="006699"/>
              </a:solidFill>
              <a:latin typeface="Monotype Corsiva" pitchFamily="66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rgbClr val="006699"/>
                </a:solidFill>
                <a:latin typeface="Monotype Corsiva" pitchFamily="66" charset="0"/>
                <a:cs typeface="+mn-cs"/>
              </a:rPr>
              <a:t>Орешонкова</a:t>
            </a:r>
            <a:r>
              <a:rPr lang="ru-RU" sz="2400" b="1" dirty="0">
                <a:solidFill>
                  <a:srgbClr val="006699"/>
                </a:solidFill>
                <a:latin typeface="Monotype Corsiva" pitchFamily="66" charset="0"/>
                <a:cs typeface="+mn-cs"/>
              </a:rPr>
              <a:t> Е.В.</a:t>
            </a:r>
            <a:endParaRPr lang="ru-RU" sz="2400" b="1" dirty="0">
              <a:solidFill>
                <a:srgbClr val="006699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58000" dir="5400000" sy="-100000" algn="bl" rotWithShape="0"/>
              </a:effectLst>
              <a:latin typeface="Monotype Corsiva" pitchFamily="66" charset="0"/>
              <a:cs typeface="+mn-cs"/>
            </a:endParaRPr>
          </a:p>
        </p:txBody>
      </p:sp>
      <p:sp>
        <p:nvSpPr>
          <p:cNvPr id="12292" name="TextBox 6"/>
          <p:cNvSpPr txBox="1">
            <a:spLocks noChangeArrowheads="1"/>
          </p:cNvSpPr>
          <p:nvPr/>
        </p:nvSpPr>
        <p:spPr bwMode="auto">
          <a:xfrm>
            <a:off x="1071563" y="214313"/>
            <a:ext cx="80724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i="1">
                <a:solidFill>
                  <a:srgbClr val="006699"/>
                </a:solidFill>
                <a:latin typeface="Monotype Corsiva" pitchFamily="66" charset="0"/>
              </a:rPr>
              <a:t>Муниципальное бюджетное дошкольное образовательное учреждение </a:t>
            </a:r>
          </a:p>
          <a:p>
            <a:pPr algn="ctr"/>
            <a:r>
              <a:rPr lang="ru-RU" sz="2400" b="1" i="1">
                <a:solidFill>
                  <a:srgbClr val="006699"/>
                </a:solidFill>
                <a:latin typeface="Monotype Corsiva" pitchFamily="66" charset="0"/>
              </a:rPr>
              <a:t>детский сад №3 «Светлячок» р.п. Тумботино</a:t>
            </a:r>
          </a:p>
        </p:txBody>
      </p:sp>
      <p:pic>
        <p:nvPicPr>
          <p:cNvPr id="8" name="Рисунок 7" descr="http://3.bp.blogspot.com/-N6GedftKFX4/TzjX5uNCVDI/AAAAAAAACvo/Dr8b-pqxlH8/s1600/kurnocik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714752"/>
            <a:ext cx="3786214" cy="2928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294" name="Рисунок 8" descr="юный исследователь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25" y="1071563"/>
            <a:ext cx="18573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75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59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5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35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91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88" y="785813"/>
            <a:ext cx="8501062" cy="628650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ru-RU" sz="2400" b="1" dirty="0" smtClean="0">
                <a:solidFill>
                  <a:srgbClr val="006699"/>
                </a:solidFill>
                <a:latin typeface="Monotype Corsiva" pitchFamily="66" charset="0"/>
              </a:rPr>
              <a:t>Дети: 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-Усвоение  знаний о певческом голосе  как одной из составляющих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звучащего мира и  о способах охраны голоса;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-Сформированность представлений о строении и функционировании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голосового аппарата, о  причине возникновения звуковой речи.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-Усвоение понятий о процессе возникновения  голоса  и развитие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познавательного интереса через экспериментально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исследовательскую деятельность. 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-Приобретение экспериментальных способов познания окружающей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действительности (как работают функции и системы организма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человека).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400" b="1" dirty="0" smtClean="0">
                <a:solidFill>
                  <a:srgbClr val="006699"/>
                </a:solidFill>
                <a:latin typeface="Monotype Corsiva" pitchFamily="66" charset="0"/>
              </a:rPr>
              <a:t>Родители: </a:t>
            </a:r>
            <a:endParaRPr lang="ru-RU" sz="2400" dirty="0" smtClean="0">
              <a:solidFill>
                <a:srgbClr val="006699"/>
              </a:solidFill>
              <a:latin typeface="Monotype Corsiva" pitchFamily="66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-Повышение компетентности по проблеме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-Включенность в работу ДОУ, заинтересованность.</a:t>
            </a:r>
          </a:p>
          <a:p>
            <a:pPr>
              <a:buFont typeface="Wingdings 2" pitchFamily="18" charset="2"/>
              <a:buNone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214290"/>
            <a:ext cx="6519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FF33CC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РЕЗУЛЬТАТЫ  ПРОЕКТА:</a:t>
            </a:r>
            <a:endParaRPr lang="ru-RU" sz="4000" dirty="0">
              <a:solidFill>
                <a:srgbClr val="FF33CC"/>
              </a:solidFill>
              <a:effectLst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785813"/>
            <a:ext cx="8501063" cy="607218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rgbClr val="006699"/>
                </a:solidFill>
                <a:latin typeface="Monotype Corsiva" pitchFamily="66" charset="0"/>
              </a:rPr>
              <a:t>Кадровые ресурсы: 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Муз. руководитель, воспитатели, дети, родители.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rgbClr val="006699"/>
                </a:solidFill>
                <a:latin typeface="Monotype Corsiva" pitchFamily="66" charset="0"/>
              </a:rPr>
              <a:t>Информационные ресурсы: </a:t>
            </a:r>
            <a:endParaRPr lang="ru-RU" sz="2200" dirty="0" smtClean="0">
              <a:solidFill>
                <a:srgbClr val="006699"/>
              </a:solidFill>
              <a:latin typeface="Monotype Corsiva" pitchFamily="66" charset="0"/>
            </a:endParaRPr>
          </a:p>
          <a:p>
            <a:pPr marL="539750" indent="-457200"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1.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Веракса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 Н.Е.,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Веракса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 А.Н «Проектная деятельность дошкольников» -М: Мозаика-Синтез, 2008г.</a:t>
            </a:r>
          </a:p>
          <a:p>
            <a:pPr marL="539750" indent="-457200"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2.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Деркунская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 В.А. Проектная деятельность дошкольников. Учебно-методическое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пособие-М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.: Центр педагогического образования, 2012г.</a:t>
            </a:r>
          </a:p>
          <a:p>
            <a:pPr marL="539750" indent="-457200"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3. 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Дыбина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 О.В., Рахманова Н.П., Щетинина В.В. «Неизведанное рядом»: занимательные опыты и эксперименты для дошкольников. М.: ТЦ «Сфера», 2005.</a:t>
            </a:r>
          </a:p>
          <a:p>
            <a:pPr marL="539750" indent="-457200"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4.  Журнал «Дошкольное воспитание» №2, 1986г.</a:t>
            </a:r>
          </a:p>
          <a:p>
            <a:pPr marL="539750" indent="-457200"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5.  Статьи В.Белобородовой и А.и Б.Швец.</a:t>
            </a:r>
          </a:p>
          <a:p>
            <a:pPr marL="539750" indent="-457200"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6.  Интернет-ресурсы.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rgbClr val="006699"/>
                </a:solidFill>
                <a:latin typeface="Monotype Corsiva" pitchFamily="66" charset="0"/>
              </a:rPr>
              <a:t>Материально-технические ресурсы: 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Компьютер, музыкальный центр, видеопроектор ( при наличии), аудиовизуальные средства, наглядный материал, (картинки, схемы) материалы для экспериментирования ( линейки с натянутой ниткой, ведро, камешки, расческа)</a:t>
            </a:r>
            <a:endParaRPr lang="ru-RU" sz="2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0"/>
            <a:ext cx="6827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FF33CC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РЕСУРСНАЯ БАЗА ПРОЕКТА:</a:t>
            </a:r>
            <a:endParaRPr lang="ru-RU" sz="4000" dirty="0">
              <a:solidFill>
                <a:srgbClr val="FF33CC"/>
              </a:solidFill>
              <a:effectLst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6" descr="юный исследователь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63" y="0"/>
            <a:ext cx="18573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571480"/>
            <a:ext cx="7858180" cy="6000792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  <a:defRPr/>
            </a:pPr>
            <a:endParaRPr lang="ru-RU" sz="2400" b="1" dirty="0" smtClean="0">
              <a:solidFill>
                <a:srgbClr val="006699"/>
              </a:solidFill>
              <a:effectLst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  <a:p>
            <a:pPr>
              <a:buFont typeface="Wingdings 2" pitchFamily="18" charset="2"/>
              <a:buNone/>
              <a:defRPr/>
            </a:pPr>
            <a:endParaRPr lang="ru-RU" sz="2400" b="1" dirty="0" smtClean="0">
              <a:solidFill>
                <a:srgbClr val="006699"/>
              </a:solidFill>
              <a:effectLst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  <a:p>
            <a:pPr>
              <a:buFont typeface="Wingdings 2" pitchFamily="18" charset="2"/>
              <a:buNone/>
              <a:defRPr/>
            </a:pPr>
            <a:endParaRPr lang="ru-RU" sz="2400" b="1" dirty="0" smtClean="0">
              <a:solidFill>
                <a:srgbClr val="006699"/>
              </a:solidFill>
              <a:effectLst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sz="2400" b="1" dirty="0" smtClean="0">
                <a:solidFill>
                  <a:srgbClr val="006699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Вид проекта:    </a:t>
            </a:r>
            <a:r>
              <a:rPr lang="ru-RU" sz="2400" b="1" dirty="0" smtClean="0">
                <a:solidFill>
                  <a:schemeClr val="tx2"/>
                </a:solidFill>
                <a:latin typeface="Monotype Corsiva" pitchFamily="66" charset="0"/>
              </a:rPr>
              <a:t>групповой, информационно-исследовательский.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400" b="1" dirty="0" smtClean="0">
                <a:solidFill>
                  <a:srgbClr val="006699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Продолжительность проекта: </a:t>
            </a:r>
            <a:r>
              <a:rPr lang="ru-RU" sz="2400" b="1" dirty="0" smtClean="0">
                <a:solidFill>
                  <a:schemeClr val="tx2"/>
                </a:solidFill>
                <a:latin typeface="Monotype Corsiva" pitchFamily="66" charset="0"/>
              </a:rPr>
              <a:t>краткосрочный (3 недели).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400" b="1" dirty="0" smtClean="0">
                <a:solidFill>
                  <a:srgbClr val="006699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Срок реализации проекта:</a:t>
            </a:r>
            <a:r>
              <a:rPr lang="ru-RU" sz="2400" dirty="0" smtClean="0">
                <a:solidFill>
                  <a:srgbClr val="006699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 </a:t>
            </a:r>
            <a:r>
              <a:rPr lang="ru-RU" sz="2400" b="1" dirty="0" smtClean="0">
                <a:solidFill>
                  <a:schemeClr val="tx2"/>
                </a:solidFill>
                <a:latin typeface="Monotype Corsiva" pitchFamily="66" charset="0"/>
              </a:rPr>
              <a:t>с 10.10.2014г. по 31.10.2014г.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400" b="1" dirty="0" smtClean="0">
                <a:solidFill>
                  <a:srgbClr val="006699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Место реализации:</a:t>
            </a:r>
            <a:r>
              <a:rPr lang="ru-RU" sz="2400" dirty="0" smtClean="0">
                <a:solidFill>
                  <a:srgbClr val="006699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  </a:t>
            </a:r>
            <a:r>
              <a:rPr lang="ru-RU" sz="2400" b="1" dirty="0" smtClean="0">
                <a:solidFill>
                  <a:schemeClr val="tx2"/>
                </a:solidFill>
                <a:latin typeface="Monotype Corsiva" pitchFamily="66" charset="0"/>
              </a:rPr>
              <a:t>МБДОУ детский сад №3 р.п. </a:t>
            </a:r>
            <a:r>
              <a:rPr lang="ru-RU" sz="2400" b="1" dirty="0" err="1" smtClean="0">
                <a:solidFill>
                  <a:schemeClr val="tx2"/>
                </a:solidFill>
                <a:latin typeface="Monotype Corsiva" pitchFamily="66" charset="0"/>
              </a:rPr>
              <a:t>Тумботино</a:t>
            </a:r>
            <a:endParaRPr lang="ru-RU" sz="2400" b="1" dirty="0" smtClean="0">
              <a:solidFill>
                <a:schemeClr val="tx2"/>
              </a:solidFill>
              <a:latin typeface="Monotype Corsiva" pitchFamily="66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sz="2400" b="1" dirty="0" smtClean="0">
                <a:solidFill>
                  <a:srgbClr val="006699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Участники проекта: </a:t>
            </a:r>
            <a:r>
              <a:rPr lang="ru-RU" sz="2400" b="1" dirty="0" smtClean="0">
                <a:solidFill>
                  <a:schemeClr val="tx2"/>
                </a:solidFill>
                <a:latin typeface="Monotype Corsiva" pitchFamily="66" charset="0"/>
              </a:rPr>
              <a:t>дети подготовительной группы, воспитатели,  музыкальный руководитель, родители воспитанников.</a:t>
            </a:r>
            <a:r>
              <a:rPr lang="ru-RU" sz="2400" dirty="0" smtClean="0">
                <a:latin typeface="Monotype Corsiva" pitchFamily="66" charset="0"/>
              </a:rPr>
              <a:t/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006699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Образовательная область (направление) :  </a:t>
            </a:r>
            <a:r>
              <a:rPr lang="ru-RU" sz="2400" b="1" dirty="0" smtClean="0"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                                      </a:t>
            </a:r>
            <a:r>
              <a:rPr lang="ru-RU" sz="2400" b="1" dirty="0" smtClean="0">
                <a:solidFill>
                  <a:schemeClr val="tx2"/>
                </a:solidFill>
                <a:latin typeface="Monotype Corsiva" pitchFamily="66" charset="0"/>
              </a:rPr>
              <a:t>«Художественно-эстетическое»  (музыкальная деятельность).</a:t>
            </a:r>
            <a:br>
              <a:rPr lang="ru-RU" sz="2400" b="1" dirty="0" smtClean="0">
                <a:solidFill>
                  <a:schemeClr val="tx2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Интеграция образовательных областей (направлений): </a:t>
            </a:r>
            <a:r>
              <a:rPr lang="ru-RU" sz="2400" b="1" dirty="0" smtClean="0">
                <a:solidFill>
                  <a:schemeClr val="tx2"/>
                </a:solidFill>
                <a:latin typeface="Monotype Corsiva" pitchFamily="66" charset="0"/>
              </a:rPr>
              <a:t>       </a:t>
            </a:r>
            <a:r>
              <a:rPr lang="ru-RU" sz="2400" dirty="0" smtClean="0">
                <a:solidFill>
                  <a:schemeClr val="tx2"/>
                </a:solidFill>
                <a:latin typeface="Monotype Corsiva" pitchFamily="66" charset="0"/>
              </a:rPr>
              <a:t>                                                                        </a:t>
            </a:r>
          </a:p>
          <a:p>
            <a:pPr marL="282575" indent="-20638">
              <a:buFont typeface="Wingdings 2" pitchFamily="18" charset="2"/>
              <a:buNone/>
              <a:defRPr/>
            </a:pPr>
            <a:r>
              <a:rPr lang="ru-RU" sz="2400" b="1" i="1" dirty="0" smtClean="0">
                <a:solidFill>
                  <a:schemeClr val="tx2"/>
                </a:solidFill>
                <a:latin typeface="Monotype Corsiva" pitchFamily="66" charset="0"/>
              </a:rPr>
              <a:t>                                              «Познавательное»</a:t>
            </a:r>
            <a:r>
              <a:rPr lang="ru-RU" sz="2400" dirty="0" smtClean="0">
                <a:solidFill>
                  <a:schemeClr val="tx2"/>
                </a:solidFill>
                <a:latin typeface="Monotype Corsiva" pitchFamily="66" charset="0"/>
              </a:rPr>
              <a:t/>
            </a:r>
            <a:br>
              <a:rPr lang="ru-RU" sz="2400" dirty="0" smtClean="0">
                <a:solidFill>
                  <a:schemeClr val="tx2"/>
                </a:solidFill>
                <a:latin typeface="Monotype Corsiva" pitchFamily="66" charset="0"/>
              </a:rPr>
            </a:br>
            <a:r>
              <a:rPr lang="ru-RU" sz="2400" b="1" i="1" dirty="0" smtClean="0">
                <a:solidFill>
                  <a:schemeClr val="tx2"/>
                </a:solidFill>
                <a:latin typeface="Monotype Corsiva" pitchFamily="66" charset="0"/>
              </a:rPr>
              <a:t>                                             «Социально-коммуникативное»</a:t>
            </a:r>
            <a:r>
              <a:rPr lang="ru-RU" sz="2400" dirty="0" smtClean="0">
                <a:solidFill>
                  <a:schemeClr val="tx2"/>
                </a:solidFill>
              </a:rPr>
              <a:t/>
            </a:r>
            <a:br>
              <a:rPr lang="ru-RU" sz="2400" dirty="0" smtClean="0">
                <a:solidFill>
                  <a:schemeClr val="tx2"/>
                </a:solidFill>
              </a:rPr>
            </a:b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14678" y="428604"/>
            <a:ext cx="36263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>
                <a:solidFill>
                  <a:srgbClr val="FF33CC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Паспорт проекта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500062"/>
            <a:ext cx="8143875" cy="6072209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ru-RU" sz="2000" b="1" dirty="0" smtClean="0">
                <a:latin typeface="Monotype Corsiva" pitchFamily="66" charset="0"/>
              </a:rPr>
              <a:t> 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400" b="1" dirty="0" smtClean="0">
                <a:solidFill>
                  <a:srgbClr val="006699"/>
                </a:solidFill>
                <a:latin typeface="Monotype Corsiva" pitchFamily="66" charset="0"/>
              </a:rPr>
              <a:t>Проблема проекта и причины, вызвавшие ее положение: </a:t>
            </a:r>
          </a:p>
          <a:p>
            <a:pPr marL="15875" indent="346075"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Одной из важных задач музыкального воспитания ребенка является охрана детского голоса. Голос ребенка -дошкольника отличается от голоса взрослого человека  несформированностью голосового аппарата,  хрупкостью и ранимостью голосовых связок. </a:t>
            </a:r>
          </a:p>
          <a:p>
            <a:pPr marL="15875" indent="346075"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Часто в процессе певческой деятельности с детьми я наблюдаю крикливое, горловое пение. Однако обучение детей правильному пению без напряжения, естественным голосом  не всегда приводит к положительным результатам  по ряду простых причин. Во-первых, ребенок, проявляя «старание»,  хочет выделиться из среды сверстников, стать лидером в певческой группе. Во-вторых, доводы  педагога о  необходимости беречь голос не имеют для ребенка особых оснований в силу того, что дети еще не могут понять всей серьезности данной проблемы. В этой связи,  мною была поставлена задача -  наиболее доступно для детей объяснить всю важность  проблемы охраны  певческого голоса,  побудив их к экспериментально-исследовательской  деятельности.</a:t>
            </a:r>
            <a:endParaRPr lang="ru-RU" sz="2200" b="1" dirty="0">
              <a:solidFill>
                <a:schemeClr val="tx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4339" name="Прямоугольник 3"/>
          <p:cNvSpPr>
            <a:spLocks noChangeArrowheads="1"/>
          </p:cNvSpPr>
          <p:nvPr/>
        </p:nvSpPr>
        <p:spPr bwMode="auto">
          <a:xfrm>
            <a:off x="0" y="214313"/>
            <a:ext cx="92027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33CC"/>
                </a:solidFill>
                <a:latin typeface="Monotype Corsiva" pitchFamily="66" charset="0"/>
              </a:rPr>
              <a:t>  Аналитико-прогностическое обоснование проекта: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50" y="571500"/>
            <a:ext cx="8286750" cy="6286500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ru-RU" sz="2400" b="1" dirty="0" smtClean="0">
                <a:solidFill>
                  <a:srgbClr val="006699"/>
                </a:solidFill>
                <a:latin typeface="Monotype Corsiva" pitchFamily="66" charset="0"/>
              </a:rPr>
              <a:t>Цель проекта: 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Познакомить детей с принципами образования   и распространения голоса,  способами его  охраны.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Повысить компетентность родителей по данной проблеме.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400" b="1" dirty="0" smtClean="0">
                <a:solidFill>
                  <a:srgbClr val="006699"/>
                </a:solidFill>
                <a:latin typeface="Monotype Corsiva" pitchFamily="66" charset="0"/>
              </a:rPr>
              <a:t>Задачи: </a:t>
            </a:r>
            <a:endParaRPr lang="ru-RU" sz="2400" dirty="0" smtClean="0">
              <a:solidFill>
                <a:srgbClr val="006699"/>
              </a:solidFill>
              <a:latin typeface="Monotype Corsiva" pitchFamily="66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-Расширять знания детей  о певческом голосе  как одной из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составляющих звучащего мира.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-Дать простейшие понятия о строении и функционировании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голосового аппарата;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-Показать, какое значение имеет человеческий голос для пения;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Развивать познавательный интерес детей через  экспериментально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исследовательскую деятельность;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-Расширять знания  детей по охране человеческого голоса.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-Воспитывать ценностное отношение к своему здоровью.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-Обобщать полученные  знания через  музыкально-художественную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деятельность</a:t>
            </a:r>
          </a:p>
          <a:p>
            <a:pPr>
              <a:buFont typeface="Wingdings 2" pitchFamily="18" charset="2"/>
              <a:buNone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0"/>
            <a:ext cx="66527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FF33CC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ЦЕЛЬ И ЗАДАЧИ ПРОЕКТА:</a:t>
            </a:r>
            <a:endParaRPr lang="ru-RU" sz="4000" dirty="0">
              <a:solidFill>
                <a:srgbClr val="FF33CC"/>
              </a:solidFill>
              <a:effectLst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3714750" y="928688"/>
            <a:ext cx="2071688" cy="2071687"/>
          </a:xfrm>
          <a:prstGeom prst="ellipse">
            <a:avLst/>
          </a:prstGeom>
          <a:solidFill>
            <a:srgbClr val="FF99CC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4000504"/>
            <a:ext cx="8229600" cy="2643206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400" b="1" dirty="0" smtClean="0">
                <a:solidFill>
                  <a:srgbClr val="FF33CC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Проблемные вопросы: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>
                <a:solidFill>
                  <a:srgbClr val="006699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«Что такое голос?, 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>
                <a:solidFill>
                  <a:srgbClr val="006699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«Откуда он берется?»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>
                <a:solidFill>
                  <a:srgbClr val="006699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«Как мы поем?»</a:t>
            </a:r>
            <a:endParaRPr lang="ru-RU" b="1" dirty="0">
              <a:solidFill>
                <a:srgbClr val="006699"/>
              </a:solidFill>
              <a:effectLst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7686" y="1142984"/>
            <a:ext cx="928694" cy="178510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66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+mn-lt"/>
                <a:cs typeface="+mn-cs"/>
              </a:rPr>
              <a:t>?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571604" y="285728"/>
            <a:ext cx="6286544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solidFill>
                  <a:srgbClr val="FF33CC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Основополагающий  вопрос:</a:t>
            </a:r>
            <a:br>
              <a:rPr lang="ru-RU" sz="4400" b="1" dirty="0">
                <a:solidFill>
                  <a:srgbClr val="FF33CC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</a:br>
            <a:endParaRPr lang="ru-RU" sz="44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3214686"/>
            <a:ext cx="7143800" cy="75405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indent="-274320" algn="ctr" fontAlgn="auto">
              <a:spcBef>
                <a:spcPts val="600"/>
              </a:spcBef>
              <a:spcAft>
                <a:spcPts val="0"/>
              </a:spcAft>
              <a:buClr>
                <a:srgbClr val="C32D2E"/>
              </a:buClr>
              <a:buSzPct val="80000"/>
              <a:defRPr/>
            </a:pPr>
            <a:r>
              <a:rPr lang="ru-RU" sz="4300" b="1" dirty="0">
                <a:solidFill>
                  <a:srgbClr val="006699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  <a:cs typeface="+mn-cs"/>
              </a:rPr>
              <a:t>«Почему нужно беречь голос?»</a:t>
            </a:r>
          </a:p>
        </p:txBody>
      </p:sp>
      <p:pic>
        <p:nvPicPr>
          <p:cNvPr id="13" name="Рисунок 12" descr="юный исследователь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4643446"/>
            <a:ext cx="2000254" cy="2000254"/>
          </a:xfrm>
          <a:prstGeom prst="rect">
            <a:avLst/>
          </a:prstGeom>
          <a:effectLst>
            <a:reflection blurRad="6350" stA="50000" endA="300" endPos="90000" dir="5400000" sy="-100000" algn="bl" rotWithShape="0"/>
          </a:effectLst>
        </p:spPr>
      </p:pic>
      <p:pic>
        <p:nvPicPr>
          <p:cNvPr id="14" name="Рисунок 13" descr="i (9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928670"/>
            <a:ext cx="1714512" cy="2108006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pic>
        <p:nvPicPr>
          <p:cNvPr id="15" name="Рисунок 14" descr="i (10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0369" y="4357694"/>
            <a:ext cx="2433631" cy="25003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0"/>
            <a:ext cx="7499350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900" b="1" dirty="0" smtClean="0">
                <a:solidFill>
                  <a:srgbClr val="FF33CC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План проектной деятельности </a:t>
            </a:r>
            <a:br>
              <a:rPr lang="ru-RU" sz="3900" b="1" dirty="0" smtClean="0">
                <a:solidFill>
                  <a:srgbClr val="FF33CC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</a:br>
            <a:r>
              <a:rPr lang="ru-RU" sz="3900" b="1" dirty="0" smtClean="0">
                <a:solidFill>
                  <a:srgbClr val="FF33CC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по достижении цели</a:t>
            </a:r>
            <a:endParaRPr lang="ru-RU" sz="39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25" y="1143000"/>
          <a:ext cx="8143902" cy="574049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214446"/>
                <a:gridCol w="3286148"/>
                <a:gridCol w="2143140"/>
                <a:gridCol w="1500168"/>
              </a:tblGrid>
              <a:tr h="571505">
                <a:tc rowSpan="2"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Этапы проекта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2200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Содержание деятельности</a:t>
                      </a:r>
                      <a:endParaRPr lang="ru-RU" sz="2200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Сроки реализации</a:t>
                      </a:r>
                      <a:endParaRPr lang="ru-RU" sz="2200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09571"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С детьми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С родителями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10.10.2014г.-14.10.2014г.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</a:tr>
              <a:tr h="446386">
                <a:tc rowSpan="5">
                  <a:txBody>
                    <a:bodyPr/>
                    <a:lstStyle/>
                    <a:p>
                      <a:endParaRPr lang="ru-RU" sz="2200" b="1" dirty="0" smtClean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  <a:p>
                      <a:endParaRPr lang="ru-RU" sz="2200" b="1" dirty="0" smtClean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1 Этап</a:t>
                      </a:r>
                    </a:p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(</a:t>
                      </a:r>
                      <a:r>
                        <a:rPr lang="ru-RU" sz="2200" b="1" dirty="0" err="1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подгото-витель</a:t>
                      </a:r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-</a:t>
                      </a:r>
                    </a:p>
                    <a:p>
                      <a:r>
                        <a:rPr lang="ru-RU" sz="2200" b="1" dirty="0" err="1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ный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Выбор</a:t>
                      </a:r>
                      <a:r>
                        <a:rPr lang="ru-RU" sz="2200" b="1" baseline="0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 темы проекта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Анкетирование родителей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631245">
                <a:tc vMerge="1">
                  <a:txBody>
                    <a:bodyPr/>
                    <a:lstStyle/>
                    <a:p>
                      <a:endParaRPr lang="ru-RU" sz="2400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Формулировка проблемных вопросов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977136">
                <a:tc vMerge="1">
                  <a:txBody>
                    <a:bodyPr/>
                    <a:lstStyle/>
                    <a:p>
                      <a:endParaRPr lang="ru-RU" sz="2400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Определение целей, задач и содержания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Знакомство с темой проекта, его содержанием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1665806">
                <a:tc vMerge="1">
                  <a:txBody>
                    <a:bodyPr/>
                    <a:lstStyle/>
                    <a:p>
                      <a:endParaRPr lang="ru-RU" sz="2400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Подборка научно-методической литературы, иллюстраций, познавательного</a:t>
                      </a:r>
                      <a:r>
                        <a:rPr lang="ru-RU" sz="2200" b="1" baseline="0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 и музыкального материала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Индивидуальные и групповые беседы по вопросам реализации проекта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478270">
                <a:tc vMerge="1">
                  <a:txBody>
                    <a:bodyPr/>
                    <a:lstStyle/>
                    <a:p>
                      <a:endParaRPr lang="ru-RU" sz="2400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Введение</a:t>
                      </a:r>
                      <a:r>
                        <a:rPr lang="ru-RU" sz="2400" b="1" baseline="0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 в проблему</a:t>
                      </a:r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25" y="0"/>
          <a:ext cx="8143902" cy="694416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43008"/>
                <a:gridCol w="2714644"/>
                <a:gridCol w="2786082"/>
                <a:gridCol w="1500168"/>
              </a:tblGrid>
              <a:tr h="642942">
                <a:tc rowSpan="6">
                  <a:txBody>
                    <a:bodyPr/>
                    <a:lstStyle/>
                    <a:p>
                      <a:endParaRPr lang="ru-RU" sz="2200" b="1" dirty="0" smtClean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  <a:p>
                      <a:endParaRPr lang="ru-RU" sz="2200" b="1" dirty="0" smtClean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2 Этап</a:t>
                      </a:r>
                    </a:p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(основ-</a:t>
                      </a:r>
                    </a:p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ной)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Рассказ</a:t>
                      </a:r>
                      <a:r>
                        <a:rPr lang="ru-RU" sz="2200" b="1" baseline="0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 о человеческом голосе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Размещение наглядной информации на тему: «Голос </a:t>
                      </a:r>
                      <a:r>
                        <a:rPr lang="ru-RU" sz="2200" b="1" dirty="0" err="1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ребенка-музы-кальный</a:t>
                      </a:r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 инструмент»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15.10.2014г.-29.10.2014г.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</a:tr>
              <a:tr h="666760">
                <a:tc vMerge="1">
                  <a:txBody>
                    <a:bodyPr/>
                    <a:lstStyle/>
                    <a:p>
                      <a:endParaRPr lang="ru-RU" sz="2400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Формулировка проблемных вопросов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1690710">
                <a:tc vMerge="1">
                  <a:txBody>
                    <a:bodyPr/>
                    <a:lstStyle/>
                    <a:p>
                      <a:endParaRPr lang="ru-RU" sz="2400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Познавательная беседа с применением ИКТ </a:t>
                      </a:r>
                    </a:p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О строении голосового аппарата, о </a:t>
                      </a:r>
                      <a:r>
                        <a:rPr lang="ru-RU" sz="2200" b="1" dirty="0" err="1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возникно-вении</a:t>
                      </a:r>
                      <a:r>
                        <a:rPr lang="ru-RU" sz="2200" b="1" baseline="0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 певческого голоса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Консультации на тему: «Берегите голос</a:t>
                      </a:r>
                      <a:r>
                        <a:rPr lang="ru-RU" sz="2200" b="1" baseline="0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 детей» «Охрана детского голоса»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1122484">
                <a:tc vMerge="1">
                  <a:txBody>
                    <a:bodyPr/>
                    <a:lstStyle/>
                    <a:p>
                      <a:endParaRPr lang="ru-RU" sz="2400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Рассматривание голосового аппарата в картинках и схемах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Индивидуальные беседы по вопросам реализации проекта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569221">
                <a:tc vMerge="1">
                  <a:txBody>
                    <a:bodyPr/>
                    <a:lstStyle/>
                    <a:p>
                      <a:endParaRPr lang="ru-RU" sz="2400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Экспериментирование «Откуда берется голос?», «Как он распространяется?»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Консультация на тему: « Проводим</a:t>
                      </a:r>
                      <a:r>
                        <a:rPr lang="ru-RU" sz="2200" b="1" baseline="0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  эксперименты в детской лаборатории»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569221">
                <a:tc vMerge="1">
                  <a:txBody>
                    <a:bodyPr/>
                    <a:lstStyle/>
                    <a:p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МДИ</a:t>
                      </a:r>
                      <a:r>
                        <a:rPr lang="ru-RU" sz="2400" b="1" baseline="0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 « Узнай по голосу»</a:t>
                      </a:r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Изготовление материалов для экспериментов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18470" name="Рисунок 4" descr="i (8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6688" y="4786313"/>
            <a:ext cx="1357312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25" y="0"/>
          <a:ext cx="8143902" cy="685802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43008"/>
                <a:gridCol w="2714644"/>
                <a:gridCol w="2928958"/>
                <a:gridCol w="1357292"/>
              </a:tblGrid>
              <a:tr h="1402323">
                <a:tc rowSpan="6">
                  <a:txBody>
                    <a:bodyPr/>
                    <a:lstStyle/>
                    <a:p>
                      <a:endParaRPr lang="ru-RU" sz="2200" b="1" dirty="0" smtClean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  <a:p>
                      <a:endParaRPr lang="ru-RU" sz="2200" b="1" dirty="0" smtClean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2 Этап</a:t>
                      </a:r>
                    </a:p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(основ-</a:t>
                      </a:r>
                    </a:p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ной)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Слушание и разучивание песни « Где живет наш голосок?»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Создание совместно с детьми коллажа                                   « Я и мой голос»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15.10.2014г.-29.10.2014г.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</a:tr>
              <a:tr h="892378">
                <a:tc vMerge="1">
                  <a:txBody>
                    <a:bodyPr/>
                    <a:lstStyle/>
                    <a:p>
                      <a:endParaRPr lang="ru-RU" sz="2400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Беседа « Как охранять свой голос?»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Совместное изготовление костюмов для музыкальной сказки « Сказка о непослушном</a:t>
                      </a:r>
                      <a:r>
                        <a:rPr lang="ru-RU" sz="2200" b="1" baseline="0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 голоске»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1201865">
                <a:tc vMerge="1">
                  <a:txBody>
                    <a:bodyPr/>
                    <a:lstStyle/>
                    <a:p>
                      <a:endParaRPr lang="ru-RU" sz="2400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Чтение стихов об охране голоса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815888">
                <a:tc vMerge="1">
                  <a:txBody>
                    <a:bodyPr/>
                    <a:lstStyle/>
                    <a:p>
                      <a:endParaRPr lang="ru-RU" sz="2400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Дидактическая игра « С голосом своим дружу»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  <a:tr h="1272785">
                <a:tc vMerge="1">
                  <a:txBody>
                    <a:bodyPr/>
                    <a:lstStyle/>
                    <a:p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Знакомство со «Сказкой о непослушном голоске»</a:t>
                      </a:r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</a:tr>
              <a:tr h="1272785">
                <a:tc vMerge="1">
                  <a:txBody>
                    <a:bodyPr/>
                    <a:lstStyle/>
                    <a:p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Разучивание ролей</a:t>
                      </a:r>
                      <a:r>
                        <a:rPr lang="ru-RU" sz="2400" b="1" baseline="0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 к музыкальной постановке сказки</a:t>
                      </a:r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8688" y="0"/>
          <a:ext cx="8215340" cy="685800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214446"/>
                <a:gridCol w="2714644"/>
                <a:gridCol w="2786082"/>
                <a:gridCol w="1500168"/>
              </a:tblGrid>
              <a:tr h="2659953">
                <a:tc rowSpan="2">
                  <a:txBody>
                    <a:bodyPr/>
                    <a:lstStyle/>
                    <a:p>
                      <a:endParaRPr lang="ru-RU" sz="2200" b="1" dirty="0" smtClean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3 Этап</a:t>
                      </a:r>
                    </a:p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(заключительный)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200" b="1" dirty="0" smtClean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Коллаж « Я и мой голос»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200" b="1" dirty="0" smtClean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Участие в организации коллажа « Я и мой голос»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30.10.2014г.-31.10.2014г.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</a:tr>
              <a:tr h="4198048">
                <a:tc vMerge="1">
                  <a:txBody>
                    <a:bodyPr/>
                    <a:lstStyle/>
                    <a:p>
                      <a:endParaRPr lang="ru-RU" sz="2400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Музыкальная </a:t>
                      </a:r>
                      <a:r>
                        <a:rPr lang="ru-RU" sz="2200" b="1" baseline="0" dirty="0" smtClean="0">
                          <a:solidFill>
                            <a:srgbClr val="006699"/>
                          </a:solidFill>
                          <a:latin typeface="Monotype Corsiva" pitchFamily="66" charset="0"/>
                        </a:rPr>
                        <a:t> постановка « Сказка о непослушном голоске»</a:t>
                      </a:r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200" b="1" kern="1200" dirty="0" smtClean="0">
                          <a:solidFill>
                            <a:srgbClr val="006699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Просмотр музыкальной постановки «Сказка о непослушном голоске» в исполнении детей</a:t>
                      </a:r>
                      <a:endParaRPr lang="ru-RU" sz="22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6699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2" name="Рисунок 2" descr="i (7).jpg"/>
          <p:cNvPicPr>
            <a:picLocks noChangeAspect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2286000" y="4071938"/>
            <a:ext cx="1757363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3" name="Рисунок 4" descr="i (5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4286250"/>
            <a:ext cx="2071687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4" name="Рисунок 5" descr="5901332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063" y="4214813"/>
            <a:ext cx="2857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741</Words>
  <Application>Microsoft Office PowerPoint</Application>
  <PresentationFormat>Экран (4:3)</PresentationFormat>
  <Paragraphs>132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        ИНФОРМАЦИОННО-ИССЛЕДОВАТЕЛЬСКИЙ   ПРОЕКТ             «ПОЧЕМУ НУЖНО БЕРЕЧЬ ГОЛОС?»</vt:lpstr>
      <vt:lpstr>Слайд 2</vt:lpstr>
      <vt:lpstr>Слайд 3</vt:lpstr>
      <vt:lpstr>Слайд 4</vt:lpstr>
      <vt:lpstr>Слайд 5</vt:lpstr>
      <vt:lpstr>План проектной деятельности  по достижении цели</vt:lpstr>
      <vt:lpstr>Слайд 7</vt:lpstr>
      <vt:lpstr>Слайд 8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ИНФОРМАЦИОННО-ИССЛЕДОВАТЕЛЬСКИЙ   ПРОЕКТ             «ПОЧЕМУ НУЖНО БЕРЕЧЬ ГОЛОС?»</dc:title>
  <dc:creator>Elena</dc:creator>
  <cp:lastModifiedBy>Elena</cp:lastModifiedBy>
  <cp:revision>1</cp:revision>
  <dcterms:created xsi:type="dcterms:W3CDTF">2014-12-10T11:18:01Z</dcterms:created>
  <dcterms:modified xsi:type="dcterms:W3CDTF">2014-12-10T12:52:42Z</dcterms:modified>
</cp:coreProperties>
</file>