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handoutMasterIdLst>
    <p:handoutMasterId r:id="rId9"/>
  </p:handoutMasterIdLst>
  <p:sldIdLst>
    <p:sldId id="264" r:id="rId2"/>
    <p:sldId id="257" r:id="rId3"/>
    <p:sldId id="258" r:id="rId4"/>
    <p:sldId id="259" r:id="rId5"/>
    <p:sldId id="260" r:id="rId6"/>
    <p:sldId id="261" r:id="rId7"/>
    <p:sldId id="262" r:id="rId8"/>
  </p:sldIdLst>
  <p:sldSz cx="12192000" cy="6858000"/>
  <p:notesSz cx="6858000" cy="99456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D6720E7B-710E-43E3-96E6-EC38DA1E80A9}" type="datetimeFigureOut">
              <a:rPr lang="ru-RU" smtClean="0"/>
              <a:t>11.10.2014</a:t>
            </a:fld>
            <a:endParaRPr lang="ru-RU"/>
          </a:p>
        </p:txBody>
      </p:sp>
      <p:sp>
        <p:nvSpPr>
          <p:cNvPr id="4" name="Нижний колонтитул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18B44121-3F8E-4E49-A7DC-E8F505ED327A}" type="slidenum">
              <a:rPr lang="ru-RU" smtClean="0"/>
              <a:t>‹#›</a:t>
            </a:fld>
            <a:endParaRPr lang="ru-RU"/>
          </a:p>
        </p:txBody>
      </p:sp>
    </p:spTree>
    <p:extLst>
      <p:ext uri="{BB962C8B-B14F-4D97-AF65-F5344CB8AC3E}">
        <p14:creationId xmlns:p14="http://schemas.microsoft.com/office/powerpoint/2010/main" val="4827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114825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398124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363016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110748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423767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0257649-07B1-466F-86C6-52690331112C}" type="datetimeFigureOut">
              <a:rPr lang="ru-RU" smtClean="0"/>
              <a:t>11.10.2014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290617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0257649-07B1-466F-86C6-52690331112C}" type="datetimeFigureOut">
              <a:rPr lang="ru-RU" smtClean="0"/>
              <a:t>11.10.2014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38040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0257649-07B1-466F-86C6-52690331112C}" type="datetimeFigureOut">
              <a:rPr lang="ru-RU" smtClean="0"/>
              <a:t>11.10.2014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263309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257649-07B1-466F-86C6-52690331112C}" type="datetimeFigureOut">
              <a:rPr lang="ru-RU" smtClean="0"/>
              <a:t>11.10.2014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121783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257649-07B1-466F-86C6-52690331112C}" type="datetimeFigureOut">
              <a:rPr lang="ru-RU" smtClean="0"/>
              <a:t>11.10.2014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332493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257649-07B1-466F-86C6-52690331112C}" type="datetimeFigureOut">
              <a:rPr lang="ru-RU" smtClean="0"/>
              <a:t>11.10.2014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727544-A369-4572-B571-F835E20C4A94}" type="slidenum">
              <a:rPr lang="ru-RU" smtClean="0"/>
              <a:t>‹#›</a:t>
            </a:fld>
            <a:endParaRPr lang="ru-RU"/>
          </a:p>
        </p:txBody>
      </p:sp>
    </p:spTree>
    <p:extLst>
      <p:ext uri="{BB962C8B-B14F-4D97-AF65-F5344CB8AC3E}">
        <p14:creationId xmlns:p14="http://schemas.microsoft.com/office/powerpoint/2010/main" val="262841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57649-07B1-466F-86C6-52690331112C}" type="datetimeFigureOut">
              <a:rPr lang="ru-RU" smtClean="0"/>
              <a:t>11.10.2014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27544-A369-4572-B571-F835E20C4A94}" type="slidenum">
              <a:rPr lang="ru-RU" smtClean="0"/>
              <a:t>‹#›</a:t>
            </a:fld>
            <a:endParaRPr lang="ru-RU"/>
          </a:p>
        </p:txBody>
      </p:sp>
    </p:spTree>
    <p:extLst>
      <p:ext uri="{BB962C8B-B14F-4D97-AF65-F5344CB8AC3E}">
        <p14:creationId xmlns:p14="http://schemas.microsoft.com/office/powerpoint/2010/main" val="81434526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5700" y="1041400"/>
            <a:ext cx="9791700" cy="2308324"/>
          </a:xfrm>
          <a:prstGeom prst="rect">
            <a:avLst/>
          </a:prstGeom>
        </p:spPr>
        <p:txBody>
          <a:bodyPr wrap="square">
            <a:spAutoFit/>
          </a:bodyPr>
          <a:lstStyle/>
          <a:p>
            <a:pPr algn="ctr"/>
            <a:r>
              <a:rPr lang="ru-RU" sz="4800" dirty="0">
                <a:solidFill>
                  <a:srgbClr val="FF0000"/>
                </a:solidFill>
                <a:latin typeface="Times New Roman" panose="02020603050405020304" pitchFamily="18" charset="0"/>
                <a:cs typeface="Times New Roman" panose="02020603050405020304" pitchFamily="18" charset="0"/>
              </a:rPr>
              <a:t>Картотека</a:t>
            </a:r>
            <a:br>
              <a:rPr lang="ru-RU" sz="4800" dirty="0">
                <a:solidFill>
                  <a:srgbClr val="FF0000"/>
                </a:solidFill>
                <a:latin typeface="Times New Roman" panose="02020603050405020304" pitchFamily="18" charset="0"/>
                <a:cs typeface="Times New Roman" panose="02020603050405020304" pitchFamily="18" charset="0"/>
              </a:rPr>
            </a:br>
            <a:r>
              <a:rPr lang="ru-RU" sz="4800" dirty="0">
                <a:solidFill>
                  <a:srgbClr val="FF0000"/>
                </a:solidFill>
                <a:latin typeface="Times New Roman" panose="02020603050405020304" pitchFamily="18" charset="0"/>
                <a:cs typeface="Times New Roman" panose="02020603050405020304" pitchFamily="18" charset="0"/>
              </a:rPr>
              <a:t>музыкально-</a:t>
            </a:r>
            <a:br>
              <a:rPr lang="ru-RU" sz="4800" dirty="0">
                <a:solidFill>
                  <a:srgbClr val="FF0000"/>
                </a:solidFill>
                <a:latin typeface="Times New Roman" panose="02020603050405020304" pitchFamily="18" charset="0"/>
                <a:cs typeface="Times New Roman" panose="02020603050405020304" pitchFamily="18" charset="0"/>
              </a:rPr>
            </a:br>
            <a:r>
              <a:rPr lang="ru-RU" sz="4800" dirty="0">
                <a:solidFill>
                  <a:srgbClr val="FF0000"/>
                </a:solidFill>
                <a:latin typeface="Times New Roman" panose="02020603050405020304" pitchFamily="18" charset="0"/>
                <a:cs typeface="Times New Roman" panose="02020603050405020304" pitchFamily="18" charset="0"/>
              </a:rPr>
              <a:t>дидактических игр</a:t>
            </a:r>
            <a:endParaRPr lang="ru-RU" sz="4800" dirty="0"/>
          </a:p>
        </p:txBody>
      </p:sp>
    </p:spTree>
    <p:extLst>
      <p:ext uri="{BB962C8B-B14F-4D97-AF65-F5344CB8AC3E}">
        <p14:creationId xmlns:p14="http://schemas.microsoft.com/office/powerpoint/2010/main" val="409503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7877"/>
            <a:ext cx="5511800" cy="6340197"/>
          </a:xfrm>
          <a:prstGeom prst="rect">
            <a:avLst/>
          </a:prstGeom>
        </p:spPr>
        <p:txBody>
          <a:bodyPr wrap="square">
            <a:spAutoFit/>
          </a:bodyPr>
          <a:lstStyle/>
          <a:p>
            <a:pPr algn="ctr"/>
            <a:r>
              <a:rPr lang="ru-RU" sz="1400" b="1" i="0" u="sng" dirty="0" smtClean="0">
                <a:solidFill>
                  <a:srgbClr val="0377A1"/>
                </a:solidFill>
                <a:effectLst/>
                <a:latin typeface="Times New Roman" panose="02020603050405020304" pitchFamily="18" charset="0"/>
                <a:cs typeface="Times New Roman" panose="02020603050405020304" pitchFamily="18" charset="0"/>
              </a:rPr>
              <a:t>Где мои детки?»</a:t>
            </a:r>
            <a:endParaRPr lang="ru-RU" sz="1400" b="1" i="0" dirty="0" smtClean="0">
              <a:solidFill>
                <a:srgbClr val="0377A1"/>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развитие звуковысотного слуха.</a:t>
            </a:r>
            <a:r>
              <a:rPr lang="en-US"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Для детей 3-4 лет.</a:t>
            </a:r>
          </a:p>
          <a:p>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четыре больших карточки и несколько маленьких (по числу играющих). На больших карточках изображены гусь, утка, курица, птица; на маленьких – утята, гусята, цыплята, птенчики в гнёздышке.</a:t>
            </a:r>
          </a:p>
          <a:p>
            <a:pPr algn="ct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Дети сидят напротив педагога, у каждого по маленькой карточке.</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r>
              <a:rPr lang="ru-RU" sz="1400" b="0" i="1" dirty="0" smtClean="0">
                <a:solidFill>
                  <a:srgbClr val="000000"/>
                </a:solidFill>
                <a:effectLst/>
                <a:latin typeface="Times New Roman" panose="02020603050405020304" pitchFamily="18" charset="0"/>
                <a:cs typeface="Times New Roman" panose="02020603050405020304" pitchFamily="18" charset="0"/>
              </a:rPr>
              <a:t>предлагает поиграть и начинает рассказ</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 В одном дворе жили курица с цыплятами, гусь с гусятами, утка с утятами, а на дереве птица с птенчиками. Однажды подул сильный ветер. Пошёл дождь, и все спрятались. Мамы – птицы потеряли своих детей. Первой стала звать своих детей утка (</a:t>
            </a:r>
            <a:r>
              <a:rPr lang="ru-RU" sz="1400" b="0" i="1" dirty="0" smtClean="0">
                <a:solidFill>
                  <a:srgbClr val="000000"/>
                </a:solidFill>
                <a:effectLst/>
                <a:latin typeface="Times New Roman" panose="02020603050405020304" pitchFamily="18" charset="0"/>
                <a:cs typeface="Times New Roman" panose="02020603050405020304" pitchFamily="18" charset="0"/>
              </a:rPr>
              <a:t>показывает картинку</a:t>
            </a:r>
            <a:r>
              <a:rPr lang="ru-RU" sz="1400" b="0" i="0" dirty="0" smtClean="0">
                <a:solidFill>
                  <a:srgbClr val="000000"/>
                </a:solidFill>
                <a:effectLst/>
                <a:latin typeface="Times New Roman" panose="02020603050405020304" pitchFamily="18" charset="0"/>
                <a:cs typeface="Times New Roman" panose="02020603050405020304" pitchFamily="18" charset="0"/>
              </a:rPr>
              <a:t>): «Где мои утята, милые ребята? Кря-кря!» (поёт на </a:t>
            </a:r>
            <a:r>
              <a:rPr lang="ru-RU" sz="1400" b="0" i="1" dirty="0" smtClean="0">
                <a:solidFill>
                  <a:srgbClr val="000000"/>
                </a:solidFill>
                <a:effectLst/>
                <a:latin typeface="Times New Roman" panose="02020603050405020304" pitchFamily="18" charset="0"/>
                <a:cs typeface="Times New Roman" panose="02020603050405020304" pitchFamily="18" charset="0"/>
              </a:rPr>
              <a:t>ре </a:t>
            </a:r>
            <a:r>
              <a:rPr lang="ru-RU" sz="1400" b="0" i="0" dirty="0" smtClean="0">
                <a:solidFill>
                  <a:srgbClr val="000000"/>
                </a:solidFill>
                <a:effectLst/>
                <a:latin typeface="Times New Roman" panose="02020603050405020304" pitchFamily="18" charset="0"/>
                <a:cs typeface="Times New Roman" panose="02020603050405020304" pitchFamily="18" charset="0"/>
              </a:rPr>
              <a:t>первой октавы).</a:t>
            </a: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Дети, у которых на карточках изображены утята, поднимают их и отвечают:</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pPr algn="ctr"/>
            <a:r>
              <a:rPr lang="ru-RU" sz="1400" b="0" i="0" dirty="0" smtClean="0">
                <a:solidFill>
                  <a:srgbClr val="000000"/>
                </a:solidFill>
                <a:effectLst/>
                <a:latin typeface="Times New Roman" panose="02020603050405020304" pitchFamily="18" charset="0"/>
                <a:cs typeface="Times New Roman" panose="02020603050405020304" pitchFamily="18" charset="0"/>
              </a:rPr>
              <a:t>«Кря-кря, мы здесь» (поют на звуке ля первой октавы).</a:t>
            </a: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r>
              <a:rPr lang="ru-RU" sz="1400" b="0" i="1" dirty="0" smtClean="0">
                <a:solidFill>
                  <a:srgbClr val="000000"/>
                </a:solidFill>
                <a:effectLst/>
                <a:latin typeface="Times New Roman" panose="02020603050405020304" pitchFamily="18" charset="0"/>
                <a:cs typeface="Times New Roman" panose="02020603050405020304" pitchFamily="18" charset="0"/>
              </a:rPr>
              <a:t>забирает у ребят карточки и продолжает)</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 Обрадовалась уточка, что нашла своих утят. Вышла мама – курица и тоже стала звать своих детей: «Где мои цыплята, милые ребята? Ко-ко!»…</a:t>
            </a: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Игра продолжается, пока все птицы не найдут своих детей.</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dirty="0" smtClean="0">
                <a:solidFill>
                  <a:srgbClr val="000000"/>
                </a:solidFill>
                <a:effectLst/>
                <a:latin typeface="Times New Roman" panose="02020603050405020304" pitchFamily="18" charset="0"/>
                <a:cs typeface="Times New Roman" panose="02020603050405020304" pitchFamily="18" charset="0"/>
              </a:rPr>
              <a:t>В этой игре можно использовать импровизацию ответов от разных звуков. Затем можно предложить детям представить, как будут отвечать детки, если они испугались, веселятся, или грустят. Кроме того, можно использовать плясовые мелодии, которые исполняются в разных регистрах и в разном темпе, а ребята должны изображать, как будут танцевать детки, а как мама.</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880100" y="477876"/>
            <a:ext cx="6096000" cy="6340197"/>
          </a:xfrm>
          <a:prstGeom prst="rect">
            <a:avLst/>
          </a:prstGeom>
        </p:spPr>
        <p:txBody>
          <a:bodyPr>
            <a:spAutoFit/>
          </a:bodyPr>
          <a:lstStyle/>
          <a:p>
            <a:pPr algn="ctr"/>
            <a:r>
              <a:rPr lang="ru-RU" sz="1400" b="1" i="0" u="sng" dirty="0" smtClean="0">
                <a:solidFill>
                  <a:srgbClr val="0377A1"/>
                </a:solidFill>
                <a:effectLst/>
                <a:latin typeface="Times New Roman" panose="02020603050405020304" pitchFamily="18" charset="0"/>
                <a:cs typeface="Times New Roman" panose="02020603050405020304" pitchFamily="18" charset="0"/>
              </a:rPr>
              <a:t>«Кто в домике живёт?»</a:t>
            </a:r>
            <a:endParaRPr lang="ru-RU" sz="1400" b="1" i="0" dirty="0" smtClean="0">
              <a:solidFill>
                <a:srgbClr val="0377A1"/>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Цель: </a:t>
            </a:r>
            <a:r>
              <a:rPr lang="ru-RU" sz="1400" b="0" i="0" dirty="0" smtClean="0">
                <a:solidFill>
                  <a:srgbClr val="000000"/>
                </a:solidFill>
                <a:effectLst/>
                <a:latin typeface="Times New Roman" panose="02020603050405020304" pitchFamily="18" charset="0"/>
                <a:cs typeface="Times New Roman" panose="02020603050405020304" pitchFamily="18" charset="0"/>
              </a:rPr>
              <a:t>развитие звуковысотного слуха. Для детей 3-4 лет.</a:t>
            </a:r>
          </a:p>
          <a:p>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на карточке нарисован красочный трем в два этажа: нижние окна большие, верхние – поменьше. Внизу под каждым окном изображены рисунки: кошка, медведь, птица. Каждое окошко открывается и закрывается. Внутри него находятся вставные кармашки, куда вставляются картинки перечисленных животных, а также картинки с изображением детенышей этих животных.</a:t>
            </a:r>
          </a:p>
          <a:p>
            <a:pPr algn="ct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Педагог рассаживает детей полукругом и показывает дом-теремок, в котором живут кошка с котёнком, птица с птенчиком и медведь с медвежонком.</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 На первом этаже живут мамы, на втором – их дети. Однажды все ушли гулять в лес, а когда вернулись домой, то перепутали, кто, где живёт. Поможем им найти свои комнаты.</a:t>
            </a: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Раздаёт каждому по одной карточке</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dirty="0" smtClean="0">
                <a:solidFill>
                  <a:srgbClr val="000000"/>
                </a:solidFill>
                <a:effectLst/>
                <a:latin typeface="Times New Roman" panose="02020603050405020304" pitchFamily="18" charset="0"/>
                <a:cs typeface="Times New Roman" panose="02020603050405020304" pitchFamily="18" charset="0"/>
              </a:rPr>
              <a:t>Проигрывается знакомая мелодия в различных регистрах.</a:t>
            </a:r>
          </a:p>
          <a:p>
            <a:r>
              <a:rPr lang="ru-RU" sz="1400" b="0" i="0" dirty="0" smtClean="0">
                <a:solidFill>
                  <a:srgbClr val="000000"/>
                </a:solidFill>
                <a:effectLst/>
                <a:latin typeface="Times New Roman" panose="02020603050405020304" pitchFamily="18" charset="0"/>
                <a:cs typeface="Times New Roman" panose="02020603050405020304" pitchFamily="18" charset="0"/>
              </a:rPr>
              <a:t>Ребёнок, у которого соответствующая карточка, вставляет её в окошечко первого этажа напротив рисунка, изображенного на домике.</a:t>
            </a:r>
          </a:p>
          <a:p>
            <a:r>
              <a:rPr lang="ru-RU" sz="1400" b="0" i="0" dirty="0" smtClean="0">
                <a:solidFill>
                  <a:srgbClr val="000000"/>
                </a:solidFill>
                <a:effectLst/>
                <a:latin typeface="Times New Roman" panose="02020603050405020304" pitchFamily="18" charset="0"/>
                <a:cs typeface="Times New Roman" panose="02020603050405020304" pitchFamily="18" charset="0"/>
              </a:rPr>
              <a:t>Звучит та же мелодия, но на октаву выше.</a:t>
            </a:r>
          </a:p>
          <a:p>
            <a:r>
              <a:rPr lang="ru-RU" sz="1400" b="0" i="0" dirty="0" smtClean="0">
                <a:solidFill>
                  <a:srgbClr val="000000"/>
                </a:solidFill>
                <a:effectLst/>
                <a:latin typeface="Times New Roman" panose="02020603050405020304" pitchFamily="18" charset="0"/>
                <a:cs typeface="Times New Roman" panose="02020603050405020304" pitchFamily="18" charset="0"/>
              </a:rPr>
              <a:t>Ребёнок с соответствующей карточкой помещает её в окошечко на втором этаже.</a:t>
            </a:r>
          </a:p>
          <a:p>
            <a:r>
              <a:rPr lang="ru-RU" sz="1400" b="0" i="0" dirty="0" smtClean="0">
                <a:solidFill>
                  <a:srgbClr val="000000"/>
                </a:solidFill>
                <a:effectLst/>
                <a:latin typeface="Times New Roman" panose="02020603050405020304" pitchFamily="18" charset="0"/>
                <a:cs typeface="Times New Roman" panose="02020603050405020304" pitchFamily="18" charset="0"/>
              </a:rPr>
              <a:t>Так же игра проводится с музыкой про других животных. Она продолжается до тех пор, пока все карточки не будут вставлены в кармашки.</a:t>
            </a:r>
          </a:p>
          <a:p>
            <a:r>
              <a:rPr lang="ru-RU" sz="1400" b="0" i="0" dirty="0" smtClean="0">
                <a:solidFill>
                  <a:srgbClr val="000000"/>
                </a:solidFill>
                <a:effectLst/>
                <a:latin typeface="Times New Roman" panose="02020603050405020304" pitchFamily="18" charset="0"/>
                <a:cs typeface="Times New Roman" panose="02020603050405020304" pitchFamily="18" charset="0"/>
              </a:rPr>
              <a:t>В конце игры педагог поощряет правильные ответы. Если кто-то из детей ошибся, объясняет, что медведь не поместиться в кроватку кошечки и не сможет сесть за её стол, когда вдруг попадёт не в свою комнату, и т.д.</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87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900" y="1392347"/>
            <a:ext cx="5257800" cy="4462760"/>
          </a:xfrm>
          <a:prstGeom prst="rect">
            <a:avLst/>
          </a:prstGeom>
        </p:spPr>
        <p:txBody>
          <a:bodyPr wrap="square">
            <a:spAutoFit/>
          </a:bodyPr>
          <a:lstStyle/>
          <a:p>
            <a:pPr algn="ctr"/>
            <a:r>
              <a:rPr lang="ru-RU" sz="1400" b="1" i="0" u="sng" dirty="0" smtClean="0">
                <a:solidFill>
                  <a:srgbClr val="0377A1"/>
                </a:solidFill>
                <a:effectLst/>
                <a:latin typeface="Times New Roman" panose="02020603050405020304" pitchFamily="18" charset="0"/>
                <a:cs typeface="Times New Roman" panose="02020603050405020304" pitchFamily="18" charset="0"/>
              </a:rPr>
              <a:t>«К нам гости пришли»</a:t>
            </a:r>
            <a:endParaRPr lang="ru-RU" sz="1400" b="1" i="0" dirty="0" smtClean="0">
              <a:solidFill>
                <a:srgbClr val="0377A1"/>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dirty="0" smtClean="0">
                <a:solidFill>
                  <a:srgbClr val="000000"/>
                </a:solidFill>
                <a:effectLst/>
                <a:latin typeface="Times New Roman" panose="02020603050405020304" pitchFamily="18" charset="0"/>
                <a:cs typeface="Times New Roman" panose="02020603050405020304" pitchFamily="18" charset="0"/>
              </a:rPr>
              <a:t>: развитие чувства ритма. </a:t>
            </a:r>
            <a:r>
              <a:rPr lang="ru-RU" sz="1400" dirty="0" smtClean="0">
                <a:solidFill>
                  <a:srgbClr val="000000"/>
                </a:solidFill>
                <a:latin typeface="Times New Roman" panose="02020603050405020304" pitchFamily="18" charset="0"/>
                <a:cs typeface="Times New Roman" panose="02020603050405020304" pitchFamily="18" charset="0"/>
              </a:rPr>
              <a:t>Для детей 3-4 лет.</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игрушки бибабо (медведь, зайчик, лошадка, птичка), бубен, музыкальный молоточек, колокольчик.</a:t>
            </a:r>
          </a:p>
          <a:p>
            <a:pPr algn="ct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r>
              <a:rPr lang="ru-RU" sz="1400" b="0" i="1" dirty="0" smtClean="0">
                <a:solidFill>
                  <a:srgbClr val="000000"/>
                </a:solidFill>
                <a:effectLst/>
                <a:latin typeface="Times New Roman" panose="02020603050405020304" pitchFamily="18" charset="0"/>
                <a:cs typeface="Times New Roman" panose="02020603050405020304" pitchFamily="18" charset="0"/>
              </a:rPr>
              <a:t>предлагает детям подойти к нему</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Дети, сегодня к нам в гости должны прийти игрушки.</a:t>
            </a:r>
          </a:p>
          <a:p>
            <a:pPr algn="ctr"/>
            <a:r>
              <a:rPr lang="ru-RU" sz="1400" b="0" i="1" dirty="0" smtClean="0">
                <a:solidFill>
                  <a:srgbClr val="000000"/>
                </a:solidFill>
                <a:effectLst/>
                <a:latin typeface="Times New Roman" panose="02020603050405020304" pitchFamily="18" charset="0"/>
                <a:cs typeface="Times New Roman" panose="02020603050405020304" pitchFamily="18" charset="0"/>
              </a:rPr>
              <a:t>Слышится стук в дверь, воспитатель подходит к двери и незаметно надевает на руку мишку</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 Здравствуйте, дети, я пришёл к вам в гости, чтобы с вами играть и плясать. Лена, сыграй мне на бубне, я попляшу.</a:t>
            </a:r>
          </a:p>
          <a:p>
            <a:pPr algn="ctr"/>
            <a:r>
              <a:rPr lang="ru-RU" sz="1400" b="0" i="0" dirty="0" smtClean="0">
                <a:solidFill>
                  <a:srgbClr val="000000"/>
                </a:solidFill>
                <a:effectLst/>
                <a:latin typeface="Times New Roman" panose="02020603050405020304" pitchFamily="18" charset="0"/>
                <a:cs typeface="Times New Roman" panose="02020603050405020304" pitchFamily="18" charset="0"/>
              </a:rPr>
              <a:t>Девочка медленно ударяет в бубен, мишка в руках воспитателя ритмично переступает с ноги на ногу. Дети хлопают.</a:t>
            </a:r>
          </a:p>
          <a:p>
            <a:r>
              <a:rPr lang="ru-RU" sz="1400" b="0" i="0" dirty="0" smtClean="0">
                <a:solidFill>
                  <a:srgbClr val="000000"/>
                </a:solidFill>
                <a:effectLst/>
                <a:latin typeface="Times New Roman" panose="02020603050405020304" pitchFamily="18" charset="0"/>
                <a:cs typeface="Times New Roman" panose="02020603050405020304" pitchFamily="18" charset="0"/>
              </a:rPr>
              <a:t>Аналогичным образом педагог обыгрывает приход других игрушек.</a:t>
            </a:r>
          </a:p>
          <a:p>
            <a:r>
              <a:rPr lang="ru-RU" sz="1400" b="0" i="0" dirty="0" smtClean="0">
                <a:solidFill>
                  <a:srgbClr val="000000"/>
                </a:solidFill>
                <a:effectLst/>
                <a:latin typeface="Times New Roman" panose="02020603050405020304" pitchFamily="18" charset="0"/>
                <a:cs typeface="Times New Roman" panose="02020603050405020304" pitchFamily="18" charset="0"/>
              </a:rPr>
              <a:t>Зайчик прыгает под быстрые удары молоточком на металлофоне, лошадка скачет под чёткие ритмичные удары музыкального молоточка, птичка летит под звон колокольчика.</a:t>
            </a:r>
          </a:p>
          <a:p>
            <a:r>
              <a:rPr lang="ru-RU" b="0" i="0" dirty="0" smtClean="0">
                <a:solidFill>
                  <a:srgbClr val="000000"/>
                </a:solidFill>
                <a:effectLst/>
                <a:latin typeface="Arial" panose="020B0604020202020204" pitchFamily="34" charset="0"/>
              </a:rPr>
              <a:t> </a:t>
            </a:r>
            <a:endParaRPr lang="ru-RU" b="0" i="0" dirty="0">
              <a:solidFill>
                <a:srgbClr val="000000"/>
              </a:solidFill>
              <a:effectLst/>
              <a:latin typeface="Arial" panose="020B0604020202020204" pitchFamily="34" charset="0"/>
            </a:endParaRPr>
          </a:p>
        </p:txBody>
      </p:sp>
      <p:sp>
        <p:nvSpPr>
          <p:cNvPr id="3" name="Прямоугольник 2"/>
          <p:cNvSpPr/>
          <p:nvPr/>
        </p:nvSpPr>
        <p:spPr>
          <a:xfrm>
            <a:off x="5575300" y="1214547"/>
            <a:ext cx="6083300" cy="3754874"/>
          </a:xfrm>
          <a:prstGeom prst="rect">
            <a:avLst/>
          </a:prstGeom>
        </p:spPr>
        <p:txBody>
          <a:bodyPr wrap="square">
            <a:spAutoFit/>
          </a:bodyPr>
          <a:lstStyle/>
          <a:p>
            <a:pPr algn="ctr"/>
            <a:r>
              <a:rPr lang="ru-RU" sz="1400" b="1" i="0" u="sng" dirty="0" smtClean="0">
                <a:solidFill>
                  <a:srgbClr val="0070C0"/>
                </a:solidFill>
                <a:effectLst/>
                <a:latin typeface="Times New Roman" panose="02020603050405020304" pitchFamily="18" charset="0"/>
                <a:cs typeface="Times New Roman" panose="02020603050405020304" pitchFamily="18" charset="0"/>
              </a:rPr>
              <a:t>«Три медведя»</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dirty="0" smtClean="0">
                <a:solidFill>
                  <a:srgbClr val="000000"/>
                </a:solidFill>
                <a:effectLst/>
                <a:latin typeface="Times New Roman" panose="02020603050405020304" pitchFamily="18" charset="0"/>
                <a:cs typeface="Times New Roman" panose="02020603050405020304" pitchFamily="18" charset="0"/>
              </a:rPr>
              <a:t>: развитие чувства ритма. Для детей 3-4 лет.</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 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д</a:t>
            </a:r>
            <a:r>
              <a:rPr lang="ru-RU" sz="1400" b="0" i="0" dirty="0" smtClean="0">
                <a:solidFill>
                  <a:srgbClr val="000000"/>
                </a:solidFill>
                <a:effectLst/>
                <a:latin typeface="Times New Roman" panose="02020603050405020304" pitchFamily="18" charset="0"/>
                <a:cs typeface="Times New Roman" panose="02020603050405020304" pitchFamily="18" charset="0"/>
              </a:rPr>
              <a:t>емонстрационный: плоские фигурки медведей из картона, раскрашенные в</a:t>
            </a:r>
          </a:p>
          <a:p>
            <a:r>
              <a:rPr lang="ru-RU" sz="1400" b="0" i="0" dirty="0" smtClean="0">
                <a:solidFill>
                  <a:srgbClr val="000000"/>
                </a:solidFill>
                <a:effectLst/>
                <a:latin typeface="Times New Roman" panose="02020603050405020304" pitchFamily="18" charset="0"/>
                <a:cs typeface="Times New Roman" panose="02020603050405020304" pitchFamily="18" charset="0"/>
              </a:rPr>
              <a:t>русском стиле— Михаила Потапыча, Настасьи Петровны, Мишутки.</a:t>
            </a:r>
          </a:p>
          <a:p>
            <a:r>
              <a:rPr lang="ru-RU" sz="1400" b="0" i="0" dirty="0" smtClean="0">
                <a:solidFill>
                  <a:srgbClr val="000000"/>
                </a:solidFill>
                <a:effectLst/>
                <a:latin typeface="Times New Roman" panose="02020603050405020304" pitchFamily="18" charset="0"/>
                <a:cs typeface="Times New Roman" panose="02020603050405020304" pitchFamily="18" charset="0"/>
              </a:rPr>
              <a:t>Раздаточный: У детей карточки с изображением трех медведей и кружочки.   </a:t>
            </a:r>
          </a:p>
          <a:p>
            <a:pPr algn="ctr"/>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r>
              <a:rPr lang="ru-RU" sz="1400" b="0" i="0" dirty="0" smtClean="0">
                <a:solidFill>
                  <a:srgbClr val="000000"/>
                </a:solidFill>
                <a:effectLst/>
                <a:latin typeface="Times New Roman" panose="02020603050405020304" pitchFamily="18" charset="0"/>
                <a:cs typeface="Times New Roman" panose="02020603050405020304" pitchFamily="18" charset="0"/>
              </a:rPr>
              <a:t>:</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 Вы помните, ребята, сказку «Три медведя»? (Дети отвечают.)</a:t>
            </a:r>
          </a:p>
          <a:p>
            <a:r>
              <a:rPr lang="ru-RU" sz="1400" b="0" i="0" dirty="0" smtClean="0">
                <a:solidFill>
                  <a:srgbClr val="000000"/>
                </a:solidFill>
                <a:effectLst/>
                <a:latin typeface="Times New Roman" panose="02020603050405020304" pitchFamily="18" charset="0"/>
                <a:cs typeface="Times New Roman" panose="02020603050405020304" pitchFamily="18" charset="0"/>
              </a:rPr>
              <a:t>В последней комнате Машенька легла на минуточку в кроватку и заснула. </a:t>
            </a:r>
          </a:p>
          <a:p>
            <a:r>
              <a:rPr lang="ru-RU" sz="1400" b="0" i="0" dirty="0" smtClean="0">
                <a:solidFill>
                  <a:srgbClr val="000000"/>
                </a:solidFill>
                <a:effectLst/>
                <a:latin typeface="Times New Roman" panose="02020603050405020304" pitchFamily="18" charset="0"/>
                <a:cs typeface="Times New Roman" panose="02020603050405020304" pitchFamily="18" charset="0"/>
              </a:rPr>
              <a:t>А в это время медведи вернулись домой. Вы помните, как их звали?  (Дети отвечают.) Послушайте, кто первый зашел в избушку?  (Выстукивает ритмический рисунок на инструменте на одном или двух звуках.       Дети называют, кто пришел.)</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p>
          <a:p>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 (выводит фигуру). Как мишка идет? Медленно, тяжело. Отхлопайте ритм ладошками, как он идет? А теперь найдите, куда положить фишку. (Дети кладут кружочки на соответствующее изображение.)</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152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94400" y="1213009"/>
            <a:ext cx="5054600" cy="3016210"/>
          </a:xfrm>
          <a:prstGeom prst="rect">
            <a:avLst/>
          </a:prstGeom>
        </p:spPr>
        <p:txBody>
          <a:bodyPr wrap="square">
            <a:spAutoFit/>
          </a:bodyPr>
          <a:lstStyle/>
          <a:p>
            <a:r>
              <a:rPr lang="ru-RU" b="0" i="0" dirty="0" smtClean="0">
                <a:solidFill>
                  <a:srgbClr val="000000"/>
                </a:solidFill>
                <a:effectLst/>
                <a:latin typeface="Arial" panose="020B0604020202020204" pitchFamily="34" charset="0"/>
              </a:rPr>
              <a:t/>
            </a:r>
            <a:br>
              <a:rPr lang="ru-RU" b="0" i="0" dirty="0" smtClean="0">
                <a:solidFill>
                  <a:srgbClr val="000000"/>
                </a:solidFill>
                <a:effectLst/>
                <a:latin typeface="Arial" panose="020B0604020202020204" pitchFamily="34" charset="0"/>
              </a:rPr>
            </a:br>
            <a:r>
              <a:rPr lang="ru-RU" b="0" i="0" dirty="0" smtClean="0">
                <a:solidFill>
                  <a:srgbClr val="000000"/>
                </a:solidFill>
                <a:effectLst/>
                <a:latin typeface="Arial" panose="020B0604020202020204" pitchFamily="34" charset="0"/>
              </a:rPr>
              <a:t> </a:t>
            </a:r>
          </a:p>
          <a:p>
            <a:pPr algn="ctr"/>
            <a:r>
              <a:rPr lang="ru-RU" sz="1400" b="1" i="0" u="sng" dirty="0" smtClean="0">
                <a:solidFill>
                  <a:srgbClr val="0377A1"/>
                </a:solidFill>
                <a:effectLst/>
                <a:latin typeface="Times New Roman" panose="02020603050405020304" pitchFamily="18" charset="0"/>
                <a:cs typeface="Times New Roman" panose="02020603050405020304" pitchFamily="18" charset="0"/>
              </a:rPr>
              <a:t>«Колпачки»</a:t>
            </a:r>
            <a:endParaRPr lang="ru-RU" sz="1400" b="1" i="0" dirty="0" smtClean="0">
              <a:solidFill>
                <a:srgbClr val="0377A1"/>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Цель: </a:t>
            </a:r>
            <a:r>
              <a:rPr lang="ru-RU" sz="1400" b="0" i="0" dirty="0" smtClean="0">
                <a:solidFill>
                  <a:srgbClr val="000000"/>
                </a:solidFill>
                <a:effectLst/>
                <a:latin typeface="Times New Roman" panose="02020603050405020304" pitchFamily="18" charset="0"/>
                <a:cs typeface="Times New Roman" panose="02020603050405020304" pitchFamily="18" charset="0"/>
              </a:rPr>
              <a:t>развитие тембрового слуха. </a:t>
            </a:r>
            <a:r>
              <a:rPr lang="ru-RU" sz="1400" dirty="0" smtClean="0">
                <a:solidFill>
                  <a:srgbClr val="000000"/>
                </a:solidFill>
                <a:latin typeface="Times New Roman" panose="02020603050405020304" pitchFamily="18" charset="0"/>
                <a:cs typeface="Times New Roman" panose="02020603050405020304" pitchFamily="18" charset="0"/>
              </a:rPr>
              <a:t>Для детей 3-4 лет.</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три красочных бумажных колпачка, детские музыкальные инструменты: губная гармошка, металлофон, балалайка.</a:t>
            </a:r>
          </a:p>
          <a:p>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1" dirty="0" smtClean="0">
                <a:solidFill>
                  <a:srgbClr val="000000"/>
                </a:solidFill>
                <a:effectLst/>
                <a:latin typeface="Times New Roman" panose="02020603050405020304" pitchFamily="18" charset="0"/>
                <a:cs typeface="Times New Roman" panose="02020603050405020304" pitchFamily="18" charset="0"/>
              </a:rPr>
              <a:t>Подгруппа детей сидит полукругом, перед ними стол, на нём под колпаками лежат музыкальные инструменты.</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dirty="0" smtClean="0">
                <a:solidFill>
                  <a:srgbClr val="000000"/>
                </a:solidFill>
                <a:effectLst/>
                <a:latin typeface="Times New Roman" panose="02020603050405020304" pitchFamily="18" charset="0"/>
                <a:cs typeface="Times New Roman" panose="02020603050405020304" pitchFamily="18" charset="0"/>
              </a:rPr>
              <a:t>Педагог вызывает к столу ребёнка и предлагает ему повернуться спиной и отгадать, на чём он будет играть. Для проверки ответа разрешается заглянуть под колпачок.</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54000" y="1657509"/>
            <a:ext cx="4775200" cy="3539430"/>
          </a:xfrm>
          <a:prstGeom prst="rect">
            <a:avLst/>
          </a:prstGeom>
        </p:spPr>
        <p:txBody>
          <a:bodyPr wrap="square">
            <a:spAutoFit/>
          </a:bodyPr>
          <a:lstStyle/>
          <a:p>
            <a:pPr algn="ctr"/>
            <a:r>
              <a:rPr lang="ru-RU" sz="1400" b="1" i="0" u="sng" dirty="0" smtClean="0">
                <a:solidFill>
                  <a:srgbClr val="0377A1"/>
                </a:solidFill>
                <a:effectLst/>
                <a:latin typeface="Times New Roman" panose="02020603050405020304" pitchFamily="18" charset="0"/>
                <a:cs typeface="Times New Roman" panose="02020603050405020304" pitchFamily="18" charset="0"/>
              </a:rPr>
              <a:t>«Нам игрушки принесли»</a:t>
            </a:r>
            <a:endParaRPr lang="ru-RU" sz="1400" b="1" i="0" dirty="0" smtClean="0">
              <a:solidFill>
                <a:srgbClr val="0377A1"/>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dirty="0" smtClean="0">
                <a:solidFill>
                  <a:srgbClr val="000000"/>
                </a:solidFill>
                <a:effectLst/>
                <a:latin typeface="Times New Roman" panose="02020603050405020304" pitchFamily="18" charset="0"/>
                <a:cs typeface="Times New Roman" panose="02020603050405020304" pitchFamily="18" charset="0"/>
              </a:rPr>
              <a:t>: развитие тембрового слуха. </a:t>
            </a:r>
            <a:r>
              <a:rPr lang="ru-RU" sz="1400" dirty="0" smtClean="0">
                <a:solidFill>
                  <a:srgbClr val="000000"/>
                </a:solidFill>
                <a:latin typeface="Times New Roman" panose="02020603050405020304" pitchFamily="18" charset="0"/>
                <a:cs typeface="Times New Roman" panose="02020603050405020304" pitchFamily="18" charset="0"/>
              </a:rPr>
              <a:t>Для детей 3-4 лет.</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музыкальные игрушки: дудочка, колокольчик, музыкальный молоточек; кошка (мягкая игрушка); коробка.</a:t>
            </a:r>
          </a:p>
          <a:p>
            <a:pPr algn="ct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u="sng" dirty="0" smtClean="0">
                <a:solidFill>
                  <a:srgbClr val="000000"/>
                </a:solidFill>
                <a:effectLst/>
                <a:latin typeface="Times New Roman" panose="02020603050405020304" pitchFamily="18" charset="0"/>
                <a:cs typeface="Times New Roman" panose="02020603050405020304" pitchFamily="18" charset="0"/>
              </a:rPr>
              <a:t> 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0" i="1" dirty="0" smtClean="0">
                <a:solidFill>
                  <a:srgbClr val="000000"/>
                </a:solidFill>
                <a:effectLst/>
                <a:latin typeface="Times New Roman" panose="02020603050405020304" pitchFamily="18" charset="0"/>
                <a:cs typeface="Times New Roman" panose="02020603050405020304" pitchFamily="18" charset="0"/>
              </a:rPr>
              <a:t>берёт коробку, перевязанную лентой, достаёт оттуда кошку и поёт песню «Серенькая кошечка» В. Витлина.)</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r>
              <a:rPr lang="ru-RU" sz="1400" b="0" i="0" dirty="0" smtClean="0">
                <a:solidFill>
                  <a:srgbClr val="000000"/>
                </a:solidFill>
                <a:effectLst/>
                <a:latin typeface="Times New Roman" panose="02020603050405020304" pitchFamily="18" charset="0"/>
                <a:cs typeface="Times New Roman" panose="02020603050405020304" pitchFamily="18" charset="0"/>
              </a:rPr>
              <a:t>– В коробке лежат ещё музыкальные игрушки, которые кошка даст детям, если они узнают их по звучанию.</a:t>
            </a:r>
          </a:p>
          <a:p>
            <a:r>
              <a:rPr lang="ru-RU" sz="1400" b="0" i="0" dirty="0" smtClean="0">
                <a:solidFill>
                  <a:srgbClr val="000000"/>
                </a:solidFill>
                <a:effectLst/>
                <a:latin typeface="Times New Roman" panose="02020603050405020304" pitchFamily="18" charset="0"/>
                <a:cs typeface="Times New Roman" panose="02020603050405020304" pitchFamily="18" charset="0"/>
              </a:rPr>
              <a:t>Педагог незаметно от детей играет на музыкальных игрушках. Дети узнают их. Кошка даёт игрушки ребёнку. Тот звенит колокольчиком (постукивает музыкальным молоточком, играет на дудочке). Затем кошка передаёт игрушку другому ребёнку.</a:t>
            </a:r>
          </a:p>
        </p:txBody>
      </p:sp>
    </p:spTree>
    <p:extLst>
      <p:ext uri="{BB962C8B-B14F-4D97-AF65-F5344CB8AC3E}">
        <p14:creationId xmlns:p14="http://schemas.microsoft.com/office/powerpoint/2010/main" val="1420969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768783"/>
            <a:ext cx="5029200" cy="2462213"/>
          </a:xfrm>
          <a:prstGeom prst="rect">
            <a:avLst/>
          </a:prstGeom>
        </p:spPr>
        <p:txBody>
          <a:bodyPr wrap="square">
            <a:spAutoFit/>
          </a:bodyPr>
          <a:lstStyle/>
          <a:p>
            <a:pPr algn="ctr"/>
            <a:r>
              <a:rPr lang="ru-RU" sz="1400" b="1" i="0" dirty="0" smtClean="0">
                <a:solidFill>
                  <a:schemeClr val="accent1">
                    <a:lumMod val="75000"/>
                  </a:schemeClr>
                </a:solidFill>
                <a:effectLst/>
                <a:latin typeface="Times New Roman" panose="02020603050405020304" pitchFamily="18" charset="0"/>
                <a:cs typeface="Times New Roman" panose="02020603050405020304" pitchFamily="18" charset="0"/>
              </a:rPr>
              <a:t>«Пчёлка»</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Цель игры</a:t>
            </a:r>
            <a:r>
              <a:rPr lang="ru-RU" sz="1400" b="1" i="0"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упражнять детей в различении динамических оттенков: «тихо», «громко». Для детей 3-4 лет.</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Описание: </a:t>
            </a:r>
            <a:r>
              <a:rPr lang="ru-RU" sz="1400" b="0" i="0" dirty="0" smtClean="0">
                <a:solidFill>
                  <a:srgbClr val="000000"/>
                </a:solidFill>
                <a:effectLst/>
                <a:latin typeface="Times New Roman" panose="02020603050405020304" pitchFamily="18" charset="0"/>
                <a:cs typeface="Times New Roman" panose="02020603050405020304" pitchFamily="18" charset="0"/>
              </a:rPr>
              <a:t>большое зелёное «поле» из картона с наклеенными на него 6 цветами, бочонок с мёдом, пчёлка на проволочке.</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Методика применения: </a:t>
            </a:r>
            <a:r>
              <a:rPr lang="ru-RU" sz="1400" b="0" i="0" dirty="0" smtClean="0">
                <a:solidFill>
                  <a:srgbClr val="000000"/>
                </a:solidFill>
                <a:effectLst/>
                <a:latin typeface="Times New Roman" panose="02020603050405020304" pitchFamily="18" charset="0"/>
                <a:cs typeface="Times New Roman" panose="02020603050405020304" pitchFamily="18" charset="0"/>
              </a:rPr>
              <a:t>ребёнок отворачивается, в это время педагог «прячет» бочонок за одним из цветков. Ребёнок водит пчёлку от одного цветка к другому (пчела «ищет» мёд). В это время звучит музыка: тихо — мёда в этом цветке нет, громко - мёд в этом цветке.</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5854700" y="1768783"/>
            <a:ext cx="5676900" cy="1815882"/>
          </a:xfrm>
          <a:prstGeom prst="rect">
            <a:avLst/>
          </a:prstGeom>
        </p:spPr>
        <p:txBody>
          <a:bodyPr wrap="square">
            <a:spAutoFit/>
          </a:bodyPr>
          <a:lstStyle/>
          <a:p>
            <a:pPr algn="ctr"/>
            <a:r>
              <a:rPr lang="ru-RU" sz="1400" b="1" dirty="0" smtClean="0">
                <a:solidFill>
                  <a:schemeClr val="accent1">
                    <a:lumMod val="75000"/>
                  </a:schemeClr>
                </a:solidFill>
                <a:latin typeface="Times New Roman" panose="02020603050405020304" pitchFamily="18" charset="0"/>
                <a:cs typeface="Times New Roman" panose="02020603050405020304" pitchFamily="18" charset="0"/>
              </a:rPr>
              <a:t>«Эхо»</a:t>
            </a:r>
          </a:p>
          <a:p>
            <a:r>
              <a:rPr lang="ru-RU" sz="1400" b="1" u="sng" dirty="0" smtClean="0">
                <a:latin typeface="Times New Roman" panose="02020603050405020304" pitchFamily="18" charset="0"/>
                <a:cs typeface="Times New Roman" panose="02020603050405020304" pitchFamily="18" charset="0"/>
              </a:rPr>
              <a:t>Цель: </a:t>
            </a:r>
            <a:r>
              <a:rPr lang="ru-RU" sz="1400" dirty="0" smtClean="0">
                <a:latin typeface="Times New Roman" panose="02020603050405020304" pitchFamily="18" charset="0"/>
                <a:cs typeface="Times New Roman" panose="02020603050405020304" pitchFamily="18" charset="0"/>
              </a:rPr>
              <a:t>развитие динамического слуха. </a:t>
            </a:r>
            <a:r>
              <a:rPr lang="ru-RU" sz="1400" b="0" i="0" dirty="0" smtClean="0">
                <a:solidFill>
                  <a:srgbClr val="000000"/>
                </a:solidFill>
                <a:effectLst/>
                <a:latin typeface="Times New Roman" panose="02020603050405020304" pitchFamily="18" charset="0"/>
                <a:cs typeface="Times New Roman" panose="02020603050405020304" pitchFamily="18" charset="0"/>
              </a:rPr>
              <a:t>Для детей 3-4 лет.</a:t>
            </a:r>
            <a:endParaRPr lang="ru-RU" sz="1400" dirty="0" smtClean="0">
              <a:latin typeface="Times New Roman" panose="02020603050405020304" pitchFamily="18" charset="0"/>
              <a:cs typeface="Times New Roman" panose="02020603050405020304" pitchFamily="18" charset="0"/>
            </a:endParaRPr>
          </a:p>
          <a:p>
            <a:r>
              <a:rPr lang="ru-RU" sz="1400" b="1" u="sng" dirty="0" smtClean="0">
                <a:latin typeface="Times New Roman" panose="02020603050405020304" pitchFamily="18" charset="0"/>
                <a:cs typeface="Times New Roman" panose="02020603050405020304" pitchFamily="18" charset="0"/>
              </a:rPr>
              <a:t>Методика проведения игры</a:t>
            </a:r>
            <a:r>
              <a:rPr lang="ru-RU" sz="1400" u="sng" dirty="0" smtClean="0">
                <a:latin typeface="Times New Roman" panose="02020603050405020304" pitchFamily="18" charset="0"/>
                <a:cs typeface="Times New Roman" panose="02020603050405020304" pitchFamily="18" charset="0"/>
              </a:rPr>
              <a:t>: </a:t>
            </a:r>
            <a:r>
              <a:rPr lang="ru-RU" sz="1400" b="0" i="0" u="sng" dirty="0" smtClean="0">
                <a:solidFill>
                  <a:srgbClr val="000000"/>
                </a:solidFill>
                <a:effectLst/>
                <a:latin typeface="Times New Roman" panose="02020603050405020304" pitchFamily="18" charset="0"/>
                <a:cs typeface="Times New Roman" panose="02020603050405020304" pitchFamily="18" charset="0"/>
              </a:rPr>
              <a:t>Педагог</a:t>
            </a:r>
            <a:r>
              <a:rPr lang="ru-RU" sz="1400" b="0" i="0" dirty="0" smtClean="0">
                <a:solidFill>
                  <a:srgbClr val="000000"/>
                </a:solidFill>
                <a:effectLst/>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 пропевает фразу из песни, а</a:t>
            </a:r>
          </a:p>
          <a:p>
            <a:r>
              <a:rPr lang="ru-RU" sz="1400" dirty="0" smtClean="0">
                <a:latin typeface="Times New Roman" panose="02020603050405020304" pitchFamily="18" charset="0"/>
                <a:cs typeface="Times New Roman" panose="02020603050405020304" pitchFamily="18" charset="0"/>
              </a:rPr>
              <a:t>Дети должны повторить точно так же, с теми же динамическими</a:t>
            </a:r>
          </a:p>
          <a:p>
            <a:r>
              <a:rPr lang="ru-RU" sz="1400" dirty="0" smtClean="0">
                <a:latin typeface="Times New Roman" panose="02020603050405020304" pitchFamily="18" charset="0"/>
                <a:cs typeface="Times New Roman" panose="02020603050405020304" pitchFamily="18" charset="0"/>
              </a:rPr>
              <a:t>оттенками, паузами и пр. Так же поется и вторая фраза. Затем педагог поет сразу две фразы, прибавляя третью. Обыгрываются разные варианты: педагог поет громко, дети – тихо и наоборот. Затем педагог предлагает игру любому ребёнку, справившемуся с заданием.</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609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9700" y="1604645"/>
            <a:ext cx="5194300" cy="3539430"/>
          </a:xfrm>
          <a:prstGeom prst="rect">
            <a:avLst/>
          </a:prstGeom>
        </p:spPr>
        <p:txBody>
          <a:bodyPr wrap="square">
            <a:spAutoFit/>
          </a:bodyPr>
          <a:lstStyle/>
          <a:p>
            <a:pPr algn="ctr"/>
            <a:r>
              <a:rPr lang="ru-RU" sz="1400" b="1" i="0" dirty="0" smtClean="0">
                <a:solidFill>
                  <a:schemeClr val="accent1">
                    <a:lumMod val="75000"/>
                  </a:schemeClr>
                </a:solidFill>
                <a:effectLst/>
                <a:latin typeface="Times New Roman" panose="02020603050405020304" pitchFamily="18" charset="0"/>
                <a:cs typeface="Times New Roman" panose="02020603050405020304" pitchFamily="18" charset="0"/>
              </a:rPr>
              <a:t>Волшебный мешочек» </a:t>
            </a:r>
            <a:r>
              <a:rPr lang="ru-RU" sz="1400" b="0" i="0" dirty="0" smtClean="0">
                <a:solidFill>
                  <a:srgbClr val="000000"/>
                </a:solidFill>
                <a:effectLst/>
                <a:latin typeface="Times New Roman" panose="02020603050405020304" pitchFamily="18" charset="0"/>
                <a:cs typeface="Times New Roman" panose="02020603050405020304" pitchFamily="18" charset="0"/>
              </a:rPr>
              <a:t>Е. Королёва</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Развивать музыкальную память. Для детей 3-4 лет.</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небольшой красиво оформленный аппликацией мешочек. В нём игрушки: мишка, собачка, кошка, зайка, петушок, птичка. Можно использовать персонажи из кукольного театра.</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 </a:t>
            </a:r>
            <a:r>
              <a:rPr lang="ru-RU" sz="1400" b="0" i="0" dirty="0" smtClean="0">
                <a:solidFill>
                  <a:srgbClr val="000000"/>
                </a:solidFill>
                <a:effectLst/>
                <a:latin typeface="Times New Roman" panose="02020603050405020304" pitchFamily="18" charset="0"/>
                <a:cs typeface="Times New Roman" panose="02020603050405020304" pitchFamily="18" charset="0"/>
              </a:rPr>
              <a:t>участников может быть любое количество. «Дети, -говорит взрослый, - к нам пришли гости. Но где же они спрятались? Может быть, здесь? (Показывает мешочек.) сейчас мы послушаем музыку и узнаем, кто там». Детям проигрываются на любом музыкальном инструменте или напеваются мелодии знакомых произведений: «Собачка», «Птичка» и др. дети    узнают музыку, кто-либо из них достаёт из мешочка игрушку и показывает всем.</a:t>
            </a:r>
          </a:p>
          <a:p>
            <a:r>
              <a:rPr lang="ru-RU" sz="1400" dirty="0" smtClean="0">
                <a:latin typeface="Times New Roman" panose="02020603050405020304" pitchFamily="18" charset="0"/>
                <a:cs typeface="Times New Roman" panose="02020603050405020304" pitchFamily="18" charset="0"/>
              </a:rPr>
              <a:t/>
            </a:r>
            <a:br>
              <a:rPr lang="ru-RU" sz="1400" dirty="0" smtClean="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676900" y="1604645"/>
            <a:ext cx="5994400" cy="4185761"/>
          </a:xfrm>
          <a:prstGeom prst="rect">
            <a:avLst/>
          </a:prstGeom>
        </p:spPr>
        <p:txBody>
          <a:bodyPr wrap="square">
            <a:spAutoFit/>
          </a:bodyPr>
          <a:lstStyle/>
          <a:p>
            <a:pPr algn="ctr"/>
            <a:r>
              <a:rPr lang="ru-RU" sz="1400" b="1" i="0" dirty="0" smtClean="0">
                <a:solidFill>
                  <a:schemeClr val="accent1">
                    <a:lumMod val="75000"/>
                  </a:schemeClr>
                </a:solidFill>
                <a:effectLst/>
                <a:latin typeface="Times New Roman" panose="02020603050405020304" pitchFamily="18" charset="0"/>
                <a:cs typeface="Times New Roman" panose="02020603050405020304" pitchFamily="18" charset="0"/>
              </a:rPr>
              <a:t>«В лесу»</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 Цель</a:t>
            </a:r>
            <a:r>
              <a:rPr lang="ru-RU" sz="1400" b="0" i="0" u="sng" dirty="0" smtClean="0">
                <a:solidFill>
                  <a:srgbClr val="000000"/>
                </a:solidFill>
                <a:effectLst/>
                <a:latin typeface="Times New Roman" panose="02020603050405020304" pitchFamily="18" charset="0"/>
                <a:cs typeface="Times New Roman" panose="02020603050405020304" pitchFamily="18" charset="0"/>
              </a:rPr>
              <a:t>:</a:t>
            </a:r>
            <a:r>
              <a:rPr lang="ru-RU" sz="1400" b="0" i="0" dirty="0" smtClean="0">
                <a:solidFill>
                  <a:srgbClr val="000000"/>
                </a:solidFill>
                <a:effectLst/>
                <a:latin typeface="Times New Roman" panose="02020603050405020304" pitchFamily="18" charset="0"/>
                <a:cs typeface="Times New Roman" panose="02020603050405020304" pitchFamily="18" charset="0"/>
              </a:rPr>
              <a:t> Игра развивает навыки восприятия музыки. Для детей 3-4 лет.</a:t>
            </a:r>
          </a:p>
          <a:p>
            <a:r>
              <a:rPr lang="ru-RU" sz="1400" b="1"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 </a:t>
            </a:r>
            <a:r>
              <a:rPr lang="ru-RU" sz="1400" b="0" i="0" dirty="0" smtClean="0">
                <a:solidFill>
                  <a:srgbClr val="000000"/>
                </a:solidFill>
                <a:effectLst/>
                <a:latin typeface="Times New Roman" panose="02020603050405020304" pitchFamily="18" charset="0"/>
                <a:cs typeface="Times New Roman" panose="02020603050405020304" pitchFamily="18" charset="0"/>
              </a:rPr>
              <a:t>На планшете изображён лес: 2-3 дерева, пенёк приклеены к картине средней своей частью по высоте. Этим как бы создаётся объёмность, и кроме того, к одной половине ёлки (дерева, пенька, кустика) приклеен кармашек, в котором помещается фигурка зайчика (ёжика, лисички, мышки и т.д.). Фигурка девочки, вырезанная из картона, ставится рядом с лесом.</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 </a:t>
            </a:r>
            <a:r>
              <a:rPr lang="ru-RU" sz="1400" b="0" i="0" dirty="0" smtClean="0">
                <a:solidFill>
                  <a:srgbClr val="000000"/>
                </a:solidFill>
                <a:effectLst/>
                <a:latin typeface="Times New Roman" panose="02020603050405020304" pitchFamily="18" charset="0"/>
                <a:cs typeface="Times New Roman" panose="02020603050405020304" pitchFamily="18" charset="0"/>
              </a:rPr>
              <a:t>«Посмотрите, какой красивый лес, - говорит взрослый. -Здесь</a:t>
            </a:r>
          </a:p>
          <a:p>
            <a:r>
              <a:rPr lang="ru-RU" sz="1400" b="0" i="0" dirty="0" smtClean="0">
                <a:solidFill>
                  <a:srgbClr val="000000"/>
                </a:solidFill>
                <a:effectLst/>
                <a:latin typeface="Times New Roman" panose="02020603050405020304" pitchFamily="18" charset="0"/>
                <a:cs typeface="Times New Roman" panose="02020603050405020304" pitchFamily="18" charset="0"/>
              </a:rPr>
              <a:t>   берёзки, ёлочки. Девочка Таня пришла собирать в лес грибы и ягоды. А за</a:t>
            </a:r>
          </a:p>
          <a:p>
            <a:r>
              <a:rPr lang="ru-RU" sz="1400" b="0" i="0" dirty="0" smtClean="0">
                <a:solidFill>
                  <a:srgbClr val="000000"/>
                </a:solidFill>
                <a:effectLst/>
                <a:latin typeface="Times New Roman" panose="02020603050405020304" pitchFamily="18" charset="0"/>
                <a:cs typeface="Times New Roman" panose="02020603050405020304" pitchFamily="18" charset="0"/>
              </a:rPr>
              <a:t>   деревом кто-то спрятался, наверное, какой-то зверёк. Поможем Тане</a:t>
            </a:r>
          </a:p>
          <a:p>
            <a:r>
              <a:rPr lang="ru-RU" sz="1400" b="0" i="0" dirty="0" smtClean="0">
                <a:solidFill>
                  <a:srgbClr val="000000"/>
                </a:solidFill>
                <a:effectLst/>
                <a:latin typeface="Times New Roman" panose="02020603050405020304" pitchFamily="18" charset="0"/>
                <a:cs typeface="Times New Roman" panose="02020603050405020304" pitchFamily="18" charset="0"/>
              </a:rPr>
              <a:t>   отгадать, кто там сидит. Послушайте мелодию песенки и отгадайте». В</a:t>
            </a:r>
          </a:p>
          <a:p>
            <a:r>
              <a:rPr lang="ru-RU" sz="1400" b="0" i="0" dirty="0" smtClean="0">
                <a:solidFill>
                  <a:srgbClr val="000000"/>
                </a:solidFill>
                <a:effectLst/>
                <a:latin typeface="Times New Roman" panose="02020603050405020304" pitchFamily="18" charset="0"/>
                <a:cs typeface="Times New Roman" panose="02020603050405020304" pitchFamily="18" charset="0"/>
              </a:rPr>
              <a:t>   исполнении взрослого, в грамзаписи или на каком-либо инструменте</a:t>
            </a:r>
          </a:p>
          <a:p>
            <a:r>
              <a:rPr lang="ru-RU" sz="1400" b="0" i="0" dirty="0" smtClean="0">
                <a:solidFill>
                  <a:srgbClr val="000000"/>
                </a:solidFill>
                <a:effectLst/>
                <a:latin typeface="Times New Roman" panose="02020603050405020304" pitchFamily="18" charset="0"/>
                <a:cs typeface="Times New Roman" panose="02020603050405020304" pitchFamily="18" charset="0"/>
              </a:rPr>
              <a:t>   исполняется, например, песня «Заинька» (русская народная мелодия). Для</a:t>
            </a:r>
          </a:p>
          <a:p>
            <a:r>
              <a:rPr lang="ru-RU" sz="1400" b="0" i="0" dirty="0" smtClean="0">
                <a:solidFill>
                  <a:srgbClr val="000000"/>
                </a:solidFill>
                <a:effectLst/>
                <a:latin typeface="Times New Roman" panose="02020603050405020304" pitchFamily="18" charset="0"/>
                <a:cs typeface="Times New Roman" panose="02020603050405020304" pitchFamily="18" charset="0"/>
              </a:rPr>
              <a:t>   проверки ответа ребёнку разрешается заглянуть за дерево, где находится</a:t>
            </a:r>
          </a:p>
          <a:p>
            <a:r>
              <a:rPr lang="ru-RU" sz="1400" b="0" i="0" dirty="0" smtClean="0">
                <a:solidFill>
                  <a:srgbClr val="000000"/>
                </a:solidFill>
                <a:effectLst/>
                <a:latin typeface="Times New Roman" panose="02020603050405020304" pitchFamily="18" charset="0"/>
                <a:cs typeface="Times New Roman" panose="02020603050405020304" pitchFamily="18" charset="0"/>
              </a:rPr>
              <a:t>   фигурка зайчика (картинка ёлки сгибается вдоль по центру, там кармашек).</a:t>
            </a:r>
          </a:p>
          <a:p>
            <a:r>
              <a:rPr lang="ru-RU" sz="1400" dirty="0" smtClean="0">
                <a:latin typeface="Times New Roman" panose="02020603050405020304" pitchFamily="18" charset="0"/>
                <a:cs typeface="Times New Roman" panose="02020603050405020304" pitchFamily="18" charset="0"/>
              </a:rPr>
              <a:t/>
            </a:r>
            <a:br>
              <a:rPr lang="ru-RU" sz="1400" dirty="0" smtClean="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280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00" y="2044562"/>
            <a:ext cx="5613400" cy="2677656"/>
          </a:xfrm>
          <a:prstGeom prst="rect">
            <a:avLst/>
          </a:prstGeom>
        </p:spPr>
        <p:txBody>
          <a:bodyPr wrap="square">
            <a:spAutoFit/>
          </a:bodyPr>
          <a:lstStyle/>
          <a:p>
            <a:pPr algn="ctr"/>
            <a:r>
              <a:rPr lang="ru-RU" sz="1400" b="1" dirty="0" smtClean="0">
                <a:solidFill>
                  <a:schemeClr val="accent1">
                    <a:lumMod val="75000"/>
                  </a:schemeClr>
                </a:solidFill>
                <a:latin typeface="Times New Roman" panose="02020603050405020304" pitchFamily="18" charset="0"/>
                <a:cs typeface="Times New Roman" panose="02020603050405020304" pitchFamily="18" charset="0"/>
              </a:rPr>
              <a:t>«</a:t>
            </a:r>
            <a:r>
              <a:rPr lang="ru-RU" sz="1400" b="1" i="0" dirty="0" smtClean="0">
                <a:solidFill>
                  <a:schemeClr val="accent1">
                    <a:lumMod val="75000"/>
                  </a:schemeClr>
                </a:solidFill>
                <a:effectLst/>
                <a:latin typeface="Times New Roman" panose="02020603050405020304" pitchFamily="18" charset="0"/>
                <a:cs typeface="Times New Roman" panose="02020603050405020304" pitchFamily="18" charset="0"/>
              </a:rPr>
              <a:t>ПЕСНЯ, ТАНЕЦ, МАРШ</a:t>
            </a:r>
            <a:r>
              <a:rPr lang="ru-RU" sz="1400" b="0" i="0" dirty="0" smtClean="0">
                <a:solidFill>
                  <a:schemeClr val="accent1">
                    <a:lumMod val="75000"/>
                  </a:schemeClr>
                </a:solidFill>
                <a:effectLst/>
                <a:latin typeface="Times New Roman" panose="02020603050405020304" pitchFamily="18" charset="0"/>
                <a:cs typeface="Times New Roman" panose="02020603050405020304" pitchFamily="18" charset="0"/>
              </a:rPr>
              <a:t>.»</a:t>
            </a:r>
          </a:p>
          <a:p>
            <a:pPr indent="228600"/>
            <a:r>
              <a:rPr lang="ru-RU" sz="1400" b="1" i="0" u="sng" dirty="0" smtClean="0">
                <a:solidFill>
                  <a:srgbClr val="000000"/>
                </a:solidFill>
                <a:effectLst/>
                <a:latin typeface="Times New Roman" panose="02020603050405020304" pitchFamily="18" charset="0"/>
                <a:cs typeface="Times New Roman" panose="02020603050405020304" pitchFamily="18" charset="0"/>
              </a:rPr>
              <a:t>Цель.</a:t>
            </a:r>
            <a:r>
              <a:rPr lang="ru-RU" sz="1400" b="0" i="0" dirty="0" smtClean="0">
                <a:solidFill>
                  <a:srgbClr val="000000"/>
                </a:solidFill>
                <a:effectLst/>
                <a:latin typeface="Times New Roman" panose="02020603050405020304" pitchFamily="18" charset="0"/>
                <a:cs typeface="Times New Roman" panose="02020603050405020304" pitchFamily="18" charset="0"/>
              </a:rPr>
              <a:t> Развивать представление об основных жанрах музыки, способность различать песню, марш, танец. Для детей 3-4 лет.</a:t>
            </a:r>
          </a:p>
          <a:p>
            <a:pPr indent="228600"/>
            <a:r>
              <a:rPr lang="ru-RU" sz="1400" b="1" i="0" u="sng" dirty="0" smtClean="0">
                <a:solidFill>
                  <a:srgbClr val="000000"/>
                </a:solidFill>
                <a:effectLst/>
                <a:latin typeface="Times New Roman" panose="02020603050405020304" pitchFamily="18" charset="0"/>
                <a:cs typeface="Times New Roman" panose="02020603050405020304" pitchFamily="18" charset="0"/>
              </a:rPr>
              <a:t>Игровой материал.</a:t>
            </a:r>
            <a:r>
              <a:rPr lang="ru-RU" sz="1400" b="0" i="0" dirty="0" smtClean="0">
                <a:solidFill>
                  <a:srgbClr val="000000"/>
                </a:solidFill>
                <a:effectLst/>
                <a:latin typeface="Times New Roman" panose="02020603050405020304" pitchFamily="18" charset="0"/>
                <a:cs typeface="Times New Roman" panose="02020603050405020304" pitchFamily="18" charset="0"/>
              </a:rPr>
              <a:t> Заранее заготовить карточки: девочка поющая, шагающий мальчик, пляшущая девочка.</a:t>
            </a:r>
          </a:p>
          <a:p>
            <a:pPr indent="228600"/>
            <a:r>
              <a:rPr lang="ru-RU" sz="1400" b="1" i="0" u="sng" dirty="0" smtClean="0">
                <a:solidFill>
                  <a:srgbClr val="000000"/>
                </a:solidFill>
                <a:effectLst/>
                <a:latin typeface="Times New Roman" panose="02020603050405020304" pitchFamily="18" charset="0"/>
                <a:cs typeface="Times New Roman" panose="02020603050405020304" pitchFamily="18" charset="0"/>
              </a:rPr>
              <a:t>Ход игры.</a:t>
            </a:r>
            <a:r>
              <a:rPr lang="ru-RU" sz="1400" b="0" i="0" dirty="0" smtClean="0">
                <a:solidFill>
                  <a:srgbClr val="000000"/>
                </a:solidFill>
                <a:effectLst/>
                <a:latin typeface="Times New Roman" panose="02020603050405020304" pitchFamily="18" charset="0"/>
                <a:cs typeface="Times New Roman" panose="02020603050405020304" pitchFamily="18" charset="0"/>
              </a:rPr>
              <a:t> Дети слушают поочередно музыкальные пьески и после прослушивания поднимают определенную карточку, соответствующую музыкальному жанру, применяя термин (танец, песня и марш).</a:t>
            </a:r>
          </a:p>
          <a:p>
            <a:pPr indent="228600"/>
            <a:r>
              <a:rPr lang="ru-RU" sz="1400" b="1" i="0" u="sng" dirty="0" smtClean="0">
                <a:solidFill>
                  <a:srgbClr val="000000"/>
                </a:solidFill>
                <a:effectLst/>
                <a:latin typeface="Times New Roman" panose="02020603050405020304" pitchFamily="18" charset="0"/>
                <a:cs typeface="Times New Roman" panose="02020603050405020304" pitchFamily="18" charset="0"/>
              </a:rPr>
              <a:t>Музыкальный репертуар:</a:t>
            </a:r>
            <a:endParaRPr lang="ru-RU" sz="1400" b="0" i="0" dirty="0" smtClean="0">
              <a:solidFill>
                <a:srgbClr val="000000"/>
              </a:solidFill>
              <a:effectLst/>
              <a:latin typeface="Times New Roman" panose="02020603050405020304" pitchFamily="18" charset="0"/>
              <a:cs typeface="Times New Roman" panose="02020603050405020304" pitchFamily="18" charset="0"/>
            </a:endParaRPr>
          </a:p>
          <a:p>
            <a:pPr indent="228600"/>
            <a:r>
              <a:rPr lang="ru-RU" sz="1400" b="0" i="0" dirty="0" smtClean="0">
                <a:solidFill>
                  <a:srgbClr val="000000"/>
                </a:solidFill>
                <a:effectLst/>
                <a:latin typeface="Times New Roman" panose="02020603050405020304" pitchFamily="18" charset="0"/>
                <a:cs typeface="Times New Roman" panose="02020603050405020304" pitchFamily="18" charset="0"/>
              </a:rPr>
              <a:t>-«Марш» музыка Ломовой, («Марш» музыка Е.Тиличеевой),</a:t>
            </a:r>
          </a:p>
          <a:p>
            <a:pPr indent="228600"/>
            <a:r>
              <a:rPr lang="ru-RU" sz="1400" b="0" i="0" dirty="0" smtClean="0">
                <a:solidFill>
                  <a:srgbClr val="000000"/>
                </a:solidFill>
                <a:effectLst/>
                <a:latin typeface="Times New Roman" panose="02020603050405020304" pitchFamily="18" charset="0"/>
                <a:cs typeface="Times New Roman" panose="02020603050405020304" pitchFamily="18" charset="0"/>
              </a:rPr>
              <a:t>-«Дружные пары» музыка Штрауса,</a:t>
            </a:r>
          </a:p>
          <a:p>
            <a:pPr indent="228600"/>
            <a:r>
              <a:rPr lang="ru-RU" sz="1400" b="0" i="0" dirty="0" smtClean="0">
                <a:solidFill>
                  <a:srgbClr val="000000"/>
                </a:solidFill>
                <a:effectLst/>
                <a:latin typeface="Times New Roman" panose="02020603050405020304" pitchFamily="18" charset="0"/>
                <a:cs typeface="Times New Roman" panose="02020603050405020304" pitchFamily="18" charset="0"/>
              </a:rPr>
              <a:t>-«В траве сидел кузнечик», «Антошка» музыка В. Шаинского.</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311900" y="1460362"/>
            <a:ext cx="5257800" cy="3539430"/>
          </a:xfrm>
          <a:prstGeom prst="rect">
            <a:avLst/>
          </a:prstGeom>
        </p:spPr>
        <p:txBody>
          <a:bodyPr wrap="square">
            <a:spAutoFit/>
          </a:bodyPr>
          <a:lstStyle/>
          <a:p>
            <a:pPr algn="ctr"/>
            <a:r>
              <a:rPr lang="ru-RU" sz="1400" b="1" i="0" dirty="0" smtClean="0">
                <a:solidFill>
                  <a:schemeClr val="accent1">
                    <a:lumMod val="75000"/>
                  </a:schemeClr>
                </a:solidFill>
                <a:effectLst/>
                <a:latin typeface="Times New Roman" panose="02020603050405020304" pitchFamily="18" charset="0"/>
                <a:cs typeface="Times New Roman" panose="02020603050405020304" pitchFamily="18" charset="0"/>
              </a:rPr>
              <a:t>«Кого встретил колобок?»</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Цель игры:</a:t>
            </a:r>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0" i="0" dirty="0" smtClean="0">
                <a:solidFill>
                  <a:srgbClr val="000000"/>
                </a:solidFill>
                <a:effectLst/>
                <a:latin typeface="Times New Roman" panose="02020603050405020304" pitchFamily="18" charset="0"/>
                <a:cs typeface="Times New Roman" panose="02020603050405020304" pitchFamily="18" charset="0"/>
              </a:rPr>
              <a:t>восприятия, воспринимать и различать пьесу «Кого встретил колобок:» Для детей 3-4 лет.</a:t>
            </a:r>
          </a:p>
          <a:p>
            <a:r>
              <a:rPr lang="ru-RU" sz="1400" b="0" i="0" u="sng"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 Описание</a:t>
            </a:r>
            <a:r>
              <a:rPr lang="ru-RU" sz="1400" b="0" i="0" dirty="0" smtClean="0">
                <a:solidFill>
                  <a:srgbClr val="000000"/>
                </a:solidFill>
                <a:effectLst/>
                <a:latin typeface="Times New Roman" panose="02020603050405020304" pitchFamily="18" charset="0"/>
                <a:cs typeface="Times New Roman" panose="02020603050405020304" pitchFamily="18" charset="0"/>
              </a:rPr>
              <a:t>: карточка из картона разделена на две части: слева изображён колобок, справа - вверху вырезано окошечко так, чтобы в него вставлялась полоска в виде линейки, разделённая на квадратики. В них персонажи русской народной сказки «Колобок» (заяц, лиса, волк, медведь).</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Методика применения: </a:t>
            </a:r>
            <a:r>
              <a:rPr lang="ru-RU" sz="1400" b="0" i="0" dirty="0" smtClean="0">
                <a:solidFill>
                  <a:srgbClr val="000000"/>
                </a:solidFill>
                <a:effectLst/>
                <a:latin typeface="Times New Roman" panose="02020603050405020304" pitchFamily="18" charset="0"/>
                <a:cs typeface="Times New Roman" panose="02020603050405020304" pitchFamily="18" charset="0"/>
              </a:rPr>
              <a:t>педагог исполняет в разной последовательности музыкальные пьесы, характеризующие персонажей сказки. Каждая пьеса звучит в определённом регистре. Дети отгадывают кто изображён в музыке и выдвигают в окошечко тот персонаж, которого встретил колобок.</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r>
              <a:rPr lang="ru-RU" sz="1400" b="1" i="0" u="sng" dirty="0" smtClean="0">
                <a:solidFill>
                  <a:srgbClr val="000000"/>
                </a:solidFill>
                <a:effectLst/>
                <a:latin typeface="Times New Roman" panose="02020603050405020304" pitchFamily="18" charset="0"/>
                <a:cs typeface="Times New Roman" panose="02020603050405020304" pitchFamily="18" charset="0"/>
              </a:rPr>
              <a:t>Музыкальный репертуар: </a:t>
            </a:r>
            <a:r>
              <a:rPr lang="ru-RU" sz="1400" b="0" i="0" dirty="0" smtClean="0">
                <a:solidFill>
                  <a:srgbClr val="000000"/>
                </a:solidFill>
                <a:effectLst/>
                <a:latin typeface="Times New Roman" panose="02020603050405020304" pitchFamily="18" charset="0"/>
                <a:cs typeface="Times New Roman" panose="02020603050405020304" pitchFamily="18" charset="0"/>
              </a:rPr>
              <a:t>«Кого встретил колобок?» Г.Левдокимова.</a:t>
            </a:r>
          </a:p>
          <a:p>
            <a:r>
              <a:rPr lang="ru-RU" sz="1400" b="0" i="0" dirty="0" smtClean="0">
                <a:solidFill>
                  <a:srgbClr val="000000"/>
                </a:solidFill>
                <a:effectLst/>
                <a:latin typeface="Times New Roman" panose="02020603050405020304" pitchFamily="18" charset="0"/>
                <a:cs typeface="Times New Roman" panose="02020603050405020304" pitchFamily="18" charset="0"/>
              </a:rPr>
              <a:t>     </a:t>
            </a:r>
            <a:endParaRPr lang="ru-RU" sz="1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188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TotalTime>
  <Words>340</Words>
  <Application>Microsoft Office PowerPoint</Application>
  <PresentationFormat>Широкоэкранный</PresentationFormat>
  <Paragraphs>107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15</cp:revision>
  <cp:lastPrinted>2014-04-09T19:27:49Z</cp:lastPrinted>
  <dcterms:created xsi:type="dcterms:W3CDTF">2014-04-09T17:07:03Z</dcterms:created>
  <dcterms:modified xsi:type="dcterms:W3CDTF">2014-10-11T17:59:25Z</dcterms:modified>
</cp:coreProperties>
</file>