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6" r:id="rId5"/>
    <p:sldId id="259" r:id="rId6"/>
    <p:sldId id="263" r:id="rId7"/>
    <p:sldId id="264" r:id="rId8"/>
    <p:sldId id="267" r:id="rId9"/>
    <p:sldId id="268" r:id="rId10"/>
    <p:sldId id="269" r:id="rId11"/>
    <p:sldId id="276" r:id="rId12"/>
    <p:sldId id="277" r:id="rId13"/>
    <p:sldId id="278" r:id="rId14"/>
    <p:sldId id="272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864D-60BE-4E9D-A532-D42EBF497C35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C66A-9660-4606-8AB5-3224AED4D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7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864D-60BE-4E9D-A532-D42EBF497C35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C66A-9660-4606-8AB5-3224AED4D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2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864D-60BE-4E9D-A532-D42EBF497C35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C66A-9660-4606-8AB5-3224AED4D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7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864D-60BE-4E9D-A532-D42EBF497C35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C66A-9660-4606-8AB5-3224AED4D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864D-60BE-4E9D-A532-D42EBF497C35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C66A-9660-4606-8AB5-3224AED4D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7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864D-60BE-4E9D-A532-D42EBF497C35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C66A-9660-4606-8AB5-3224AED4D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1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864D-60BE-4E9D-A532-D42EBF497C35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C66A-9660-4606-8AB5-3224AED4D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1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864D-60BE-4E9D-A532-D42EBF497C35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C66A-9660-4606-8AB5-3224AED4D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1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864D-60BE-4E9D-A532-D42EBF497C35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C66A-9660-4606-8AB5-3224AED4D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9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864D-60BE-4E9D-A532-D42EBF497C35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C66A-9660-4606-8AB5-3224AED4D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9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864D-60BE-4E9D-A532-D42EBF497C35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C66A-9660-4606-8AB5-3224AED4D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7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C864D-60BE-4E9D-A532-D42EBF497C35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C66A-9660-4606-8AB5-3224AED4D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6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knigi42.ru/userfiles/image/catalog/1252312940.jpg" TargetMode="External"/><Relationship Id="rId3" Type="http://schemas.openxmlformats.org/officeDocument/2006/relationships/image" Target="../media/image4.jpeg"/><Relationship Id="rId7" Type="http://schemas.openxmlformats.org/officeDocument/2006/relationships/image" Target="http://rulitera.narod.ru/static/krylov-pss03.jpg" TargetMode="External"/><Relationship Id="rId2" Type="http://schemas.openxmlformats.org/officeDocument/2006/relationships/hyperlink" Target="http://www.char.ru/books/p190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www.antiquebooks.ru/pic/6/1645/4771_2.jpg" TargetMode="External"/><Relationship Id="rId4" Type="http://schemas.openxmlformats.org/officeDocument/2006/relationships/hyperlink" Target="http://www.bookin.org.ru/book/546628.jpg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in.org.ru/book/546628.jpg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www.bookin.org.ru/book/251410.jpg" TargetMode="External"/><Relationship Id="rId3" Type="http://schemas.openxmlformats.org/officeDocument/2006/relationships/image" Target="../media/image17.wmf"/><Relationship Id="rId7" Type="http://schemas.openxmlformats.org/officeDocument/2006/relationships/image" Target="../media/image1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ookin.org.ru/book/251410.jpg" TargetMode="External"/><Relationship Id="rId5" Type="http://schemas.openxmlformats.org/officeDocument/2006/relationships/image" Target="../media/image14.wm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16_7931743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8625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1786" y="134076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Кто не слыхал</a:t>
            </a:r>
          </a:p>
          <a:p>
            <a:r>
              <a:rPr lang="ru-RU" sz="2800" dirty="0" smtClean="0"/>
              <a:t>         его живого слова?</a:t>
            </a:r>
          </a:p>
          <a:p>
            <a:r>
              <a:rPr lang="ru-RU" sz="2800" dirty="0" smtClean="0"/>
              <a:t>Кто в жизни с ним</a:t>
            </a:r>
          </a:p>
          <a:p>
            <a:r>
              <a:rPr lang="ru-RU" sz="2800" dirty="0" smtClean="0"/>
              <a:t>      не встретился своей?</a:t>
            </a:r>
          </a:p>
          <a:p>
            <a:r>
              <a:rPr lang="ru-RU" sz="2800" dirty="0" smtClean="0"/>
              <a:t>Бессмертные творения  </a:t>
            </a:r>
          </a:p>
          <a:p>
            <a:r>
              <a:rPr lang="ru-RU" sz="2800" dirty="0" smtClean="0"/>
              <a:t>                            Крылова</a:t>
            </a:r>
          </a:p>
          <a:p>
            <a:r>
              <a:rPr lang="ru-RU" sz="2800" dirty="0" smtClean="0"/>
              <a:t>Мы с каждым годом</a:t>
            </a:r>
          </a:p>
          <a:p>
            <a:r>
              <a:rPr lang="ru-RU" sz="2800" dirty="0" smtClean="0"/>
              <a:t>          любим всё сильней</a:t>
            </a:r>
          </a:p>
          <a:p>
            <a:r>
              <a:rPr lang="ru-RU" sz="2800" dirty="0" smtClean="0"/>
              <a:t>                                     </a:t>
            </a:r>
            <a:r>
              <a:rPr lang="ru-RU" sz="2800" dirty="0" err="1" smtClean="0"/>
              <a:t>М.Исаковский</a:t>
            </a:r>
            <a:endParaRPr lang="ru-RU" sz="2800" dirty="0"/>
          </a:p>
        </p:txBody>
      </p:sp>
      <p:pic>
        <p:nvPicPr>
          <p:cNvPr id="5" name="Рисунок 5" descr="2b03cbdf0dc09fed6834e2b5866644c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2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432" y="908720"/>
            <a:ext cx="4099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лишний?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74082"/>
            <a:ext cx="2000284" cy="2000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39106"/>
            <a:ext cx="1982364" cy="2470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7034"/>
            <a:ext cx="1867101" cy="18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2761895" cy="21490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3"/>
            <a:ext cx="2630436" cy="21490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2338"/>
            <a:ext cx="3356071" cy="33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53" y="1870654"/>
            <a:ext cx="2880320" cy="2161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13" y="4581128"/>
            <a:ext cx="3086058" cy="1728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42" y="469338"/>
            <a:ext cx="3816675" cy="1401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2856"/>
            <a:ext cx="2834232" cy="28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976" y="404664"/>
            <a:ext cx="7972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ком говорится в тексте?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707" y="1327994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Очков с полдюжины себе она достала;</a:t>
            </a:r>
          </a:p>
          <a:p>
            <a:r>
              <a:rPr lang="ru-RU" sz="2400" dirty="0"/>
              <a:t>Вертит Очками так и сяк:</a:t>
            </a:r>
          </a:p>
          <a:p>
            <a:r>
              <a:rPr lang="ru-RU" sz="2400" dirty="0"/>
              <a:t>То к </a:t>
            </a:r>
            <a:r>
              <a:rPr lang="ru-RU" sz="2400" dirty="0" smtClean="0"/>
              <a:t>темню </a:t>
            </a:r>
            <a:r>
              <a:rPr lang="ru-RU" sz="2400" dirty="0"/>
              <a:t>их прижмет, то их на хвост нанижет,</a:t>
            </a:r>
          </a:p>
          <a:p>
            <a:r>
              <a:rPr lang="ru-RU" sz="2400" dirty="0"/>
              <a:t>То их понюхает, то их полижет;</a:t>
            </a:r>
          </a:p>
          <a:p>
            <a:r>
              <a:rPr lang="ru-RU" sz="2400" dirty="0"/>
              <a:t>Очки не действуют никак.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04" y="3645024"/>
            <a:ext cx="1683072" cy="2510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65" y="3645024"/>
            <a:ext cx="2266277" cy="1700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4" y="3645025"/>
            <a:ext cx="2185837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2856" y="692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«Не оставь меня, кум милой!</a:t>
            </a:r>
          </a:p>
          <a:p>
            <a:r>
              <a:rPr lang="ru-RU" sz="2400" dirty="0"/>
              <a:t>Дай ты мне собраться с силой</a:t>
            </a:r>
          </a:p>
          <a:p>
            <a:r>
              <a:rPr lang="ru-RU" sz="2400" dirty="0"/>
              <a:t>И до вешних только дней</a:t>
            </a:r>
          </a:p>
          <a:p>
            <a:r>
              <a:rPr lang="ru-RU" sz="2400" dirty="0"/>
              <a:t>Прокорми и обогрей!» —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37457"/>
            <a:ext cx="2503165" cy="2503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149080"/>
            <a:ext cx="3671847" cy="2056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62356"/>
            <a:ext cx="3816675" cy="14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454" y="620688"/>
            <a:ext cx="7823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 какой басни герои?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4" y="2060848"/>
            <a:ext cx="3044056" cy="3044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6832"/>
            <a:ext cx="2558428" cy="3188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5564559"/>
            <a:ext cx="5536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«Стрекоза и муравей»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700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3671847" cy="20562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2098"/>
            <a:ext cx="3129814" cy="2348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9" y="3573016"/>
            <a:ext cx="4633918" cy="1701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9484" y="5636567"/>
            <a:ext cx="5267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«</a:t>
            </a:r>
            <a:r>
              <a:rPr lang="ru-RU" sz="4400" dirty="0" err="1" smtClean="0"/>
              <a:t>Лебедь,рак</a:t>
            </a:r>
            <a:r>
              <a:rPr lang="ru-RU" sz="4400" dirty="0" smtClean="0"/>
              <a:t> и щука»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155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61276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Кому принадлежит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данный предмет?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48880"/>
            <a:ext cx="2178347" cy="2108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2016224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97152"/>
            <a:ext cx="2404862" cy="1804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02424"/>
            <a:ext cx="2640437" cy="20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08" y="332656"/>
            <a:ext cx="2976331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558428" cy="3188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81409"/>
            <a:ext cx="2281696" cy="3403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08" y="3777816"/>
            <a:ext cx="3040911" cy="23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top_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816" y="2492896"/>
            <a:ext cx="8748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Родился 2 февраля в Москве, много читал и считался одним из самых просвещенных людей своего времени.</a:t>
            </a:r>
          </a:p>
          <a:p>
            <a:endParaRPr lang="ru-RU" b="1" dirty="0" smtClean="0"/>
          </a:p>
          <a:p>
            <a:r>
              <a:rPr lang="ru-RU" b="1" dirty="0" smtClean="0"/>
              <a:t>Из-за бедности семьи   Крылову с десяти лет пришлось работать писцом в Тверском суде..  В 11 лет написал первую басню.</a:t>
            </a:r>
          </a:p>
          <a:p>
            <a:endParaRPr lang="ru-RU" b="1" dirty="0" smtClean="0"/>
          </a:p>
          <a:p>
            <a:r>
              <a:rPr lang="ru-RU" b="1" dirty="0" smtClean="0"/>
              <a:t>С 1786 года пишет пьесы, издаёт сатирический журнал «Почта духов», но басни—главные произведения писателя. Девять книг  включают более 200 басен.</a:t>
            </a:r>
          </a:p>
          <a:p>
            <a:endParaRPr lang="ru-RU" b="1" dirty="0" smtClean="0"/>
          </a:p>
          <a:p>
            <a:r>
              <a:rPr lang="ru-RU" b="1" dirty="0" smtClean="0"/>
              <a:t>В 1812 стал библиотекарем только что открывшейся Публичной библиотеки, </a:t>
            </a:r>
          </a:p>
          <a:p>
            <a:r>
              <a:rPr lang="ru-RU" b="1" dirty="0" smtClean="0"/>
              <a:t>где прослужил 30 лет, выйдя в отставку в 1841. Много работал по составлению библиографических указателей и славяно-русского словаря.</a:t>
            </a:r>
          </a:p>
          <a:p>
            <a:endParaRPr lang="ru-RU" b="1" dirty="0" smtClean="0"/>
          </a:p>
          <a:p>
            <a:r>
              <a:rPr lang="ru-RU" b="1" dirty="0" smtClean="0"/>
              <a:t>9 ноября  1844 в возрасте 75 лет Крылов скончался. Похоронен в Петербурге.</a:t>
            </a:r>
            <a:endParaRPr lang="ru-RU" b="1" dirty="0"/>
          </a:p>
        </p:txBody>
      </p:sp>
      <p:pic>
        <p:nvPicPr>
          <p:cNvPr id="4" name="Рисунок 6" descr="2b03cbdf0dc09fed6834e2b5866644c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6" y="1707376"/>
            <a:ext cx="8674746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4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799" y="47667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2925" algn="l"/>
              </a:tabLst>
            </a:pPr>
            <a:r>
              <a:rPr lang="ru-RU" sz="2400" dirty="0" smtClean="0"/>
              <a:t>Всего </a:t>
            </a:r>
            <a:r>
              <a:rPr lang="ru-RU" sz="2400" dirty="0" err="1" smtClean="0"/>
              <a:t>И.А.Крыловым</a:t>
            </a:r>
            <a:r>
              <a:rPr lang="ru-RU" sz="2400" dirty="0" smtClean="0"/>
              <a:t> было написано более 200 басен и выпущено 9 книг. Он умер, будучи признанным корифеем литературы. </a:t>
            </a:r>
            <a:endParaRPr lang="ru-RU" sz="2400" dirty="0"/>
          </a:p>
        </p:txBody>
      </p:sp>
      <p:pic>
        <p:nvPicPr>
          <p:cNvPr id="5" name="Picture 9" descr="Картинка 33 из 285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9199">
            <a:off x="727113" y="2161209"/>
            <a:ext cx="18192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Картинка 71 из 285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410">
            <a:off x="3528590" y="2131451"/>
            <a:ext cx="17827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rulitera.narod.ru/static/krylov-pss03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582">
            <a:off x="6954617" y="2241889"/>
            <a:ext cx="1355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Картинка 77 из 2857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714">
            <a:off x="5421286" y="3986292"/>
            <a:ext cx="17192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Картинка 76 из 285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50" y="5006248"/>
            <a:ext cx="20812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7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ril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51598"/>
            <a:ext cx="381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321" y="188640"/>
            <a:ext cx="4572000" cy="63802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/>
              <a:t>В Санкт-Петербурге, в Летнем саду, стоит памятник великому баснописцу. Крылов изображён сидящим в кресле, . Постамент памятника украшен фигурами героев его басен. До этого ни одному писателю памятников не сооружалось. Средства на него собирал весь народ. Устроили конкурс на лучший проект памятника. В конкурсе победил   </a:t>
            </a:r>
            <a:r>
              <a:rPr lang="ru-RU" sz="2400" dirty="0">
                <a:solidFill>
                  <a:srgbClr val="CC3300"/>
                </a:solidFill>
              </a:rPr>
              <a:t>Пётр Карлович </a:t>
            </a:r>
            <a:r>
              <a:rPr lang="ru-RU" sz="2400" dirty="0" err="1">
                <a:solidFill>
                  <a:srgbClr val="CC3300"/>
                </a:solidFill>
              </a:rPr>
              <a:t>Клодт</a:t>
            </a:r>
            <a:r>
              <a:rPr lang="ru-RU" sz="2400" dirty="0"/>
              <a:t>. Он работал над памятником вместе с художниками </a:t>
            </a:r>
            <a:r>
              <a:rPr lang="ru-RU" sz="2400" dirty="0">
                <a:solidFill>
                  <a:srgbClr val="CC3300"/>
                </a:solidFill>
              </a:rPr>
              <a:t>Карлом Брюлловым</a:t>
            </a:r>
            <a:r>
              <a:rPr lang="ru-RU" sz="2400" dirty="0"/>
              <a:t> и </a:t>
            </a:r>
            <a:r>
              <a:rPr lang="ru-RU" sz="2400" dirty="0">
                <a:solidFill>
                  <a:srgbClr val="CC3300"/>
                </a:solidFill>
              </a:rPr>
              <a:t>Александром Агиным</a:t>
            </a:r>
            <a:r>
              <a:rPr lang="ru-RU" sz="24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8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14313" y="492740"/>
            <a:ext cx="3709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002060"/>
                </a:solidFill>
              </a:rPr>
              <a:t>ВОРОНА И ЛИСИЦА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3595" y="3645024"/>
            <a:ext cx="40029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Какие пёрышки!  Какой носок!</a:t>
            </a:r>
          </a:p>
          <a:p>
            <a:r>
              <a:rPr lang="ru-RU" sz="1600" dirty="0" smtClean="0"/>
              <a:t>И, верно, ангельский быть должен голосок!</a:t>
            </a:r>
          </a:p>
          <a:p>
            <a:r>
              <a:rPr lang="ru-RU" sz="1600" dirty="0" smtClean="0"/>
              <a:t>Спой, светик, не стыдись! Что, ежели, сестрица,</a:t>
            </a:r>
          </a:p>
          <a:p>
            <a:r>
              <a:rPr lang="ru-RU" sz="1600" dirty="0" smtClean="0"/>
              <a:t>При красоте такой и петь ты мастерица, —</a:t>
            </a:r>
          </a:p>
          <a:p>
            <a:r>
              <a:rPr lang="ru-RU" sz="1600" dirty="0" smtClean="0"/>
              <a:t>Ведь ты б у нас была царь-птица!»</a:t>
            </a:r>
          </a:p>
          <a:p>
            <a:r>
              <a:rPr lang="ru-RU" sz="1600" dirty="0" err="1" smtClean="0"/>
              <a:t>Вещуньина</a:t>
            </a:r>
            <a:r>
              <a:rPr lang="ru-RU" sz="1600" dirty="0" smtClean="0"/>
              <a:t> с похвал вскружилась голова,</a:t>
            </a:r>
          </a:p>
          <a:p>
            <a:r>
              <a:rPr lang="ru-RU" sz="1600" dirty="0" smtClean="0"/>
              <a:t>От радости в зобу дыханье спёрло, —</a:t>
            </a:r>
          </a:p>
          <a:p>
            <a:r>
              <a:rPr lang="ru-RU" sz="1600" dirty="0" smtClean="0"/>
              <a:t>И на приветливы Лисицыны слова</a:t>
            </a:r>
          </a:p>
          <a:p>
            <a:r>
              <a:rPr lang="ru-RU" sz="1600" dirty="0" smtClean="0"/>
              <a:t>Ворона каркнула во всё воронье горло:</a:t>
            </a:r>
          </a:p>
          <a:p>
            <a:r>
              <a:rPr lang="ru-RU" sz="1600" dirty="0" smtClean="0"/>
              <a:t>Сыр выпал—с ним была плутовка такова.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16" y="1053703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/>
              <a:t>Уж сколько раз твердили миру, </a:t>
            </a:r>
          </a:p>
          <a:p>
            <a:r>
              <a:rPr lang="ru-RU" sz="1600" b="1" i="1" dirty="0" smtClean="0"/>
              <a:t>Что лесть гнусна, вредна; но только всё не впрок,</a:t>
            </a:r>
          </a:p>
          <a:p>
            <a:r>
              <a:rPr lang="ru-RU" sz="1600" b="1" i="1" dirty="0" smtClean="0"/>
              <a:t>И в сердце льстец всегда отыщет уголок.</a:t>
            </a:r>
          </a:p>
          <a:p>
            <a:r>
              <a:rPr lang="ru-RU" sz="1600" dirty="0" smtClean="0"/>
              <a:t>Вороне где-то Бог послал кусочек сыру;</a:t>
            </a:r>
          </a:p>
          <a:p>
            <a:r>
              <a:rPr lang="ru-RU" sz="1600" dirty="0" smtClean="0"/>
              <a:t>На ель Ворона </a:t>
            </a:r>
            <a:r>
              <a:rPr lang="ru-RU" sz="1600" dirty="0" err="1" smtClean="0"/>
              <a:t>взгромоздясь</a:t>
            </a:r>
            <a:r>
              <a:rPr lang="ru-RU" sz="1600" dirty="0" smtClean="0"/>
              <a:t>, позавтракать было совсем уж собралась,</a:t>
            </a:r>
          </a:p>
          <a:p>
            <a:r>
              <a:rPr lang="ru-RU" sz="1600" dirty="0" smtClean="0"/>
              <a:t>Да призадумалась, а сыр во рту держала.</a:t>
            </a:r>
          </a:p>
          <a:p>
            <a:r>
              <a:rPr lang="ru-RU" sz="1600" dirty="0" smtClean="0"/>
              <a:t>На ту беду Лиса </a:t>
            </a:r>
            <a:r>
              <a:rPr lang="ru-RU" sz="1600" dirty="0" err="1" smtClean="0"/>
              <a:t>близёхонько</a:t>
            </a:r>
            <a:r>
              <a:rPr lang="ru-RU" sz="1600" dirty="0" smtClean="0"/>
              <a:t> бежала;</a:t>
            </a:r>
          </a:p>
          <a:p>
            <a:r>
              <a:rPr lang="ru-RU" sz="1600" dirty="0" smtClean="0"/>
              <a:t>Вдруг сырный дух Лису остановил:</a:t>
            </a:r>
          </a:p>
          <a:p>
            <a:r>
              <a:rPr lang="ru-RU" sz="1600" dirty="0" smtClean="0"/>
              <a:t>Лисица видит сыр, Лисицу сыр пленил.</a:t>
            </a:r>
          </a:p>
          <a:p>
            <a:r>
              <a:rPr lang="ru-RU" sz="1600" dirty="0" smtClean="0"/>
              <a:t>Плутовка к дереву на цыпочках подходит;</a:t>
            </a:r>
          </a:p>
          <a:p>
            <a:r>
              <a:rPr lang="ru-RU" sz="1600" dirty="0" smtClean="0"/>
              <a:t>Вертит хвостом, с Вороны глаз не сводит</a:t>
            </a:r>
          </a:p>
          <a:p>
            <a:r>
              <a:rPr lang="ru-RU" sz="1600" dirty="0" smtClean="0"/>
              <a:t>И говорит так сладко, чуть дыша:</a:t>
            </a:r>
          </a:p>
          <a:p>
            <a:r>
              <a:rPr lang="ru-RU" sz="1600" dirty="0" smtClean="0"/>
              <a:t>«Голубушка, как хороша!</a:t>
            </a:r>
          </a:p>
          <a:p>
            <a:r>
              <a:rPr lang="ru-RU" sz="1600" dirty="0" smtClean="0"/>
              <a:t>Ну что за шейка, что за глазки!</a:t>
            </a:r>
          </a:p>
          <a:p>
            <a:r>
              <a:rPr lang="ru-RU" sz="1600" dirty="0" smtClean="0"/>
              <a:t>Рассказывать, так, право, сказки!</a:t>
            </a:r>
          </a:p>
        </p:txBody>
      </p:sp>
      <p:pic>
        <p:nvPicPr>
          <p:cNvPr id="5" name="Рисунок 6" descr="7af98756c5fce0b12049f3e2843b1ad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72254"/>
            <a:ext cx="155300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6" descr="a90225c9cfc23cc11b4c980d428f821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42655"/>
            <a:ext cx="22177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557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13" y="382138"/>
            <a:ext cx="1863477" cy="283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6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Cj042644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47" y="0"/>
            <a:ext cx="3736818" cy="22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34381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СТРЕКОЗА И </a:t>
            </a:r>
            <a:r>
              <a:rPr lang="ru-RU" sz="2400" dirty="0" smtClean="0">
                <a:solidFill>
                  <a:srgbClr val="002060"/>
                </a:solidFill>
              </a:rPr>
              <a:t>МУРАВЕЙ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Попрыгунья Стрекоза</a:t>
            </a:r>
          </a:p>
          <a:p>
            <a:r>
              <a:rPr lang="ru-RU" dirty="0"/>
              <a:t>Лето красное пропела;</a:t>
            </a:r>
          </a:p>
          <a:p>
            <a:r>
              <a:rPr lang="ru-RU" dirty="0"/>
              <a:t>Оглянуться не успела,</a:t>
            </a:r>
          </a:p>
          <a:p>
            <a:r>
              <a:rPr lang="ru-RU" dirty="0"/>
              <a:t>Как зима катит в глаза.</a:t>
            </a:r>
          </a:p>
          <a:p>
            <a:r>
              <a:rPr lang="ru-RU" dirty="0"/>
              <a:t>Помертвело чисто поле;</a:t>
            </a:r>
          </a:p>
          <a:p>
            <a:r>
              <a:rPr lang="ru-RU" dirty="0"/>
              <a:t>Нет уж дней тех светлых боле,</a:t>
            </a:r>
          </a:p>
          <a:p>
            <a:r>
              <a:rPr lang="ru-RU" dirty="0"/>
              <a:t>Как под каждым ей листком</a:t>
            </a:r>
          </a:p>
          <a:p>
            <a:r>
              <a:rPr lang="ru-RU" dirty="0"/>
              <a:t>Был готов и стол, и дом.</a:t>
            </a:r>
          </a:p>
          <a:p>
            <a:r>
              <a:rPr lang="ru-RU" dirty="0"/>
              <a:t>Всё прошло: с зимой холодной</a:t>
            </a:r>
          </a:p>
          <a:p>
            <a:r>
              <a:rPr lang="ru-RU" dirty="0"/>
              <a:t>10 Нужда, голод настает;</a:t>
            </a:r>
          </a:p>
          <a:p>
            <a:r>
              <a:rPr lang="ru-RU" dirty="0"/>
              <a:t>Стрекоза уж не поет:</a:t>
            </a:r>
          </a:p>
          <a:p>
            <a:r>
              <a:rPr lang="ru-RU" dirty="0"/>
              <a:t>И кому же в ум пойдет</a:t>
            </a:r>
          </a:p>
          <a:p>
            <a:r>
              <a:rPr lang="ru-RU" dirty="0"/>
              <a:t>На желудок петь голодный!</a:t>
            </a:r>
          </a:p>
          <a:p>
            <a:r>
              <a:rPr lang="ru-RU" dirty="0"/>
              <a:t>Злой тоской удручена,</a:t>
            </a:r>
          </a:p>
          <a:p>
            <a:r>
              <a:rPr lang="ru-RU" dirty="0"/>
              <a:t>К Муравью ползет она: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4265" y="2348880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«Не оставь меня, кум милой!</a:t>
            </a:r>
          </a:p>
          <a:p>
            <a:r>
              <a:rPr lang="ru-RU" dirty="0"/>
              <a:t>Дай ты мне собраться с силой</a:t>
            </a:r>
          </a:p>
          <a:p>
            <a:r>
              <a:rPr lang="ru-RU" dirty="0"/>
              <a:t>И до вешних только дней</a:t>
            </a:r>
          </a:p>
          <a:p>
            <a:r>
              <a:rPr lang="ru-RU" dirty="0"/>
              <a:t>Прокорми и обогрей!» — </a:t>
            </a:r>
          </a:p>
          <a:p>
            <a:r>
              <a:rPr lang="ru-RU" dirty="0"/>
              <a:t>20 «Кумушка, мне странно это:</a:t>
            </a:r>
          </a:p>
          <a:p>
            <a:r>
              <a:rPr lang="ru-RU" dirty="0"/>
              <a:t>Да работала ль ты в лето?»</a:t>
            </a:r>
          </a:p>
          <a:p>
            <a:r>
              <a:rPr lang="ru-RU" dirty="0"/>
              <a:t>Говорит ей Муравей.</a:t>
            </a:r>
          </a:p>
          <a:p>
            <a:r>
              <a:rPr lang="ru-RU" dirty="0"/>
              <a:t>«До того ль, голубчик, было?</a:t>
            </a:r>
          </a:p>
          <a:p>
            <a:r>
              <a:rPr lang="ru-RU" dirty="0"/>
              <a:t>В мягких </a:t>
            </a:r>
            <a:r>
              <a:rPr lang="ru-RU" dirty="0" err="1"/>
              <a:t>муравах</a:t>
            </a:r>
            <a:r>
              <a:rPr lang="ru-RU" dirty="0"/>
              <a:t> у нас</a:t>
            </a:r>
          </a:p>
          <a:p>
            <a:r>
              <a:rPr lang="ru-RU" dirty="0"/>
              <a:t>Песни, резвость всякий час,</a:t>
            </a:r>
          </a:p>
          <a:p>
            <a:r>
              <a:rPr lang="ru-RU" dirty="0"/>
              <a:t>Так, что голову вскружило».— </a:t>
            </a:r>
          </a:p>
          <a:p>
            <a:r>
              <a:rPr lang="ru-RU" dirty="0"/>
              <a:t>«А, так ты...» — «Я без души</a:t>
            </a:r>
          </a:p>
          <a:p>
            <a:r>
              <a:rPr lang="ru-RU" dirty="0"/>
              <a:t>Лето целое всё пела».— </a:t>
            </a:r>
          </a:p>
          <a:p>
            <a:r>
              <a:rPr lang="ru-RU" dirty="0"/>
              <a:t>«Ты всё пела? это дело:</a:t>
            </a:r>
          </a:p>
          <a:p>
            <a:r>
              <a:rPr lang="ru-RU" dirty="0"/>
              <a:t>30 Так поди же, попляши!»</a:t>
            </a:r>
          </a:p>
        </p:txBody>
      </p:sp>
    </p:spTree>
    <p:extLst>
      <p:ext uri="{BB962C8B-B14F-4D97-AF65-F5344CB8AC3E}">
        <p14:creationId xmlns:p14="http://schemas.microsoft.com/office/powerpoint/2010/main" val="7868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Cj04264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9" y="3429000"/>
            <a:ext cx="3957529" cy="274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332656"/>
            <a:ext cx="4572000" cy="52322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solidFill>
                  <a:srgbClr val="002060"/>
                </a:solidFill>
              </a:rPr>
              <a:t>Лебедь рак и щука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Когда в товарищах согласья нет,</a:t>
            </a:r>
          </a:p>
          <a:p>
            <a:r>
              <a:rPr lang="ru-RU" dirty="0"/>
              <a:t> На лад их дело не пойдет,</a:t>
            </a:r>
          </a:p>
          <a:p>
            <a:r>
              <a:rPr lang="ru-RU" dirty="0"/>
              <a:t> И выйдет из него не дело, только мука.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Однажды Лебедь, Рак да Щука</a:t>
            </a:r>
          </a:p>
          <a:p>
            <a:r>
              <a:rPr lang="ru-RU" dirty="0"/>
              <a:t> Везти с поклажей воз взялись,</a:t>
            </a:r>
          </a:p>
          <a:p>
            <a:r>
              <a:rPr lang="ru-RU" dirty="0"/>
              <a:t> И вместе трое все в него впряглись;</a:t>
            </a:r>
          </a:p>
          <a:p>
            <a:r>
              <a:rPr lang="ru-RU" dirty="0"/>
              <a:t> Из кожи лезут вон, а возу все нет ходу!</a:t>
            </a:r>
          </a:p>
          <a:p>
            <a:r>
              <a:rPr lang="ru-RU" dirty="0"/>
              <a:t> Поклажа бы для них казалась и легка:</a:t>
            </a:r>
          </a:p>
          <a:p>
            <a:r>
              <a:rPr lang="ru-RU" dirty="0"/>
              <a:t> Да Лебедь рвется в облака,</a:t>
            </a:r>
          </a:p>
          <a:p>
            <a:r>
              <a:rPr lang="ru-RU" dirty="0"/>
              <a:t> Рак пятится назад, а Щука тянет в воду.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Кто виноват из них, кто прав, - судить не нам;</a:t>
            </a:r>
          </a:p>
          <a:p>
            <a:r>
              <a:rPr lang="ru-RU" dirty="0"/>
              <a:t> Да только воз и ныне там.</a:t>
            </a:r>
          </a:p>
        </p:txBody>
      </p:sp>
      <p:pic>
        <p:nvPicPr>
          <p:cNvPr id="4" name="Picture 11" descr="Картинка 71 из 285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410">
            <a:off x="1423235" y="462863"/>
            <a:ext cx="1763935" cy="27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6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Мартышка к старости слаба глазами стала;</a:t>
            </a:r>
          </a:p>
          <a:p>
            <a:r>
              <a:rPr lang="ru-RU" dirty="0"/>
              <a:t>А у людей она слыхала,</a:t>
            </a:r>
          </a:p>
          <a:p>
            <a:r>
              <a:rPr lang="ru-RU" dirty="0"/>
              <a:t>Что это зло еще не так большой руки:</a:t>
            </a:r>
          </a:p>
          <a:p>
            <a:r>
              <a:rPr lang="ru-RU" dirty="0"/>
              <a:t>Лишь стоит завести Очки.</a:t>
            </a:r>
          </a:p>
          <a:p>
            <a:r>
              <a:rPr lang="ru-RU" dirty="0"/>
              <a:t>Очков с полдюжины себе она достала;</a:t>
            </a:r>
          </a:p>
          <a:p>
            <a:r>
              <a:rPr lang="ru-RU" dirty="0"/>
              <a:t>Вертит Очками так и сяк:</a:t>
            </a:r>
          </a:p>
          <a:p>
            <a:r>
              <a:rPr lang="ru-RU" dirty="0"/>
              <a:t>То к </a:t>
            </a:r>
            <a:r>
              <a:rPr lang="ru-RU" dirty="0" err="1"/>
              <a:t>темю</a:t>
            </a:r>
            <a:r>
              <a:rPr lang="ru-RU" dirty="0"/>
              <a:t> их прижмет, то их на хвост нанижет,</a:t>
            </a:r>
          </a:p>
          <a:p>
            <a:r>
              <a:rPr lang="ru-RU" dirty="0"/>
              <a:t>То их понюхает, то их полижет;</a:t>
            </a:r>
          </a:p>
          <a:p>
            <a:r>
              <a:rPr lang="ru-RU" dirty="0"/>
              <a:t>Очки не действуют никак.</a:t>
            </a:r>
          </a:p>
          <a:p>
            <a:r>
              <a:rPr lang="ru-RU" dirty="0"/>
              <a:t>"Тьфу пропасть! — говорит она, — и тот дурак,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99695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Кто слушает людских всех врак:</a:t>
            </a:r>
          </a:p>
          <a:p>
            <a:r>
              <a:rPr lang="ru-RU" dirty="0"/>
              <a:t>Всё про Очки лишь мне налгали;</a:t>
            </a:r>
          </a:p>
          <a:p>
            <a:r>
              <a:rPr lang="ru-RU" dirty="0"/>
              <a:t>А проку на-волос нет в них".</a:t>
            </a:r>
          </a:p>
          <a:p>
            <a:r>
              <a:rPr lang="ru-RU" dirty="0"/>
              <a:t>Мартышка тут с досады и с печали</a:t>
            </a:r>
          </a:p>
          <a:p>
            <a:r>
              <a:rPr lang="ru-RU" dirty="0"/>
              <a:t>О камень так хватила их,</a:t>
            </a:r>
          </a:p>
          <a:p>
            <a:r>
              <a:rPr lang="ru-RU" dirty="0"/>
              <a:t>Что только брызги засверкали.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К несчастью, то ж бывает у людей:</a:t>
            </a:r>
          </a:p>
          <a:p>
            <a:r>
              <a:rPr lang="ru-RU" dirty="0"/>
              <a:t>Как ни полезна вещь, — цены не зная ей,</a:t>
            </a:r>
          </a:p>
          <a:p>
            <a:r>
              <a:rPr lang="ru-RU" dirty="0"/>
              <a:t>Невежда про нее свой толк все к худу клонит;</a:t>
            </a:r>
          </a:p>
          <a:p>
            <a:r>
              <a:rPr lang="ru-RU" dirty="0"/>
              <a:t>А ежели невежда познатней,</a:t>
            </a:r>
          </a:p>
          <a:p>
            <a:r>
              <a:rPr lang="ru-RU" dirty="0"/>
              <a:t>Так он ее еще и гонит.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04444"/>
            <a:ext cx="3943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Басня Мартышка и очки </a:t>
            </a:r>
          </a:p>
        </p:txBody>
      </p:sp>
      <p:pic>
        <p:nvPicPr>
          <p:cNvPr id="5" name="Picture 5" descr="MCj042642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868" y="47157"/>
            <a:ext cx="2858492" cy="294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69056"/>
            <a:ext cx="2016224" cy="20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 descr="MCj042644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8915"/>
            <a:ext cx="3004550" cy="18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8725" y="1931093"/>
            <a:ext cx="3550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Поиграем?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7" descr="MCj042622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" y="4032970"/>
            <a:ext cx="2871964" cy="22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Cj042642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35" y="3855102"/>
            <a:ext cx="2375626" cy="245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Cj042642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85" y="421223"/>
            <a:ext cx="322222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-main-pic" descr="Картинка 17 из 195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21" y="3069032"/>
            <a:ext cx="2346680" cy="326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3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831</Words>
  <Application>Microsoft Office PowerPoint</Application>
  <PresentationFormat>Экран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11</cp:revision>
  <dcterms:created xsi:type="dcterms:W3CDTF">2013-03-17T05:53:20Z</dcterms:created>
  <dcterms:modified xsi:type="dcterms:W3CDTF">2013-03-19T06:43:36Z</dcterms:modified>
</cp:coreProperties>
</file>