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8" r:id="rId5"/>
    <p:sldId id="259" r:id="rId6"/>
    <p:sldId id="261" r:id="rId7"/>
    <p:sldId id="260" r:id="rId8"/>
    <p:sldId id="262" r:id="rId9"/>
    <p:sldId id="263" r:id="rId10"/>
    <p:sldId id="275" r:id="rId11"/>
    <p:sldId id="265" r:id="rId12"/>
    <p:sldId id="276" r:id="rId13"/>
    <p:sldId id="267" r:id="rId14"/>
    <p:sldId id="277" r:id="rId15"/>
    <p:sldId id="278"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15.11.2013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15.11.2013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15.11.2013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15.11.2013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15.11.2013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15.11.2013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692696"/>
            <a:ext cx="8287072" cy="2507704"/>
          </a:xfrm>
        </p:spPr>
        <p:txBody>
          <a:bodyPr>
            <a:normAutofit/>
          </a:bodyPr>
          <a:lstStyle/>
          <a:p>
            <a:pPr algn="ctr"/>
            <a:r>
              <a:rPr lang="ru-RU" sz="5400" dirty="0" smtClean="0">
                <a:solidFill>
                  <a:srgbClr val="7030A0"/>
                </a:solidFill>
                <a:latin typeface="Times New Roman" pitchFamily="18" charset="0"/>
                <a:cs typeface="Times New Roman" pitchFamily="18" charset="0"/>
              </a:rPr>
              <a:t>Проект </a:t>
            </a:r>
            <a:br>
              <a:rPr lang="ru-RU" sz="5400" dirty="0" smtClean="0">
                <a:solidFill>
                  <a:srgbClr val="7030A0"/>
                </a:solidFill>
                <a:latin typeface="Times New Roman" pitchFamily="18" charset="0"/>
                <a:cs typeface="Times New Roman" pitchFamily="18" charset="0"/>
              </a:rPr>
            </a:br>
            <a:r>
              <a:rPr lang="ru-RU" sz="5400" dirty="0" smtClean="0">
                <a:solidFill>
                  <a:srgbClr val="7030A0"/>
                </a:solidFill>
                <a:latin typeface="Times New Roman" pitchFamily="18" charset="0"/>
                <a:cs typeface="Times New Roman" pitchFamily="18" charset="0"/>
              </a:rPr>
              <a:t>«Волшебный мир театра»</a:t>
            </a:r>
            <a:br>
              <a:rPr lang="ru-RU" sz="5400" dirty="0" smtClean="0">
                <a:solidFill>
                  <a:srgbClr val="7030A0"/>
                </a:solidFill>
                <a:latin typeface="Times New Roman" pitchFamily="18" charset="0"/>
                <a:cs typeface="Times New Roman" pitchFamily="18" charset="0"/>
              </a:rPr>
            </a:br>
            <a:endParaRPr lang="ru-RU" sz="5400"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123728" y="5157192"/>
            <a:ext cx="6264368" cy="936104"/>
          </a:xfrm>
        </p:spPr>
        <p:txBody>
          <a:bodyPr>
            <a:normAutofit/>
          </a:bodyPr>
          <a:lstStyle/>
          <a:p>
            <a:pPr algn="l"/>
            <a:r>
              <a:rPr lang="ru-RU" sz="2000" dirty="0" smtClean="0"/>
              <a:t>Проект выполнили: воспитатель -Рыбакова О.А., </a:t>
            </a:r>
            <a:r>
              <a:rPr lang="ru-RU" sz="2000" dirty="0" err="1" smtClean="0"/>
              <a:t>Каляева</a:t>
            </a:r>
            <a:r>
              <a:rPr lang="ru-RU" sz="2000" dirty="0" smtClean="0"/>
              <a:t> Л.В., </a:t>
            </a:r>
            <a:r>
              <a:rPr lang="ru-RU" sz="2000" dirty="0" err="1" smtClean="0"/>
              <a:t>муз.работник</a:t>
            </a:r>
            <a:r>
              <a:rPr lang="ru-RU" sz="2000" dirty="0" smtClean="0"/>
              <a:t>- </a:t>
            </a:r>
            <a:r>
              <a:rPr lang="ru-RU" sz="2000" dirty="0" err="1" smtClean="0"/>
              <a:t>Бахаева</a:t>
            </a:r>
            <a:r>
              <a:rPr lang="ru-RU" sz="2000" dirty="0" smtClean="0"/>
              <a:t> Т.Г.</a:t>
            </a:r>
            <a:endParaRPr lang="ru-RU" sz="2000" dirty="0"/>
          </a:p>
        </p:txBody>
      </p:sp>
      <p:pic>
        <p:nvPicPr>
          <p:cNvPr id="1026" name="Picture 2" descr="C:\Users\эльдорадо\Desktop\загружено.jpg"/>
          <p:cNvPicPr>
            <a:picLocks noChangeAspect="1" noChangeArrowheads="1"/>
          </p:cNvPicPr>
          <p:nvPr/>
        </p:nvPicPr>
        <p:blipFill>
          <a:blip r:embed="rId2" cstate="print"/>
          <a:srcRect/>
          <a:stretch>
            <a:fillRect/>
          </a:stretch>
        </p:blipFill>
        <p:spPr bwMode="auto">
          <a:xfrm>
            <a:off x="323528" y="3429000"/>
            <a:ext cx="1752600" cy="26098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Продукт проектной деятельности: 	</a:t>
            </a:r>
            <a:br>
              <a:rPr lang="ru-RU" sz="3600" b="1" dirty="0" smtClean="0"/>
            </a:br>
            <a:r>
              <a:rPr lang="ru-RU" sz="3600" b="1" dirty="0" smtClean="0">
                <a:solidFill>
                  <a:srgbClr val="0070C0"/>
                </a:solidFill>
              </a:rPr>
              <a:t>                                      </a:t>
            </a:r>
            <a:r>
              <a:rPr lang="ru-RU" sz="3600" b="1" u="sng" dirty="0" smtClean="0">
                <a:solidFill>
                  <a:srgbClr val="0070C0"/>
                </a:solidFill>
              </a:rPr>
              <a:t>I этап</a:t>
            </a:r>
            <a:endParaRPr lang="ru-RU" sz="3600" dirty="0"/>
          </a:p>
        </p:txBody>
      </p:sp>
      <p:pic>
        <p:nvPicPr>
          <p:cNvPr id="6146" name="Picture 2" descr="C:\Users\эльдорадо\Desktop\Новая папка\IMGP0362.JPG"/>
          <p:cNvPicPr>
            <a:picLocks noGrp="1" noChangeAspect="1" noChangeArrowheads="1"/>
          </p:cNvPicPr>
          <p:nvPr>
            <p:ph sz="half" idx="2"/>
          </p:nvPr>
        </p:nvPicPr>
        <p:blipFill>
          <a:blip r:embed="rId2" cstate="print"/>
          <a:srcRect/>
          <a:stretch>
            <a:fillRect/>
          </a:stretch>
        </p:blipFill>
        <p:spPr bwMode="auto">
          <a:xfrm>
            <a:off x="4648200" y="3933056"/>
            <a:ext cx="4038600" cy="2520280"/>
          </a:xfrm>
          <a:prstGeom prst="rect">
            <a:avLst/>
          </a:prstGeom>
        </p:spPr>
        <p:style>
          <a:lnRef idx="1">
            <a:schemeClr val="accent2"/>
          </a:lnRef>
          <a:fillRef idx="3">
            <a:schemeClr val="accent2"/>
          </a:fillRef>
          <a:effectRef idx="2">
            <a:schemeClr val="accent2"/>
          </a:effectRef>
          <a:fontRef idx="minor">
            <a:schemeClr val="lt1"/>
          </a:fontRef>
        </p:style>
      </p:pic>
      <p:pic>
        <p:nvPicPr>
          <p:cNvPr id="7" name="Picture 2" descr="C:\Users\эльдорадо\Desktop\Новая папка\IMGP0407.JPG"/>
          <p:cNvPicPr>
            <a:picLocks noChangeAspect="1" noChangeArrowheads="1"/>
          </p:cNvPicPr>
          <p:nvPr/>
        </p:nvPicPr>
        <p:blipFill>
          <a:blip r:embed="rId3" cstate="print"/>
          <a:srcRect/>
          <a:stretch>
            <a:fillRect/>
          </a:stretch>
        </p:blipFill>
        <p:spPr bwMode="auto">
          <a:xfrm>
            <a:off x="395536" y="4509120"/>
            <a:ext cx="2926292" cy="2031504"/>
          </a:xfrm>
          <a:prstGeom prst="rect">
            <a:avLst/>
          </a:prstGeom>
        </p:spPr>
        <p:style>
          <a:lnRef idx="3">
            <a:schemeClr val="lt1"/>
          </a:lnRef>
          <a:fillRef idx="1">
            <a:schemeClr val="accent2"/>
          </a:fillRef>
          <a:effectRef idx="1">
            <a:schemeClr val="accent2"/>
          </a:effectRef>
          <a:fontRef idx="minor">
            <a:schemeClr val="lt1"/>
          </a:fontRef>
        </p:style>
      </p:pic>
      <p:sp>
        <p:nvSpPr>
          <p:cNvPr id="8" name="Прямоугольник 7"/>
          <p:cNvSpPr/>
          <p:nvPr/>
        </p:nvSpPr>
        <p:spPr>
          <a:xfrm>
            <a:off x="683568" y="2204864"/>
            <a:ext cx="6174432" cy="1631216"/>
          </a:xfrm>
          <a:prstGeom prst="rect">
            <a:avLst/>
          </a:prstGeom>
        </p:spPr>
        <p:txBody>
          <a:bodyPr wrap="square">
            <a:spAutoFit/>
          </a:bodyPr>
          <a:lstStyle/>
          <a:p>
            <a:r>
              <a:rPr lang="ru-RU" sz="2000" dirty="0" smtClean="0"/>
              <a:t>Альбом «Мир театра», альбом раскрасок «Сказочные герои», сказки – инсценировки различными видами театра, вырезание из бумаги, картона элементов для создания масок и атрибутов театра своими руками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936104"/>
          </a:xfrm>
        </p:spPr>
        <p:txBody>
          <a:bodyPr>
            <a:noAutofit/>
          </a:bodyPr>
          <a:lstStyle/>
          <a:p>
            <a:r>
              <a:rPr lang="ru-RU" sz="3200" b="1" dirty="0" smtClean="0">
                <a:solidFill>
                  <a:srgbClr val="0070C0"/>
                </a:solidFill>
              </a:rPr>
              <a:t>                   </a:t>
            </a:r>
            <a:r>
              <a:rPr lang="ru-RU" sz="3200" b="1" u="sng" dirty="0" smtClean="0">
                <a:solidFill>
                  <a:srgbClr val="0070C0"/>
                </a:solidFill>
              </a:rPr>
              <a:t>II этап проектной работы:</a:t>
            </a:r>
            <a:br>
              <a:rPr lang="ru-RU" sz="3200" b="1" u="sng" dirty="0" smtClean="0">
                <a:solidFill>
                  <a:srgbClr val="0070C0"/>
                </a:solidFill>
              </a:rPr>
            </a:br>
            <a:r>
              <a:rPr lang="ru-RU" sz="3200" b="1" dirty="0" smtClean="0">
                <a:solidFill>
                  <a:srgbClr val="7030A0"/>
                </a:solidFill>
              </a:rPr>
              <a:t>                  «</a:t>
            </a:r>
            <a:r>
              <a:rPr lang="ru-RU" sz="3200" dirty="0" smtClean="0">
                <a:solidFill>
                  <a:srgbClr val="7030A0"/>
                </a:solidFill>
              </a:rPr>
              <a:t>Театральные профессии» </a:t>
            </a:r>
            <a:r>
              <a:rPr lang="ru-RU" sz="3200" dirty="0" smtClean="0"/>
              <a:t>	</a:t>
            </a:r>
            <a:br>
              <a:rPr lang="ru-RU" sz="3200" dirty="0" smtClean="0"/>
            </a:br>
            <a:endParaRPr lang="ru-RU" sz="3200" dirty="0">
              <a:solidFill>
                <a:srgbClr val="0070C0"/>
              </a:solidFill>
            </a:endParaRPr>
          </a:p>
        </p:txBody>
      </p:sp>
      <p:sp>
        <p:nvSpPr>
          <p:cNvPr id="3" name="Содержимое 2"/>
          <p:cNvSpPr>
            <a:spLocks noGrp="1"/>
          </p:cNvSpPr>
          <p:nvPr>
            <p:ph idx="1"/>
          </p:nvPr>
        </p:nvSpPr>
        <p:spPr>
          <a:xfrm>
            <a:off x="457200" y="1412776"/>
            <a:ext cx="8229600" cy="4911824"/>
          </a:xfrm>
        </p:spPr>
        <p:txBody>
          <a:bodyPr/>
          <a:lstStyle/>
          <a:p>
            <a:pPr>
              <a:buNone/>
            </a:pPr>
            <a:r>
              <a:rPr lang="ru-RU" dirty="0" smtClean="0">
                <a:solidFill>
                  <a:srgbClr val="0070C0"/>
                </a:solidFill>
              </a:rPr>
              <a:t>Задачи:</a:t>
            </a:r>
          </a:p>
          <a:p>
            <a:r>
              <a:rPr lang="ru-RU" b="1" i="1" dirty="0" smtClean="0"/>
              <a:t>Знакомство детей с представителями театральной профессии (кукловоды, артисты, музыканты, дирижер 	</a:t>
            </a:r>
          </a:p>
          <a:p>
            <a:pPr>
              <a:buNone/>
            </a:pPr>
            <a:r>
              <a:rPr lang="ru-RU" dirty="0" smtClean="0">
                <a:solidFill>
                  <a:srgbClr val="0070C0"/>
                </a:solidFill>
              </a:rPr>
              <a:t>Содержание:</a:t>
            </a:r>
          </a:p>
          <a:p>
            <a:r>
              <a:rPr lang="ru-RU" dirty="0" smtClean="0"/>
              <a:t>Презентация «Волшебный мир театра» - о театральных профессиях.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Продукт проектной деятельности:</a:t>
            </a:r>
            <a:r>
              <a:rPr lang="ru-RU" sz="3600" b="1" u="sng" dirty="0" smtClean="0">
                <a:solidFill>
                  <a:srgbClr val="0070C0"/>
                </a:solidFill>
              </a:rPr>
              <a:t> </a:t>
            </a:r>
            <a:br>
              <a:rPr lang="ru-RU" sz="3600" b="1" u="sng" dirty="0" smtClean="0">
                <a:solidFill>
                  <a:srgbClr val="0070C0"/>
                </a:solidFill>
              </a:rPr>
            </a:br>
            <a:r>
              <a:rPr lang="ru-RU" sz="3600" b="1" dirty="0" smtClean="0">
                <a:solidFill>
                  <a:srgbClr val="0070C0"/>
                </a:solidFill>
              </a:rPr>
              <a:t>                                </a:t>
            </a:r>
            <a:r>
              <a:rPr lang="ru-RU" sz="3600" b="1" u="sng" dirty="0" smtClean="0">
                <a:solidFill>
                  <a:srgbClr val="0070C0"/>
                </a:solidFill>
              </a:rPr>
              <a:t>II этап</a:t>
            </a:r>
            <a:endParaRPr lang="ru-RU" sz="3600" dirty="0"/>
          </a:p>
        </p:txBody>
      </p:sp>
      <p:pic>
        <p:nvPicPr>
          <p:cNvPr id="8194" name="Picture 2" descr="C:\Users\эльдорадо\Desktop\Новая папка\IMGP0379.JPG"/>
          <p:cNvPicPr>
            <a:picLocks noGrp="1" noChangeAspect="1" noChangeArrowheads="1"/>
          </p:cNvPicPr>
          <p:nvPr>
            <p:ph sz="half" idx="1"/>
          </p:nvPr>
        </p:nvPicPr>
        <p:blipFill>
          <a:blip r:embed="rId2" cstate="print"/>
          <a:srcRect/>
          <a:stretch>
            <a:fillRect/>
          </a:stretch>
        </p:blipFill>
        <p:spPr bwMode="auto">
          <a:xfrm>
            <a:off x="457200" y="4221088"/>
            <a:ext cx="3610744" cy="2160240"/>
          </a:xfrm>
          <a:prstGeom prst="rect">
            <a:avLst/>
          </a:prstGeom>
        </p:spPr>
        <p:style>
          <a:lnRef idx="1">
            <a:schemeClr val="accent2"/>
          </a:lnRef>
          <a:fillRef idx="3">
            <a:schemeClr val="accent2"/>
          </a:fillRef>
          <a:effectRef idx="2">
            <a:schemeClr val="accent2"/>
          </a:effectRef>
          <a:fontRef idx="minor">
            <a:schemeClr val="lt1"/>
          </a:fontRef>
        </p:style>
      </p:pic>
      <p:pic>
        <p:nvPicPr>
          <p:cNvPr id="8195" name="Picture 3" descr="C:\Users\эльдорадо\Desktop\Новая папка\IMGP0370.JPG"/>
          <p:cNvPicPr>
            <a:picLocks noGrp="1" noChangeAspect="1" noChangeArrowheads="1"/>
          </p:cNvPicPr>
          <p:nvPr>
            <p:ph sz="half" idx="2"/>
          </p:nvPr>
        </p:nvPicPr>
        <p:blipFill>
          <a:blip r:embed="rId3" cstate="print"/>
          <a:srcRect/>
          <a:stretch>
            <a:fillRect/>
          </a:stretch>
        </p:blipFill>
        <p:spPr bwMode="auto">
          <a:xfrm>
            <a:off x="5148064" y="4149080"/>
            <a:ext cx="3538736" cy="2367310"/>
          </a:xfrm>
          <a:prstGeom prst="rect">
            <a:avLst/>
          </a:prstGeom>
        </p:spPr>
        <p:style>
          <a:lnRef idx="1">
            <a:schemeClr val="accent2"/>
          </a:lnRef>
          <a:fillRef idx="3">
            <a:schemeClr val="accent2"/>
          </a:fillRef>
          <a:effectRef idx="2">
            <a:schemeClr val="accent2"/>
          </a:effectRef>
          <a:fontRef idx="minor">
            <a:schemeClr val="lt1"/>
          </a:fontRef>
        </p:style>
      </p:pic>
      <p:sp>
        <p:nvSpPr>
          <p:cNvPr id="7" name="Прямоугольник 6"/>
          <p:cNvSpPr/>
          <p:nvPr/>
        </p:nvSpPr>
        <p:spPr>
          <a:xfrm>
            <a:off x="827584" y="2551837"/>
            <a:ext cx="7344816" cy="1569660"/>
          </a:xfrm>
          <a:prstGeom prst="rect">
            <a:avLst/>
          </a:prstGeom>
        </p:spPr>
        <p:txBody>
          <a:bodyPr wrap="square">
            <a:spAutoFit/>
          </a:bodyPr>
          <a:lstStyle/>
          <a:p>
            <a:r>
              <a:rPr lang="ru-RU" sz="2400" dirty="0" smtClean="0"/>
              <a:t>Работа на данном этапе способствует становлению разнообразных игровых позиций у дошкольников. </a:t>
            </a:r>
          </a:p>
          <a:p>
            <a:r>
              <a:rPr lang="ru-RU" sz="2400" dirty="0" smtClean="0"/>
              <a:t>Создание атрибутов (афиши, театральных билетов) в  совместной деятельности воспитателя с детьми.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91264" cy="2708920"/>
          </a:xfrm>
        </p:spPr>
        <p:txBody>
          <a:bodyPr>
            <a:normAutofit fontScale="90000"/>
          </a:bodyPr>
          <a:lstStyle/>
          <a:p>
            <a:r>
              <a:rPr lang="ru-RU" sz="4000" b="1" dirty="0" smtClean="0">
                <a:solidFill>
                  <a:srgbClr val="0070C0"/>
                </a:solidFill>
                <a:cs typeface="Times New Roman" pitchFamily="18" charset="0"/>
              </a:rPr>
              <a:t>              </a:t>
            </a:r>
            <a:r>
              <a:rPr lang="ru-RU" sz="3100" b="1" u="sng" dirty="0" smtClean="0">
                <a:solidFill>
                  <a:srgbClr val="0070C0"/>
                </a:solidFill>
                <a:cs typeface="Times New Roman" pitchFamily="18" charset="0"/>
              </a:rPr>
              <a:t>III этап проектной работы:</a:t>
            </a:r>
            <a:br>
              <a:rPr lang="ru-RU" sz="3100" b="1" u="sng" dirty="0" smtClean="0">
                <a:solidFill>
                  <a:srgbClr val="0070C0"/>
                </a:solidFill>
                <a:cs typeface="Times New Roman" pitchFamily="18" charset="0"/>
              </a:rPr>
            </a:br>
            <a:r>
              <a:rPr lang="ru-RU" sz="3100" b="1" dirty="0" smtClean="0">
                <a:solidFill>
                  <a:srgbClr val="7030A0"/>
                </a:solidFill>
                <a:cs typeface="Times New Roman" pitchFamily="18" charset="0"/>
              </a:rPr>
              <a:t>                       «</a:t>
            </a:r>
            <a:r>
              <a:rPr lang="ru-RU" sz="3600" dirty="0" smtClean="0">
                <a:solidFill>
                  <a:srgbClr val="7030A0"/>
                </a:solidFill>
              </a:rPr>
              <a:t>В гостях у сказки»	</a:t>
            </a:r>
            <a:br>
              <a:rPr lang="ru-RU" sz="3600" dirty="0" smtClean="0">
                <a:solidFill>
                  <a:srgbClr val="7030A0"/>
                </a:solidFill>
              </a:rPr>
            </a:br>
            <a:r>
              <a:rPr lang="ru-RU" sz="5400" dirty="0" smtClean="0">
                <a:latin typeface="Times New Roman" pitchFamily="18" charset="0"/>
                <a:cs typeface="Times New Roman" pitchFamily="18" charset="0"/>
              </a:rPr>
              <a:t/>
            </a:r>
            <a:br>
              <a:rPr lang="ru-RU" sz="5400" dirty="0" smtClean="0">
                <a:latin typeface="Times New Roman" pitchFamily="18" charset="0"/>
                <a:cs typeface="Times New Roman" pitchFamily="18" charset="0"/>
              </a:rPr>
            </a:br>
            <a:r>
              <a:rPr lang="ru-RU" sz="5400" dirty="0" smtClean="0">
                <a:latin typeface="Times New Roman" pitchFamily="18" charset="0"/>
                <a:cs typeface="Times New Roman" pitchFamily="18" charset="0"/>
              </a:rPr>
              <a:t>    </a:t>
            </a:r>
            <a:endParaRPr lang="ru-RU" dirty="0"/>
          </a:p>
        </p:txBody>
      </p:sp>
      <p:sp>
        <p:nvSpPr>
          <p:cNvPr id="3" name="Содержимое 2"/>
          <p:cNvSpPr>
            <a:spLocks noGrp="1"/>
          </p:cNvSpPr>
          <p:nvPr>
            <p:ph idx="1"/>
          </p:nvPr>
        </p:nvSpPr>
        <p:spPr>
          <a:xfrm>
            <a:off x="457200" y="1124744"/>
            <a:ext cx="8229600" cy="5199856"/>
          </a:xfrm>
        </p:spPr>
        <p:txBody>
          <a:bodyPr/>
          <a:lstStyle/>
          <a:p>
            <a:pPr>
              <a:buNone/>
            </a:pPr>
            <a:r>
              <a:rPr lang="ru-RU" dirty="0" smtClean="0">
                <a:solidFill>
                  <a:srgbClr val="0070C0"/>
                </a:solidFill>
              </a:rPr>
              <a:t>Задачи:</a:t>
            </a:r>
          </a:p>
          <a:p>
            <a:r>
              <a:rPr lang="ru-RU" b="1" i="1" dirty="0" smtClean="0"/>
              <a:t>Обогащение эмоционально – чувственного опыта дошкольников через освоение выразительности, используемых в различных видах театра (интонация, мимика, движение) </a:t>
            </a:r>
            <a:r>
              <a:rPr lang="ru-RU" dirty="0" smtClean="0"/>
              <a:t>	</a:t>
            </a:r>
          </a:p>
          <a:p>
            <a:pPr>
              <a:buNone/>
            </a:pPr>
            <a:r>
              <a:rPr lang="ru-RU" dirty="0" smtClean="0">
                <a:solidFill>
                  <a:srgbClr val="0070C0"/>
                </a:solidFill>
              </a:rPr>
              <a:t>Содержание:</a:t>
            </a:r>
          </a:p>
          <a:p>
            <a:r>
              <a:rPr lang="ru-RU" dirty="0" smtClean="0"/>
              <a:t>Работа над образом; игры – инсценировки; встреча с интересными людьми «Сказочницей», просмотр сказки 	</a:t>
            </a:r>
          </a:p>
          <a:p>
            <a:pPr>
              <a:buNone/>
            </a:pP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эльдорадо\Desktop\Новая папка\IMGP0380.JPG"/>
          <p:cNvPicPr>
            <a:picLocks noGrp="1" noChangeAspect="1" noChangeArrowheads="1"/>
          </p:cNvPicPr>
          <p:nvPr>
            <p:ph sz="half" idx="1"/>
          </p:nvPr>
        </p:nvPicPr>
        <p:blipFill>
          <a:blip r:embed="rId2" cstate="print"/>
          <a:srcRect/>
          <a:stretch>
            <a:fillRect/>
          </a:stretch>
        </p:blipFill>
        <p:spPr bwMode="auto">
          <a:xfrm>
            <a:off x="457200" y="4221088"/>
            <a:ext cx="3394720" cy="2304256"/>
          </a:xfrm>
          <a:prstGeom prst="rect">
            <a:avLst/>
          </a:prstGeom>
        </p:spPr>
        <p:style>
          <a:lnRef idx="1">
            <a:schemeClr val="accent2"/>
          </a:lnRef>
          <a:fillRef idx="3">
            <a:schemeClr val="accent2"/>
          </a:fillRef>
          <a:effectRef idx="2">
            <a:schemeClr val="accent2"/>
          </a:effectRef>
          <a:fontRef idx="minor">
            <a:schemeClr val="lt1"/>
          </a:fontRef>
        </p:style>
      </p:pic>
      <p:pic>
        <p:nvPicPr>
          <p:cNvPr id="9219" name="Picture 3" descr="C:\Users\эльдорадо\Desktop\Новая папка\IMGP0386.JPG"/>
          <p:cNvPicPr>
            <a:picLocks noGrp="1" noChangeAspect="1" noChangeArrowheads="1"/>
          </p:cNvPicPr>
          <p:nvPr>
            <p:ph sz="half" idx="2"/>
          </p:nvPr>
        </p:nvPicPr>
        <p:blipFill>
          <a:blip r:embed="rId3" cstate="print"/>
          <a:srcRect/>
          <a:stretch>
            <a:fillRect/>
          </a:stretch>
        </p:blipFill>
        <p:spPr bwMode="auto">
          <a:xfrm>
            <a:off x="5364088" y="4293096"/>
            <a:ext cx="3322712" cy="2232248"/>
          </a:xfrm>
          <a:prstGeom prst="rect">
            <a:avLst/>
          </a:prstGeom>
        </p:spPr>
        <p:style>
          <a:lnRef idx="1">
            <a:schemeClr val="accent2"/>
          </a:lnRef>
          <a:fillRef idx="3">
            <a:schemeClr val="accent2"/>
          </a:fillRef>
          <a:effectRef idx="2">
            <a:schemeClr val="accent2"/>
          </a:effectRef>
          <a:fontRef idx="minor">
            <a:schemeClr val="lt1"/>
          </a:fontRef>
        </p:style>
      </p:pic>
      <p:sp>
        <p:nvSpPr>
          <p:cNvPr id="7" name="Прямоугольник 6"/>
          <p:cNvSpPr/>
          <p:nvPr/>
        </p:nvSpPr>
        <p:spPr>
          <a:xfrm>
            <a:off x="827584" y="2413338"/>
            <a:ext cx="7272808" cy="1600438"/>
          </a:xfrm>
          <a:prstGeom prst="rect">
            <a:avLst/>
          </a:prstGeom>
        </p:spPr>
        <p:txBody>
          <a:bodyPr wrap="square">
            <a:spAutoFit/>
          </a:bodyPr>
          <a:lstStyle/>
          <a:p>
            <a:r>
              <a:rPr lang="ru-RU" sz="2000" dirty="0" smtClean="0"/>
              <a:t>Создание атрибутов (афиши, театральных билетов) в совместной деятельности воспитателя с детьми; развитие навыков и умений дошкольниками различными средствами выразительности и их использование в процессе общения. </a:t>
            </a:r>
            <a:r>
              <a:rPr lang="ru-RU" dirty="0" smtClean="0"/>
              <a:t>	</a:t>
            </a:r>
          </a:p>
        </p:txBody>
      </p:sp>
      <p:sp>
        <p:nvSpPr>
          <p:cNvPr id="8" name="Заголовок 1"/>
          <p:cNvSpPr>
            <a:spLocks noGrp="1"/>
          </p:cNvSpPr>
          <p:nvPr>
            <p:ph type="title"/>
          </p:nvPr>
        </p:nvSpPr>
        <p:spPr>
          <a:xfrm>
            <a:off x="457200" y="704088"/>
            <a:ext cx="8229600" cy="1788808"/>
          </a:xfrm>
        </p:spPr>
        <p:txBody>
          <a:bodyPr>
            <a:noAutofit/>
          </a:bodyPr>
          <a:lstStyle/>
          <a:p>
            <a:pPr algn="ctr"/>
            <a:r>
              <a:rPr lang="ru-RU" sz="4000" b="1" dirty="0" smtClean="0"/>
              <a:t>Продукт проектной деятельности: </a:t>
            </a:r>
            <a:r>
              <a:rPr lang="ru-RU" sz="4000" b="1" u="sng" dirty="0" smtClean="0">
                <a:solidFill>
                  <a:srgbClr val="339933"/>
                </a:solidFill>
              </a:rPr>
              <a:t>    </a:t>
            </a:r>
            <a:r>
              <a:rPr lang="ru-RU" sz="2400" b="1" u="sng" dirty="0" smtClean="0">
                <a:solidFill>
                  <a:srgbClr val="0070C0"/>
                </a:solidFill>
                <a:latin typeface="Times New Roman" pitchFamily="18" charset="0"/>
                <a:cs typeface="Times New Roman" pitchFamily="18" charset="0"/>
              </a:rPr>
              <a:t>III этап </a:t>
            </a:r>
            <a:r>
              <a:rPr lang="ru-RU" sz="3200" b="1" dirty="0" smtClean="0">
                <a:solidFill>
                  <a:srgbClr val="0070C0"/>
                </a:solidFill>
              </a:rPr>
              <a:t>	</a:t>
            </a:r>
            <a:r>
              <a:rPr lang="ru-RU" sz="4000" b="1" dirty="0" smtClean="0"/>
              <a:t/>
            </a:r>
            <a:br>
              <a:rPr lang="ru-RU" sz="4000" b="1" dirty="0" smtClean="0"/>
            </a:br>
            <a:endParaRPr lang="ru-RU"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5400" b="1" dirty="0" smtClean="0"/>
              <a:t>Заключительный этап: </a:t>
            </a:r>
            <a:endParaRPr lang="ru-RU" dirty="0"/>
          </a:p>
        </p:txBody>
      </p:sp>
      <p:pic>
        <p:nvPicPr>
          <p:cNvPr id="11266" name="Picture 2" descr="C:\Users\эльдорадо\Desktop\Новая папка\IMGP0368.JPG"/>
          <p:cNvPicPr>
            <a:picLocks noGrp="1" noChangeAspect="1" noChangeArrowheads="1"/>
          </p:cNvPicPr>
          <p:nvPr>
            <p:ph sz="half" idx="1"/>
          </p:nvPr>
        </p:nvPicPr>
        <p:blipFill>
          <a:blip r:embed="rId2" cstate="print"/>
          <a:srcRect/>
          <a:stretch>
            <a:fillRect/>
          </a:stretch>
        </p:blipFill>
        <p:spPr bwMode="auto">
          <a:xfrm>
            <a:off x="457200" y="4365104"/>
            <a:ext cx="3178696" cy="2160240"/>
          </a:xfrm>
          <a:prstGeom prst="rect">
            <a:avLst/>
          </a:prstGeom>
        </p:spPr>
        <p:style>
          <a:lnRef idx="1">
            <a:schemeClr val="accent2"/>
          </a:lnRef>
          <a:fillRef idx="3">
            <a:schemeClr val="accent2"/>
          </a:fillRef>
          <a:effectRef idx="2">
            <a:schemeClr val="accent2"/>
          </a:effectRef>
          <a:fontRef idx="minor">
            <a:schemeClr val="lt1"/>
          </a:fontRef>
        </p:style>
      </p:pic>
      <p:pic>
        <p:nvPicPr>
          <p:cNvPr id="11267" name="Picture 3" descr="C:\Users\эльдорадо\Desktop\Новая папка\IMGP0351.JPG"/>
          <p:cNvPicPr>
            <a:picLocks noGrp="1" noChangeAspect="1" noChangeArrowheads="1"/>
          </p:cNvPicPr>
          <p:nvPr>
            <p:ph sz="half" idx="2"/>
          </p:nvPr>
        </p:nvPicPr>
        <p:blipFill>
          <a:blip r:embed="rId3" cstate="print"/>
          <a:srcRect/>
          <a:stretch>
            <a:fillRect/>
          </a:stretch>
        </p:blipFill>
        <p:spPr bwMode="auto">
          <a:xfrm>
            <a:off x="5652120" y="4365104"/>
            <a:ext cx="3034680" cy="2088232"/>
          </a:xfrm>
          <a:prstGeom prst="rect">
            <a:avLst/>
          </a:prstGeom>
        </p:spPr>
        <p:style>
          <a:lnRef idx="1">
            <a:schemeClr val="accent2"/>
          </a:lnRef>
          <a:fillRef idx="3">
            <a:schemeClr val="accent2"/>
          </a:fillRef>
          <a:effectRef idx="2">
            <a:schemeClr val="accent2"/>
          </a:effectRef>
          <a:fontRef idx="minor">
            <a:schemeClr val="lt1"/>
          </a:fontRef>
        </p:style>
      </p:pic>
      <p:sp>
        <p:nvSpPr>
          <p:cNvPr id="7" name="Прямоугольник 6"/>
          <p:cNvSpPr/>
          <p:nvPr/>
        </p:nvSpPr>
        <p:spPr>
          <a:xfrm>
            <a:off x="1115616" y="2132857"/>
            <a:ext cx="7056784" cy="1815882"/>
          </a:xfrm>
          <a:prstGeom prst="rect">
            <a:avLst/>
          </a:prstGeom>
        </p:spPr>
        <p:txBody>
          <a:bodyPr wrap="square">
            <a:spAutoFit/>
          </a:bodyPr>
          <a:lstStyle/>
          <a:p>
            <a:r>
              <a:rPr lang="ru-RU" sz="2800" dirty="0" smtClean="0"/>
              <a:t>Инсценировка сказки «Про вредную </a:t>
            </a:r>
            <a:r>
              <a:rPr lang="ru-RU" sz="2800" dirty="0" err="1" smtClean="0"/>
              <a:t>Бабку-Ежку</a:t>
            </a:r>
            <a:r>
              <a:rPr lang="ru-RU" sz="2800" dirty="0" smtClean="0"/>
              <a:t>»», оформление «Выставки декораций, атрибутов к театрализованному представлению». </a:t>
            </a:r>
            <a:endParaRPr lang="ru-RU" sz="2800" dirty="0"/>
          </a:p>
        </p:txBody>
      </p:sp>
      <p:pic>
        <p:nvPicPr>
          <p:cNvPr id="8" name="Picture 2" descr="C:\Users\эльдорадо\Desktop\загружено (1).jpg"/>
          <p:cNvPicPr>
            <a:picLocks noChangeAspect="1" noChangeArrowheads="1"/>
          </p:cNvPicPr>
          <p:nvPr/>
        </p:nvPicPr>
        <p:blipFill>
          <a:blip r:embed="rId4" cstate="print"/>
          <a:srcRect/>
          <a:stretch>
            <a:fillRect/>
          </a:stretch>
        </p:blipFill>
        <p:spPr bwMode="auto">
          <a:xfrm>
            <a:off x="7308304" y="692696"/>
            <a:ext cx="1403995" cy="129614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704088"/>
            <a:ext cx="6120680" cy="492664"/>
          </a:xfrm>
        </p:spPr>
        <p:txBody>
          <a:bodyPr>
            <a:normAutofit fontScale="90000"/>
          </a:bodyPr>
          <a:lstStyle/>
          <a:p>
            <a:r>
              <a:rPr lang="ru-RU" sz="3600" b="1" dirty="0" smtClean="0"/>
              <a:t>Результативность:</a:t>
            </a:r>
            <a:endParaRPr lang="ru-RU" sz="3600" b="1" dirty="0"/>
          </a:p>
        </p:txBody>
      </p:sp>
      <p:sp>
        <p:nvSpPr>
          <p:cNvPr id="8" name="Содержимое 7"/>
          <p:cNvSpPr>
            <a:spLocks noGrp="1"/>
          </p:cNvSpPr>
          <p:nvPr>
            <p:ph idx="1"/>
          </p:nvPr>
        </p:nvSpPr>
        <p:spPr>
          <a:xfrm>
            <a:off x="457200" y="1268760"/>
            <a:ext cx="8229600" cy="5055840"/>
          </a:xfrm>
        </p:spPr>
        <p:txBody>
          <a:bodyPr>
            <a:normAutofit/>
          </a:bodyPr>
          <a:lstStyle/>
          <a:p>
            <a:r>
              <a:rPr lang="ru-RU" sz="2000" dirty="0" smtClean="0"/>
              <a:t>Созданы условия для развития творческой активности детей в театрализованной деятельности; </a:t>
            </a:r>
          </a:p>
          <a:p>
            <a:r>
              <a:rPr lang="ru-RU" sz="2000" dirty="0" smtClean="0"/>
              <a:t>У детей повысился интерес к театрализованной игре:</a:t>
            </a:r>
          </a:p>
          <a:p>
            <a:r>
              <a:rPr lang="ru-RU" sz="2000" dirty="0" smtClean="0"/>
              <a:t>Сформировано эмоционально-положительное отношение к театрализованному искусству и определенный опыт собственной театрально-игровой деятельности;</a:t>
            </a:r>
          </a:p>
          <a:p>
            <a:r>
              <a:rPr lang="ru-RU" sz="2000" dirty="0" smtClean="0"/>
              <a:t>Родители получили необходимые знания о театрализованной деятельности, ее значимости в развитии ребенка;</a:t>
            </a:r>
          </a:p>
          <a:p>
            <a:r>
              <a:rPr lang="ru-RU" sz="2000" dirty="0" smtClean="0"/>
              <a:t>Создано единое педагогическое пространство: « </a:t>
            </a:r>
            <a:r>
              <a:rPr lang="ru-RU" sz="2000" dirty="0" err="1" smtClean="0"/>
              <a:t>Семья-Детский</a:t>
            </a:r>
            <a:r>
              <a:rPr lang="ru-RU" sz="2000" dirty="0" smtClean="0"/>
              <a:t> сад»;</a:t>
            </a:r>
          </a:p>
          <a:p>
            <a:r>
              <a:rPr lang="ru-RU" sz="2000" dirty="0" smtClean="0"/>
              <a:t>Повысился культурный уровень дошкольников.</a:t>
            </a:r>
            <a:endParaRPr lang="ru-RU"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29185" y="1988840"/>
            <a:ext cx="7685630" cy="923330"/>
          </a:xfrm>
          <a:prstGeom prst="rect">
            <a:avLst/>
          </a:prstGeom>
          <a:noFill/>
        </p:spPr>
        <p:txBody>
          <a:bodyPr wrap="squar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Спасибо за внимание!</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050" name="Picture 2" descr="C:\Users\эльдорадо\Desktop\загружено (1).jpg"/>
          <p:cNvPicPr>
            <a:picLocks noGrp="1" noChangeAspect="1" noChangeArrowheads="1"/>
          </p:cNvPicPr>
          <p:nvPr>
            <p:ph idx="1"/>
          </p:nvPr>
        </p:nvPicPr>
        <p:blipFill>
          <a:blip r:embed="rId2" cstate="print"/>
          <a:srcRect/>
          <a:stretch>
            <a:fillRect/>
          </a:stretch>
        </p:blipFill>
        <p:spPr bwMode="auto">
          <a:xfrm>
            <a:off x="3509962" y="3053556"/>
            <a:ext cx="2124075" cy="21526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i="1" dirty="0" smtClean="0">
                <a:latin typeface="Times New Roman" pitchFamily="18" charset="0"/>
                <a:cs typeface="Times New Roman" pitchFamily="18" charset="0"/>
              </a:rPr>
              <a:t>Вид проекта: творческо-информационный</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участники: педагоги, дети, родители</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длительность: месяц-октябрь</a:t>
            </a:r>
            <a:endParaRPr lang="ru-RU" sz="2800" b="1" i="1" dirty="0">
              <a:latin typeface="Times New Roman" pitchFamily="18" charset="0"/>
              <a:cs typeface="Times New Roman" pitchFamily="18" charset="0"/>
            </a:endParaRPr>
          </a:p>
        </p:txBody>
      </p:sp>
      <p:pic>
        <p:nvPicPr>
          <p:cNvPr id="2050" name="Picture 2" descr="C:\Users\эльдорадо\Desktop\Новая папка\IMGP0362.JPG"/>
          <p:cNvPicPr>
            <a:picLocks noGrp="1" noChangeAspect="1" noChangeArrowheads="1"/>
          </p:cNvPicPr>
          <p:nvPr>
            <p:ph idx="1"/>
          </p:nvPr>
        </p:nvPicPr>
        <p:blipFill>
          <a:blip r:embed="rId2" cstate="print"/>
          <a:srcRect/>
          <a:stretch>
            <a:fillRect/>
          </a:stretch>
        </p:blipFill>
        <p:spPr bwMode="auto">
          <a:xfrm>
            <a:off x="1645708" y="1935163"/>
            <a:ext cx="5852583" cy="4389437"/>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normAutofit/>
          </a:bodyPr>
          <a:lstStyle/>
          <a:p>
            <a:r>
              <a:rPr lang="ru-RU" dirty="0" smtClean="0"/>
              <a:t>               Актуальность:</a:t>
            </a:r>
            <a:endParaRPr lang="ru-RU" dirty="0"/>
          </a:p>
        </p:txBody>
      </p:sp>
      <p:sp>
        <p:nvSpPr>
          <p:cNvPr id="3" name="Содержимое 2"/>
          <p:cNvSpPr>
            <a:spLocks noGrp="1"/>
          </p:cNvSpPr>
          <p:nvPr>
            <p:ph idx="1"/>
          </p:nvPr>
        </p:nvSpPr>
        <p:spPr>
          <a:xfrm>
            <a:off x="457200" y="908720"/>
            <a:ext cx="8229600" cy="5415880"/>
          </a:xfrm>
        </p:spPr>
        <p:txBody>
          <a:bodyPr>
            <a:normAutofit fontScale="85000" lnSpcReduction="20000"/>
          </a:bodyPr>
          <a:lstStyle/>
          <a:p>
            <a:r>
              <a:rPr lang="ru-RU" dirty="0" smtClean="0"/>
              <a:t>В связи с тем, что театральная деятельность в нашем детском саду является частью приоритетного направления, возникла необходимость скоординировать планирование нескольких видов деятельности: совместная деятельность, самостоятельная деятельность, игра, кружковая работа, работа с родителями. Эти действия обеспечат системность работы в данном направлении.</a:t>
            </a:r>
          </a:p>
          <a:p>
            <a:r>
              <a:rPr lang="ru-RU" dirty="0" smtClean="0"/>
              <a:t>В театральной деятельности ребенок раскрепощается, передает свои творческие замыслы, получает удовлетворение от деятельности. Театрализованная деятельность способствует раскрытию личности ребенка, его индивидуальности, творческого потенциала. Ребенок имеет возможность выразить свои чувства, переживания, эмоции, разрешить свои внутренние конфликты. Поэтому, я считаю,  реализация проекта позволяет сделать жизнь наших воспитанников интересной и содержательной, наполненной яркими впечатлениями, интересными делами, радостью творчества.</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936104"/>
          </a:xfrm>
        </p:spPr>
        <p:txBody>
          <a:bodyPr/>
          <a:lstStyle/>
          <a:p>
            <a:r>
              <a:rPr lang="ru-RU" dirty="0" smtClean="0"/>
              <a:t>             Цель проекта:</a:t>
            </a:r>
            <a:endParaRPr lang="ru-RU" dirty="0"/>
          </a:p>
        </p:txBody>
      </p:sp>
      <p:sp>
        <p:nvSpPr>
          <p:cNvPr id="3" name="Содержимое 2"/>
          <p:cNvSpPr>
            <a:spLocks noGrp="1"/>
          </p:cNvSpPr>
          <p:nvPr>
            <p:ph idx="1"/>
          </p:nvPr>
        </p:nvSpPr>
        <p:spPr>
          <a:xfrm>
            <a:off x="457200" y="1988840"/>
            <a:ext cx="8229600" cy="4320480"/>
          </a:xfrm>
        </p:spPr>
        <p:txBody>
          <a:bodyPr/>
          <a:lstStyle/>
          <a:p>
            <a:r>
              <a:rPr lang="ru-RU" dirty="0" smtClean="0"/>
              <a:t>Создать условия для развития творческой активности детей в театральной деятельности, обеспечить условия взаимосвязи с другими видами деятельности в целостном педагогическом процессе.</a:t>
            </a:r>
          </a:p>
          <a:p>
            <a:endParaRPr lang="ru-RU" dirty="0"/>
          </a:p>
        </p:txBody>
      </p:sp>
      <p:pic>
        <p:nvPicPr>
          <p:cNvPr id="2051" name="Picture 3" descr="C:\Users\эльдорадо\Desktop\загружено (1).jpg"/>
          <p:cNvPicPr>
            <a:picLocks noChangeAspect="1" noChangeArrowheads="1"/>
          </p:cNvPicPr>
          <p:nvPr/>
        </p:nvPicPr>
        <p:blipFill>
          <a:blip r:embed="rId2" cstate="print"/>
          <a:srcRect/>
          <a:stretch>
            <a:fillRect/>
          </a:stretch>
        </p:blipFill>
        <p:spPr bwMode="auto">
          <a:xfrm>
            <a:off x="755576" y="3933056"/>
            <a:ext cx="2124075" cy="21526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420656"/>
          </a:xfrm>
        </p:spPr>
        <p:txBody>
          <a:bodyPr>
            <a:normAutofit fontScale="90000"/>
          </a:bodyPr>
          <a:lstStyle/>
          <a:p>
            <a:r>
              <a:rPr lang="ru-RU" sz="4400" dirty="0" smtClean="0">
                <a:latin typeface="Calibri" pitchFamily="34" charset="0"/>
                <a:cs typeface="Times New Roman" pitchFamily="18" charset="0"/>
              </a:rPr>
              <a:t>                      </a:t>
            </a:r>
            <a:r>
              <a:rPr lang="ru-RU" sz="4400" dirty="0" smtClean="0">
                <a:latin typeface="Calibri" pitchFamily="34" charset="0"/>
                <a:cs typeface="Arial" pitchFamily="34" charset="0"/>
              </a:rPr>
              <a:t>Задачи:</a:t>
            </a:r>
            <a:endParaRPr lang="ru-RU" sz="4400" dirty="0">
              <a:latin typeface="Calibri" pitchFamily="34" charset="0"/>
              <a:cs typeface="Arial" pitchFamily="34" charset="0"/>
            </a:endParaRPr>
          </a:p>
        </p:txBody>
      </p:sp>
      <p:sp>
        <p:nvSpPr>
          <p:cNvPr id="3" name="Содержимое 2"/>
          <p:cNvSpPr>
            <a:spLocks noGrp="1"/>
          </p:cNvSpPr>
          <p:nvPr>
            <p:ph idx="1"/>
          </p:nvPr>
        </p:nvSpPr>
        <p:spPr>
          <a:xfrm>
            <a:off x="457200" y="1196752"/>
            <a:ext cx="8229600" cy="5127848"/>
          </a:xfrm>
        </p:spPr>
        <p:txBody>
          <a:bodyPr>
            <a:normAutofit fontScale="70000" lnSpcReduction="20000"/>
          </a:bodyPr>
          <a:lstStyle/>
          <a:p>
            <a:r>
              <a:rPr lang="ru-RU" dirty="0" smtClean="0"/>
              <a:t> Расширять представления детей о театре, его видах, атрибутах, костюмах, декорации.</a:t>
            </a:r>
          </a:p>
          <a:p>
            <a:r>
              <a:rPr lang="ru-RU" dirty="0" smtClean="0"/>
              <a:t>Создавать условия для организации совместной театральной деятельности детей и взрослых, направленные на сближения детей, родителей и педагогов ДОУ.</a:t>
            </a:r>
          </a:p>
          <a:p>
            <a:r>
              <a:rPr lang="ru-RU" dirty="0" smtClean="0"/>
              <a:t> Формировать в ДОУ художественно-эстетическую творчески развивающую предметную среду.  </a:t>
            </a:r>
            <a:r>
              <a:rPr lang="ru-RU" dirty="0" smtClean="0"/>
              <a:t> </a:t>
            </a:r>
            <a:r>
              <a:rPr lang="ru-RU" dirty="0" smtClean="0"/>
              <a:t>Учить детей налаживать и регулировать контакты в совместной и самостоятельной деятельности.</a:t>
            </a:r>
          </a:p>
          <a:p>
            <a:r>
              <a:rPr lang="ru-RU" dirty="0" smtClean="0"/>
              <a:t>Развивать эмоциональность и выразительность речи у дошкольников.</a:t>
            </a:r>
          </a:p>
          <a:p>
            <a:r>
              <a:rPr lang="ru-RU" dirty="0" smtClean="0"/>
              <a:t>Прививать детям первичные навыки в области театрального искусства (использование мимики, жестов, голоса).</a:t>
            </a:r>
          </a:p>
          <a:p>
            <a:r>
              <a:rPr lang="ru-RU" dirty="0" smtClean="0"/>
              <a:t> Способствовать формированию эстетического вкуса.                      </a:t>
            </a:r>
          </a:p>
          <a:p>
            <a:r>
              <a:rPr lang="ru-RU" dirty="0" smtClean="0"/>
              <a:t> Обеспечить взаимосвязь с другими видами деятельности: изобразительной, музыкальной, художественной литературой, конструированием.</a:t>
            </a:r>
          </a:p>
          <a:p>
            <a:r>
              <a:rPr lang="ru-RU" dirty="0" smtClean="0"/>
              <a:t>Приобщать взрослых и детей к театрально-исполнительской деятельности.</a:t>
            </a:r>
          </a:p>
          <a:p>
            <a:r>
              <a:rPr lang="ru-RU" dirty="0" smtClean="0"/>
              <a:t>Приобщать родителей к театрально-культурной жизни ДОУ.</a:t>
            </a:r>
          </a:p>
          <a:p>
            <a:endParaRPr lang="ru-RU"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t>
            </a:r>
            <a:r>
              <a:rPr lang="ru-RU" sz="4000" b="1" dirty="0" smtClean="0"/>
              <a:t>Роль родителей в организации проекта: </a:t>
            </a:r>
            <a:endParaRPr lang="ru-RU" sz="4000" dirty="0"/>
          </a:p>
        </p:txBody>
      </p:sp>
      <p:sp>
        <p:nvSpPr>
          <p:cNvPr id="3" name="Содержимое 2"/>
          <p:cNvSpPr>
            <a:spLocks noGrp="1"/>
          </p:cNvSpPr>
          <p:nvPr>
            <p:ph idx="1"/>
          </p:nvPr>
        </p:nvSpPr>
        <p:spPr/>
        <p:txBody>
          <a:bodyPr/>
          <a:lstStyle/>
          <a:p>
            <a:endParaRPr lang="ru-RU" dirty="0" smtClean="0"/>
          </a:p>
          <a:p>
            <a:r>
              <a:rPr lang="ru-RU" dirty="0" smtClean="0"/>
              <a:t> Наглядная информация «На пороге театра…», «Создам театр своими руками», включенность в проект и заинтересованность проблемой создания театра в группе, помощь воспитателям и детям в подборе и создании различных атрибутов. </a:t>
            </a:r>
          </a:p>
          <a:p>
            <a:r>
              <a:rPr lang="ru-RU" dirty="0" smtClean="0"/>
              <a:t>Работа с воспитателями: создание альбома «Мир театра», презентации «Волшебный мир театра».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t>
            </a:r>
            <a:r>
              <a:rPr lang="ru-RU" b="1" dirty="0" smtClean="0"/>
              <a:t>Предполагаемый результат: </a:t>
            </a:r>
            <a:endParaRPr lang="ru-RU" dirty="0"/>
          </a:p>
        </p:txBody>
      </p:sp>
      <p:sp>
        <p:nvSpPr>
          <p:cNvPr id="3" name="Содержимое 2"/>
          <p:cNvSpPr>
            <a:spLocks noGrp="1"/>
          </p:cNvSpPr>
          <p:nvPr>
            <p:ph idx="1"/>
          </p:nvPr>
        </p:nvSpPr>
        <p:spPr/>
        <p:txBody>
          <a:bodyPr/>
          <a:lstStyle/>
          <a:p>
            <a:pPr>
              <a:buFont typeface="Arial" pitchFamily="34" charset="0"/>
              <a:buChar char="•"/>
            </a:pPr>
            <a:r>
              <a:rPr lang="ru-RU" dirty="0" smtClean="0"/>
              <a:t>    Дети получают представления о театре, его видах, атрибутах (театральных реквизитах), работниках театра (основные театральные профессии); </a:t>
            </a:r>
          </a:p>
          <a:p>
            <a:pPr>
              <a:buFont typeface="Arial" pitchFamily="34" charset="0"/>
              <a:buChar char="•"/>
            </a:pPr>
            <a:r>
              <a:rPr lang="ru-RU" dirty="0" smtClean="0"/>
              <a:t> Дети осваивают различные способы взаимодействия театральными реквизитами, различными видами театра, средства выразительности при организации постановки и использованием различных видов театра. </a:t>
            </a:r>
          </a:p>
          <a:p>
            <a:pPr>
              <a:buFont typeface="Arial" pitchFamily="34" charset="0"/>
              <a:buChar char="•"/>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t>
            </a:r>
            <a:r>
              <a:rPr lang="ru-RU" sz="4400" b="1" dirty="0" smtClean="0"/>
              <a:t>Продукт проектной деятельности: </a:t>
            </a:r>
            <a:endParaRPr lang="ru-RU" sz="4400" dirty="0"/>
          </a:p>
        </p:txBody>
      </p:sp>
      <p:sp>
        <p:nvSpPr>
          <p:cNvPr id="3" name="Содержимое 2"/>
          <p:cNvSpPr>
            <a:spLocks noGrp="1"/>
          </p:cNvSpPr>
          <p:nvPr>
            <p:ph idx="1"/>
          </p:nvPr>
        </p:nvSpPr>
        <p:spPr>
          <a:xfrm>
            <a:off x="457200" y="1484784"/>
            <a:ext cx="8229600" cy="2880320"/>
          </a:xfrm>
        </p:spPr>
        <p:txBody>
          <a:bodyPr/>
          <a:lstStyle/>
          <a:p>
            <a:endParaRPr lang="ru-RU" dirty="0" smtClean="0"/>
          </a:p>
          <a:p>
            <a:r>
              <a:rPr lang="ru-RU" dirty="0" smtClean="0"/>
              <a:t> театральный уголок в группе с различными видами театра, театральная ширма, сказочные маски, альбом раскрасок и иллюстраций «Сказочные герои», альбом «Мир театра», презентация «Волшебный мир театра». </a:t>
            </a:r>
            <a:endParaRPr lang="ru-RU" dirty="0"/>
          </a:p>
        </p:txBody>
      </p:sp>
      <p:pic>
        <p:nvPicPr>
          <p:cNvPr id="3074" name="Picture 2" descr="C:\Users\эльдорадо\Desktop\images.jpg"/>
          <p:cNvPicPr>
            <a:picLocks noChangeAspect="1" noChangeArrowheads="1"/>
          </p:cNvPicPr>
          <p:nvPr/>
        </p:nvPicPr>
        <p:blipFill>
          <a:blip r:embed="rId2" cstate="print"/>
          <a:srcRect/>
          <a:stretch>
            <a:fillRect/>
          </a:stretch>
        </p:blipFill>
        <p:spPr bwMode="auto">
          <a:xfrm>
            <a:off x="3563888" y="4005064"/>
            <a:ext cx="1733550" cy="26384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04088"/>
            <a:ext cx="8507288" cy="2220856"/>
          </a:xfrm>
        </p:spPr>
        <p:txBody>
          <a:bodyPr>
            <a:normAutofit fontScale="90000"/>
          </a:bodyPr>
          <a:lstStyle/>
          <a:p>
            <a:r>
              <a:rPr lang="ru-RU" b="1" dirty="0" smtClean="0">
                <a:solidFill>
                  <a:srgbClr val="0070C0"/>
                </a:solidFill>
              </a:rPr>
              <a:t>                 </a:t>
            </a:r>
            <a:r>
              <a:rPr lang="ru-RU" sz="3100" b="1" u="sng" dirty="0" smtClean="0">
                <a:solidFill>
                  <a:srgbClr val="0070C0"/>
                </a:solidFill>
              </a:rPr>
              <a:t>I этап проектной работы:</a:t>
            </a:r>
            <a:br>
              <a:rPr lang="ru-RU" sz="3100" b="1" u="sng" dirty="0" smtClean="0">
                <a:solidFill>
                  <a:srgbClr val="0070C0"/>
                </a:solidFill>
              </a:rPr>
            </a:br>
            <a:r>
              <a:rPr lang="ru-RU" sz="3100" b="1" dirty="0" smtClean="0">
                <a:solidFill>
                  <a:srgbClr val="0070C0"/>
                </a:solidFill>
              </a:rPr>
              <a:t>                           </a:t>
            </a:r>
            <a:r>
              <a:rPr lang="ru-RU" sz="3100" dirty="0" smtClean="0">
                <a:solidFill>
                  <a:srgbClr val="7030A0"/>
                </a:solidFill>
              </a:rPr>
              <a:t>«Приглашаю вас в театр» </a:t>
            </a:r>
            <a:br>
              <a:rPr lang="ru-RU" sz="3100" dirty="0" smtClean="0">
                <a:solidFill>
                  <a:srgbClr val="7030A0"/>
                </a:solidFill>
              </a:rPr>
            </a:br>
            <a:r>
              <a:rPr lang="ru-RU" sz="3100" dirty="0" smtClean="0"/>
              <a:t>	</a:t>
            </a:r>
            <a:br>
              <a:rPr lang="ru-RU" sz="3100" dirty="0" smtClean="0"/>
            </a:br>
            <a:r>
              <a:rPr lang="ru-RU" u="sng" dirty="0" smtClean="0">
                <a:solidFill>
                  <a:srgbClr val="0070C0"/>
                </a:solidFill>
              </a:rPr>
              <a:t/>
            </a:r>
            <a:br>
              <a:rPr lang="ru-RU" u="sng" dirty="0" smtClean="0">
                <a:solidFill>
                  <a:srgbClr val="0070C0"/>
                </a:solidFill>
              </a:rPr>
            </a:br>
            <a:endParaRPr lang="ru-RU" u="sng" dirty="0">
              <a:solidFill>
                <a:srgbClr val="0070C0"/>
              </a:solidFill>
            </a:endParaRPr>
          </a:p>
        </p:txBody>
      </p:sp>
      <p:sp>
        <p:nvSpPr>
          <p:cNvPr id="3" name="Содержимое 2"/>
          <p:cNvSpPr>
            <a:spLocks noGrp="1"/>
          </p:cNvSpPr>
          <p:nvPr>
            <p:ph idx="1"/>
          </p:nvPr>
        </p:nvSpPr>
        <p:spPr>
          <a:xfrm>
            <a:off x="457200" y="1196752"/>
            <a:ext cx="8229600" cy="5661248"/>
          </a:xfrm>
        </p:spPr>
        <p:txBody>
          <a:bodyPr>
            <a:normAutofit fontScale="92500"/>
          </a:bodyPr>
          <a:lstStyle/>
          <a:p>
            <a:pPr>
              <a:buNone/>
            </a:pPr>
            <a:r>
              <a:rPr lang="ru-RU" sz="2800" dirty="0" smtClean="0">
                <a:solidFill>
                  <a:srgbClr val="0070C0"/>
                </a:solidFill>
              </a:rPr>
              <a:t>Задачи:</a:t>
            </a:r>
          </a:p>
          <a:p>
            <a:r>
              <a:rPr lang="ru-RU" sz="2000" b="1" i="1" dirty="0" smtClean="0"/>
              <a:t>Принятие детьми проблемной ситуации, развитие и поддержание интереса к театрализованной деятельности через рассматривание театральных атрибутов (реквизитов), иллюстраций о театре 	</a:t>
            </a:r>
          </a:p>
          <a:p>
            <a:r>
              <a:rPr lang="ru-RU" sz="2000" b="1" i="1" dirty="0" smtClean="0"/>
              <a:t>Организация и осуществление познавательно – исследовательской деятельности дошкольников 	</a:t>
            </a:r>
          </a:p>
          <a:p>
            <a:pPr>
              <a:buNone/>
            </a:pPr>
            <a:r>
              <a:rPr lang="ru-RU" sz="2800" dirty="0" smtClean="0">
                <a:solidFill>
                  <a:srgbClr val="0070C0"/>
                </a:solidFill>
              </a:rPr>
              <a:t>Содержание:</a:t>
            </a:r>
          </a:p>
          <a:p>
            <a:r>
              <a:rPr lang="ru-RU" sz="2000" dirty="0" smtClean="0"/>
              <a:t>Игры «Отгадай, из какой сказки герой», «Наряжаемся в героя сказки»; </a:t>
            </a:r>
          </a:p>
          <a:p>
            <a:r>
              <a:rPr lang="ru-RU" sz="2000" dirty="0" smtClean="0"/>
              <a:t>Знакомство с видами театра: настольный, кукольный, пальчиковый; </a:t>
            </a:r>
          </a:p>
          <a:p>
            <a:r>
              <a:rPr lang="ru-RU" sz="2000" dirty="0" smtClean="0"/>
              <a:t>Рассказы из опыта детей «Расскажи, что ты знаешь о театре»; Раскрашивание раскрасок «Мой любимый сказочный герой» Беседы, игры на тему «Как много интересного вокруг…» (знакомство с атрибутами и реквизитами театра: костюмы, афиша, билеты, ширма) 	</a:t>
            </a:r>
          </a:p>
          <a:p>
            <a:pPr>
              <a:buNone/>
            </a:pPr>
            <a:r>
              <a:rPr lang="ru-RU" sz="2000" dirty="0" smtClean="0"/>
              <a:t>	</a:t>
            </a:r>
          </a:p>
          <a:p>
            <a:pPr>
              <a:buNone/>
            </a:pPr>
            <a:endParaRPr lang="ru-RU" sz="2000" dirty="0">
              <a:solidFill>
                <a:srgbClr val="0070C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230</TotalTime>
  <Words>698</Words>
  <Application>Microsoft Office PowerPoint</Application>
  <PresentationFormat>Экран (4:3)</PresentationFormat>
  <Paragraphs>64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Проект  «Волшебный мир театра» </vt:lpstr>
      <vt:lpstr>Вид проекта: творческо-информационный участники: педагоги, дети, родители длительность: месяц-октябрь</vt:lpstr>
      <vt:lpstr>               Актуальность:</vt:lpstr>
      <vt:lpstr>             Цель проекта:</vt:lpstr>
      <vt:lpstr>                      Задачи:</vt:lpstr>
      <vt:lpstr>  Роль родителей в организации проекта: </vt:lpstr>
      <vt:lpstr>     Предполагаемый результат: </vt:lpstr>
      <vt:lpstr>  Продукт проектной деятельности: </vt:lpstr>
      <vt:lpstr>                 I этап проектной работы:                            «Приглашаю вас в театр»     </vt:lpstr>
      <vt:lpstr>Продукт проектной деятельности:                                         I этап</vt:lpstr>
      <vt:lpstr>                   II этап проектной работы:                   «Театральные профессии»   </vt:lpstr>
      <vt:lpstr>Продукт проектной деятельности:                                  II этап</vt:lpstr>
      <vt:lpstr>              III этап проектной работы:                        «В гостях у сказки»       </vt:lpstr>
      <vt:lpstr>Продукт проектной деятельности:     III этап   </vt:lpstr>
      <vt:lpstr>Заключительный этап: </vt:lpstr>
      <vt:lpstr>Результативность:</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«Волшебный мир театра»</dc:title>
  <dc:creator>эльдорадо</dc:creator>
  <cp:lastModifiedBy>пк</cp:lastModifiedBy>
  <cp:revision>29</cp:revision>
  <dcterms:created xsi:type="dcterms:W3CDTF">2013-11-09T13:20:08Z</dcterms:created>
  <dcterms:modified xsi:type="dcterms:W3CDTF">2013-11-15T09:32:57Z</dcterms:modified>
</cp:coreProperties>
</file>