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63" r:id="rId4"/>
    <p:sldId id="258" r:id="rId5"/>
    <p:sldId id="261" r:id="rId6"/>
    <p:sldId id="260" r:id="rId7"/>
    <p:sldId id="262" r:id="rId8"/>
    <p:sldId id="264" r:id="rId9"/>
    <p:sldId id="267" r:id="rId10"/>
    <p:sldId id="268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BD387-F75E-4518-893F-B915B5F883E2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5B559E1-4871-444F-AFB7-C10653F1EBB0}">
      <dgm:prSet phldrT="[Текст]"/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ru-RU" b="1" cap="none" spc="0" dirty="0" smtClean="0">
              <a:ln w="11430"/>
              <a:solidFill>
                <a:schemeClr val="bg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ИСТОЧНИК ФРАЗЕОЛОГИЗИМА</a:t>
          </a:r>
          <a:endParaRPr lang="ru-RU" b="1" cap="none" spc="0" dirty="0">
            <a:ln w="11430"/>
            <a:solidFill>
              <a:schemeClr val="bg2">
                <a:lumMod val="50000"/>
              </a:schemeClr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gm:t>
    </dgm:pt>
    <dgm:pt modelId="{A099AF98-D426-4017-9B75-5CFDAA71F242}" type="parTrans" cxnId="{15599DC1-DD9E-448C-ADC8-FEE411B32A7F}">
      <dgm:prSet/>
      <dgm:spPr/>
      <dgm:t>
        <a:bodyPr/>
        <a:lstStyle/>
        <a:p>
          <a:endParaRPr lang="ru-RU"/>
        </a:p>
      </dgm:t>
    </dgm:pt>
    <dgm:pt modelId="{4CB4BC29-2C58-4BA7-B892-B9680E8E6BBC}" type="sibTrans" cxnId="{15599DC1-DD9E-448C-ADC8-FEE411B32A7F}">
      <dgm:prSet/>
      <dgm:spPr/>
      <dgm:t>
        <a:bodyPr/>
        <a:lstStyle/>
        <a:p>
          <a:endParaRPr lang="ru-RU"/>
        </a:p>
      </dgm:t>
    </dgm:pt>
    <dgm:pt modelId="{DDFABFB7-20F8-497F-BFD0-D76F8EDA3768}">
      <dgm:prSet phldrT="[Текст]"/>
      <dgm:spPr/>
      <dgm:t>
        <a:bodyPr/>
        <a:lstStyle/>
        <a:p>
          <a:r>
            <a:rPr lang="ru-RU" dirty="0" smtClean="0"/>
            <a:t>Наблюдение человека за общественными и природными явлениями</a:t>
          </a:r>
          <a:endParaRPr lang="ru-RU" dirty="0"/>
        </a:p>
      </dgm:t>
    </dgm:pt>
    <dgm:pt modelId="{6C267AB2-4F21-49D6-B33B-7A51E920E058}" type="parTrans" cxnId="{6F608103-9708-4A0B-B87C-A236D1EE5FEE}">
      <dgm:prSet/>
      <dgm:spPr/>
      <dgm:t>
        <a:bodyPr/>
        <a:lstStyle/>
        <a:p>
          <a:endParaRPr lang="ru-RU"/>
        </a:p>
      </dgm:t>
    </dgm:pt>
    <dgm:pt modelId="{F4F211FE-0EFC-4BA2-B28E-5E9CD961D2CF}" type="sibTrans" cxnId="{6F608103-9708-4A0B-B87C-A236D1EE5FEE}">
      <dgm:prSet/>
      <dgm:spPr/>
      <dgm:t>
        <a:bodyPr/>
        <a:lstStyle/>
        <a:p>
          <a:endParaRPr lang="ru-RU"/>
        </a:p>
      </dgm:t>
    </dgm:pt>
    <dgm:pt modelId="{B5A697A3-3404-44C7-AB4D-F6EC8639AC56}">
      <dgm:prSet phldrT="[Текст]"/>
      <dgm:spPr/>
      <dgm:t>
        <a:bodyPr/>
        <a:lstStyle/>
        <a:p>
          <a:r>
            <a:rPr lang="ru-RU" dirty="0" smtClean="0"/>
            <a:t>Мифология и  реальные исторические события</a:t>
          </a:r>
          <a:endParaRPr lang="ru-RU" dirty="0"/>
        </a:p>
      </dgm:t>
    </dgm:pt>
    <dgm:pt modelId="{5FF34304-FD10-4ECD-A1EC-46C85AB8538B}" type="parTrans" cxnId="{1D0AA72E-E424-4714-AB5C-2318C6F9AEA0}">
      <dgm:prSet/>
      <dgm:spPr/>
      <dgm:t>
        <a:bodyPr/>
        <a:lstStyle/>
        <a:p>
          <a:endParaRPr lang="ru-RU"/>
        </a:p>
      </dgm:t>
    </dgm:pt>
    <dgm:pt modelId="{97B26FE8-4F5B-4863-9CC0-FA5C126A03CE}" type="sibTrans" cxnId="{1D0AA72E-E424-4714-AB5C-2318C6F9AEA0}">
      <dgm:prSet/>
      <dgm:spPr/>
      <dgm:t>
        <a:bodyPr/>
        <a:lstStyle/>
        <a:p>
          <a:endParaRPr lang="ru-RU"/>
        </a:p>
      </dgm:t>
    </dgm:pt>
    <dgm:pt modelId="{867C0F38-B8C8-4C1B-B7F8-4B982CE93640}">
      <dgm:prSet phldrT="[Текст]"/>
      <dgm:spPr/>
      <dgm:t>
        <a:bodyPr/>
        <a:lstStyle/>
        <a:p>
          <a:r>
            <a:rPr lang="ru-RU" dirty="0" smtClean="0"/>
            <a:t>Песни, сказки, загадки, литературные произведения</a:t>
          </a:r>
          <a:endParaRPr lang="ru-RU" dirty="0"/>
        </a:p>
      </dgm:t>
    </dgm:pt>
    <dgm:pt modelId="{FC14A6C4-F302-4E3B-991F-7C8F11EBC304}" type="parTrans" cxnId="{0576FF60-A412-4C57-BA60-6AF345B8219E}">
      <dgm:prSet/>
      <dgm:spPr/>
      <dgm:t>
        <a:bodyPr/>
        <a:lstStyle/>
        <a:p>
          <a:endParaRPr lang="ru-RU"/>
        </a:p>
      </dgm:t>
    </dgm:pt>
    <dgm:pt modelId="{15125E08-9D9A-40BA-8EC2-D11DAE88B69D}" type="sibTrans" cxnId="{0576FF60-A412-4C57-BA60-6AF345B8219E}">
      <dgm:prSet/>
      <dgm:spPr/>
      <dgm:t>
        <a:bodyPr/>
        <a:lstStyle/>
        <a:p>
          <a:endParaRPr lang="ru-RU"/>
        </a:p>
      </dgm:t>
    </dgm:pt>
    <dgm:pt modelId="{2C997AC3-EF8A-45D8-9A86-089504FDF93D}">
      <dgm:prSet phldrT="[Текст]"/>
      <dgm:spPr/>
      <dgm:t>
        <a:bodyPr/>
        <a:lstStyle/>
        <a:p>
          <a:r>
            <a:rPr lang="ru-RU" dirty="0" smtClean="0"/>
            <a:t>Заимствованные из других языков</a:t>
          </a:r>
          <a:endParaRPr lang="ru-RU" dirty="0"/>
        </a:p>
      </dgm:t>
    </dgm:pt>
    <dgm:pt modelId="{159EB82F-70EE-4736-A5F2-CB86A8E62E3B}" type="parTrans" cxnId="{53FE66FA-458B-4303-8B30-5F5EA5D1C3F5}">
      <dgm:prSet/>
      <dgm:spPr/>
      <dgm:t>
        <a:bodyPr/>
        <a:lstStyle/>
        <a:p>
          <a:endParaRPr lang="ru-RU"/>
        </a:p>
      </dgm:t>
    </dgm:pt>
    <dgm:pt modelId="{5B751CC0-7CCA-4B0A-918D-A35A78A495C2}" type="sibTrans" cxnId="{53FE66FA-458B-4303-8B30-5F5EA5D1C3F5}">
      <dgm:prSet/>
      <dgm:spPr/>
      <dgm:t>
        <a:bodyPr/>
        <a:lstStyle/>
        <a:p>
          <a:endParaRPr lang="ru-RU"/>
        </a:p>
      </dgm:t>
    </dgm:pt>
    <dgm:pt modelId="{24166515-4105-4862-BDB3-815037D2FE14}" type="pres">
      <dgm:prSet presAssocID="{7BCBD387-F75E-4518-893F-B915B5F883E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9CDB08-804F-4770-B511-94A21F45EBEC}" type="pres">
      <dgm:prSet presAssocID="{25B559E1-4871-444F-AFB7-C10653F1EBB0}" presName="node" presStyleLbl="node1" presStyleIdx="0" presStyleCnt="5" custScaleX="174827" custRadScaleRad="100079" custRadScaleInc="1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4F740-915B-4AC8-8D84-80F472EB859B}" type="pres">
      <dgm:prSet presAssocID="{4CB4BC29-2C58-4BA7-B892-B9680E8E6BBC}" presName="sibTrans" presStyleLbl="sibTrans2D1" presStyleIdx="0" presStyleCnt="5" custAng="5933144" custFlipVert="0" custFlipHor="1" custScaleX="19271" custScaleY="64656" custLinFactX="-392180" custLinFactY="-144309" custLinFactNeighborX="-400000" custLinFactNeighborY="-200000"/>
      <dgm:spPr/>
      <dgm:t>
        <a:bodyPr/>
        <a:lstStyle/>
        <a:p>
          <a:endParaRPr lang="ru-RU"/>
        </a:p>
      </dgm:t>
    </dgm:pt>
    <dgm:pt modelId="{913446DD-ADFE-4629-9470-CF7127A6D1C4}" type="pres">
      <dgm:prSet presAssocID="{4CB4BC29-2C58-4BA7-B892-B9680E8E6BBC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0A91189-B774-4008-A876-47FAF30FBCE3}" type="pres">
      <dgm:prSet presAssocID="{DDFABFB7-20F8-497F-BFD0-D76F8EDA3768}" presName="node" presStyleLbl="node1" presStyleIdx="1" presStyleCnt="5" custRadScaleRad="121013" custRadScaleInc="37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AE3E0-6BEE-4A45-88A6-75B9B125CD9A}" type="pres">
      <dgm:prSet presAssocID="{F4F211FE-0EFC-4BA2-B28E-5E9CD961D2CF}" presName="sibTrans" presStyleLbl="sibTrans2D1" presStyleIdx="1" presStyleCnt="5" custAng="16291370" custScaleX="292834" custLinFactY="-167424" custLinFactNeighborX="-49699" custLinFactNeighborY="-200000"/>
      <dgm:spPr/>
      <dgm:t>
        <a:bodyPr/>
        <a:lstStyle/>
        <a:p>
          <a:endParaRPr lang="ru-RU"/>
        </a:p>
      </dgm:t>
    </dgm:pt>
    <dgm:pt modelId="{C7ACE73D-7C61-47A0-AEF0-EFAD6C2C6138}" type="pres">
      <dgm:prSet presAssocID="{F4F211FE-0EFC-4BA2-B28E-5E9CD961D2C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751B611F-45C4-4DF8-8976-323C26395863}" type="pres">
      <dgm:prSet presAssocID="{B5A697A3-3404-44C7-AB4D-F6EC8639AC5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AEAF9-4B54-4392-A36C-3604DCB2BF56}" type="pres">
      <dgm:prSet presAssocID="{97B26FE8-4F5B-4863-9CC0-FA5C126A03CE}" presName="sibTrans" presStyleLbl="sibTrans2D1" presStyleIdx="2" presStyleCnt="5" custAng="15116738" custScaleX="230601" custLinFactX="75953" custLinFactY="-100000" custLinFactNeighborX="100000" custLinFactNeighborY="-197361"/>
      <dgm:spPr/>
      <dgm:t>
        <a:bodyPr/>
        <a:lstStyle/>
        <a:p>
          <a:endParaRPr lang="ru-RU"/>
        </a:p>
      </dgm:t>
    </dgm:pt>
    <dgm:pt modelId="{4F6649FD-467B-46F0-A436-63A4B013EA8C}" type="pres">
      <dgm:prSet presAssocID="{97B26FE8-4F5B-4863-9CC0-FA5C126A03C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6D9ADBB-7BC6-41BE-AE00-111E2EBF53B3}" type="pres">
      <dgm:prSet presAssocID="{867C0F38-B8C8-4C1B-B7F8-4B982CE9364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DEAAB-EDAD-4BEA-A614-CCED672ED2E9}" type="pres">
      <dgm:prSet presAssocID="{15125E08-9D9A-40BA-8EC2-D11DAE88B69D}" presName="sibTrans" presStyleLbl="sibTrans2D1" presStyleIdx="3" presStyleCnt="5" custAng="14165087" custScaleX="238681" custLinFactX="100000" custLinFactY="-28065" custLinFactNeighborX="192727" custLinFactNeighborY="-100000"/>
      <dgm:spPr/>
      <dgm:t>
        <a:bodyPr/>
        <a:lstStyle/>
        <a:p>
          <a:endParaRPr lang="ru-RU"/>
        </a:p>
      </dgm:t>
    </dgm:pt>
    <dgm:pt modelId="{AF2F0F06-A7DE-4A96-BAF6-001C598EEE4E}" type="pres">
      <dgm:prSet presAssocID="{15125E08-9D9A-40BA-8EC2-D11DAE88B69D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59334A2-26D7-487C-9A3F-0C255CEA3046}" type="pres">
      <dgm:prSet presAssocID="{2C997AC3-EF8A-45D8-9A86-089504FDF93D}" presName="node" presStyleLbl="node1" presStyleIdx="4" presStyleCnt="5" custRadScaleRad="129051" custRadScaleInc="-31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98937-A2E0-4DE7-9E08-3ED2E315448E}" type="pres">
      <dgm:prSet presAssocID="{5B751CC0-7CCA-4B0A-918D-A35A78A495C2}" presName="sibTrans" presStyleLbl="sibTrans2D1" presStyleIdx="4" presStyleCnt="5" custAng="10561457" custScaleX="139166" custLinFactNeighborX="-8557" custLinFactNeighborY="-3406"/>
      <dgm:spPr/>
      <dgm:t>
        <a:bodyPr/>
        <a:lstStyle/>
        <a:p>
          <a:endParaRPr lang="ru-RU"/>
        </a:p>
      </dgm:t>
    </dgm:pt>
    <dgm:pt modelId="{ABBF666A-E434-444F-AA20-4561EF1BFF61}" type="pres">
      <dgm:prSet presAssocID="{5B751CC0-7CCA-4B0A-918D-A35A78A495C2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F608103-9708-4A0B-B87C-A236D1EE5FEE}" srcId="{7BCBD387-F75E-4518-893F-B915B5F883E2}" destId="{DDFABFB7-20F8-497F-BFD0-D76F8EDA3768}" srcOrd="1" destOrd="0" parTransId="{6C267AB2-4F21-49D6-B33B-7A51E920E058}" sibTransId="{F4F211FE-0EFC-4BA2-B28E-5E9CD961D2CF}"/>
    <dgm:cxn modelId="{AF41DBC3-1A0A-4C12-B5D1-765A6CEBC6A3}" type="presOf" srcId="{4CB4BC29-2C58-4BA7-B892-B9680E8E6BBC}" destId="{913446DD-ADFE-4629-9470-CF7127A6D1C4}" srcOrd="1" destOrd="0" presId="urn:microsoft.com/office/officeart/2005/8/layout/cycle2"/>
    <dgm:cxn modelId="{099A2AE9-4602-49D1-AFFB-3BBEFA03B4CD}" type="presOf" srcId="{5B751CC0-7CCA-4B0A-918D-A35A78A495C2}" destId="{ABBF666A-E434-444F-AA20-4561EF1BFF61}" srcOrd="1" destOrd="0" presId="urn:microsoft.com/office/officeart/2005/8/layout/cycle2"/>
    <dgm:cxn modelId="{9D34C29A-EBBC-4CD3-A03D-A6CF0A5664B8}" type="presOf" srcId="{867C0F38-B8C8-4C1B-B7F8-4B982CE93640}" destId="{76D9ADBB-7BC6-41BE-AE00-111E2EBF53B3}" srcOrd="0" destOrd="0" presId="urn:microsoft.com/office/officeart/2005/8/layout/cycle2"/>
    <dgm:cxn modelId="{15599DC1-DD9E-448C-ADC8-FEE411B32A7F}" srcId="{7BCBD387-F75E-4518-893F-B915B5F883E2}" destId="{25B559E1-4871-444F-AFB7-C10653F1EBB0}" srcOrd="0" destOrd="0" parTransId="{A099AF98-D426-4017-9B75-5CFDAA71F242}" sibTransId="{4CB4BC29-2C58-4BA7-B892-B9680E8E6BBC}"/>
    <dgm:cxn modelId="{0576FF60-A412-4C57-BA60-6AF345B8219E}" srcId="{7BCBD387-F75E-4518-893F-B915B5F883E2}" destId="{867C0F38-B8C8-4C1B-B7F8-4B982CE93640}" srcOrd="3" destOrd="0" parTransId="{FC14A6C4-F302-4E3B-991F-7C8F11EBC304}" sibTransId="{15125E08-9D9A-40BA-8EC2-D11DAE88B69D}"/>
    <dgm:cxn modelId="{2FFB9F29-7411-4E43-987B-0795F4B64AEF}" type="presOf" srcId="{15125E08-9D9A-40BA-8EC2-D11DAE88B69D}" destId="{AF2F0F06-A7DE-4A96-BAF6-001C598EEE4E}" srcOrd="1" destOrd="0" presId="urn:microsoft.com/office/officeart/2005/8/layout/cycle2"/>
    <dgm:cxn modelId="{1D31976E-C651-4AEB-8071-DA65ABB77BDA}" type="presOf" srcId="{DDFABFB7-20F8-497F-BFD0-D76F8EDA3768}" destId="{60A91189-B774-4008-A876-47FAF30FBCE3}" srcOrd="0" destOrd="0" presId="urn:microsoft.com/office/officeart/2005/8/layout/cycle2"/>
    <dgm:cxn modelId="{E88047DB-7AF5-4B04-9E3B-F57B4123BCC1}" type="presOf" srcId="{2C997AC3-EF8A-45D8-9A86-089504FDF93D}" destId="{359334A2-26D7-487C-9A3F-0C255CEA3046}" srcOrd="0" destOrd="0" presId="urn:microsoft.com/office/officeart/2005/8/layout/cycle2"/>
    <dgm:cxn modelId="{1CEC841D-C291-4496-BE14-84E0A44F40AD}" type="presOf" srcId="{25B559E1-4871-444F-AFB7-C10653F1EBB0}" destId="{069CDB08-804F-4770-B511-94A21F45EBEC}" srcOrd="0" destOrd="0" presId="urn:microsoft.com/office/officeart/2005/8/layout/cycle2"/>
    <dgm:cxn modelId="{E307E8D5-F269-427E-9FD9-D46E149979A4}" type="presOf" srcId="{97B26FE8-4F5B-4863-9CC0-FA5C126A03CE}" destId="{4F6649FD-467B-46F0-A436-63A4B013EA8C}" srcOrd="1" destOrd="0" presId="urn:microsoft.com/office/officeart/2005/8/layout/cycle2"/>
    <dgm:cxn modelId="{49F1F163-55F9-4603-89B6-DCF72D02B388}" type="presOf" srcId="{97B26FE8-4F5B-4863-9CC0-FA5C126A03CE}" destId="{327AEAF9-4B54-4392-A36C-3604DCB2BF56}" srcOrd="0" destOrd="0" presId="urn:microsoft.com/office/officeart/2005/8/layout/cycle2"/>
    <dgm:cxn modelId="{48DBDC1A-8EE1-48A9-B09E-E709F9A0C4AF}" type="presOf" srcId="{B5A697A3-3404-44C7-AB4D-F6EC8639AC56}" destId="{751B611F-45C4-4DF8-8976-323C26395863}" srcOrd="0" destOrd="0" presId="urn:microsoft.com/office/officeart/2005/8/layout/cycle2"/>
    <dgm:cxn modelId="{1D0AA72E-E424-4714-AB5C-2318C6F9AEA0}" srcId="{7BCBD387-F75E-4518-893F-B915B5F883E2}" destId="{B5A697A3-3404-44C7-AB4D-F6EC8639AC56}" srcOrd="2" destOrd="0" parTransId="{5FF34304-FD10-4ECD-A1EC-46C85AB8538B}" sibTransId="{97B26FE8-4F5B-4863-9CC0-FA5C126A03CE}"/>
    <dgm:cxn modelId="{D6BB6ED2-9023-4857-81B4-F65BC6CCEE6E}" type="presOf" srcId="{5B751CC0-7CCA-4B0A-918D-A35A78A495C2}" destId="{63E98937-A2E0-4DE7-9E08-3ED2E315448E}" srcOrd="0" destOrd="0" presId="urn:microsoft.com/office/officeart/2005/8/layout/cycle2"/>
    <dgm:cxn modelId="{52322428-E984-4DEE-9405-AE9DA1CCD6F4}" type="presOf" srcId="{4CB4BC29-2C58-4BA7-B892-B9680E8E6BBC}" destId="{0DE4F740-915B-4AC8-8D84-80F472EB859B}" srcOrd="0" destOrd="0" presId="urn:microsoft.com/office/officeart/2005/8/layout/cycle2"/>
    <dgm:cxn modelId="{B0A35A3E-FA16-4D3F-918A-9809A0D89864}" type="presOf" srcId="{15125E08-9D9A-40BA-8EC2-D11DAE88B69D}" destId="{EA8DEAAB-EDAD-4BEA-A614-CCED672ED2E9}" srcOrd="0" destOrd="0" presId="urn:microsoft.com/office/officeart/2005/8/layout/cycle2"/>
    <dgm:cxn modelId="{30DCA76E-487F-422D-B5A8-7F1340236B12}" type="presOf" srcId="{F4F211FE-0EFC-4BA2-B28E-5E9CD961D2CF}" destId="{EEDAE3E0-6BEE-4A45-88A6-75B9B125CD9A}" srcOrd="0" destOrd="0" presId="urn:microsoft.com/office/officeart/2005/8/layout/cycle2"/>
    <dgm:cxn modelId="{D0B3F31F-C1DF-40EF-973C-91141D7713DC}" type="presOf" srcId="{7BCBD387-F75E-4518-893F-B915B5F883E2}" destId="{24166515-4105-4862-BDB3-815037D2FE14}" srcOrd="0" destOrd="0" presId="urn:microsoft.com/office/officeart/2005/8/layout/cycle2"/>
    <dgm:cxn modelId="{53FE66FA-458B-4303-8B30-5F5EA5D1C3F5}" srcId="{7BCBD387-F75E-4518-893F-B915B5F883E2}" destId="{2C997AC3-EF8A-45D8-9A86-089504FDF93D}" srcOrd="4" destOrd="0" parTransId="{159EB82F-70EE-4736-A5F2-CB86A8E62E3B}" sibTransId="{5B751CC0-7CCA-4B0A-918D-A35A78A495C2}"/>
    <dgm:cxn modelId="{A83F3121-4A16-4850-B1AF-2716221707EA}" type="presOf" srcId="{F4F211FE-0EFC-4BA2-B28E-5E9CD961D2CF}" destId="{C7ACE73D-7C61-47A0-AEF0-EFAD6C2C6138}" srcOrd="1" destOrd="0" presId="urn:microsoft.com/office/officeart/2005/8/layout/cycle2"/>
    <dgm:cxn modelId="{883C74A3-33A0-4408-93E2-628C084D3519}" type="presParOf" srcId="{24166515-4105-4862-BDB3-815037D2FE14}" destId="{069CDB08-804F-4770-B511-94A21F45EBEC}" srcOrd="0" destOrd="0" presId="urn:microsoft.com/office/officeart/2005/8/layout/cycle2"/>
    <dgm:cxn modelId="{2DEB9611-3D1F-45B6-BE99-C356EC2FE5A4}" type="presParOf" srcId="{24166515-4105-4862-BDB3-815037D2FE14}" destId="{0DE4F740-915B-4AC8-8D84-80F472EB859B}" srcOrd="1" destOrd="0" presId="urn:microsoft.com/office/officeart/2005/8/layout/cycle2"/>
    <dgm:cxn modelId="{223356A8-662E-4E56-BB12-6691C6B71596}" type="presParOf" srcId="{0DE4F740-915B-4AC8-8D84-80F472EB859B}" destId="{913446DD-ADFE-4629-9470-CF7127A6D1C4}" srcOrd="0" destOrd="0" presId="urn:microsoft.com/office/officeart/2005/8/layout/cycle2"/>
    <dgm:cxn modelId="{3F4E32C4-B02E-4568-938F-9D8548A900D9}" type="presParOf" srcId="{24166515-4105-4862-BDB3-815037D2FE14}" destId="{60A91189-B774-4008-A876-47FAF30FBCE3}" srcOrd="2" destOrd="0" presId="urn:microsoft.com/office/officeart/2005/8/layout/cycle2"/>
    <dgm:cxn modelId="{BC49EC75-76D9-490F-8D7D-B2917511D7CD}" type="presParOf" srcId="{24166515-4105-4862-BDB3-815037D2FE14}" destId="{EEDAE3E0-6BEE-4A45-88A6-75B9B125CD9A}" srcOrd="3" destOrd="0" presId="urn:microsoft.com/office/officeart/2005/8/layout/cycle2"/>
    <dgm:cxn modelId="{A6056DB2-36C2-4CCF-8886-A51B4392A828}" type="presParOf" srcId="{EEDAE3E0-6BEE-4A45-88A6-75B9B125CD9A}" destId="{C7ACE73D-7C61-47A0-AEF0-EFAD6C2C6138}" srcOrd="0" destOrd="0" presId="urn:microsoft.com/office/officeart/2005/8/layout/cycle2"/>
    <dgm:cxn modelId="{C99EE072-E701-43EE-A36C-7ED02FFE206F}" type="presParOf" srcId="{24166515-4105-4862-BDB3-815037D2FE14}" destId="{751B611F-45C4-4DF8-8976-323C26395863}" srcOrd="4" destOrd="0" presId="urn:microsoft.com/office/officeart/2005/8/layout/cycle2"/>
    <dgm:cxn modelId="{928948F4-72A5-4E0B-A546-2284EDBF1664}" type="presParOf" srcId="{24166515-4105-4862-BDB3-815037D2FE14}" destId="{327AEAF9-4B54-4392-A36C-3604DCB2BF56}" srcOrd="5" destOrd="0" presId="urn:microsoft.com/office/officeart/2005/8/layout/cycle2"/>
    <dgm:cxn modelId="{9F643194-F502-46B1-8D29-76D85E8AB905}" type="presParOf" srcId="{327AEAF9-4B54-4392-A36C-3604DCB2BF56}" destId="{4F6649FD-467B-46F0-A436-63A4B013EA8C}" srcOrd="0" destOrd="0" presId="urn:microsoft.com/office/officeart/2005/8/layout/cycle2"/>
    <dgm:cxn modelId="{6E7AC67B-6C66-4493-84B4-9CD374B9A4E3}" type="presParOf" srcId="{24166515-4105-4862-BDB3-815037D2FE14}" destId="{76D9ADBB-7BC6-41BE-AE00-111E2EBF53B3}" srcOrd="6" destOrd="0" presId="urn:microsoft.com/office/officeart/2005/8/layout/cycle2"/>
    <dgm:cxn modelId="{EAD7821B-6D8B-45C0-87C5-E92770FE31CE}" type="presParOf" srcId="{24166515-4105-4862-BDB3-815037D2FE14}" destId="{EA8DEAAB-EDAD-4BEA-A614-CCED672ED2E9}" srcOrd="7" destOrd="0" presId="urn:microsoft.com/office/officeart/2005/8/layout/cycle2"/>
    <dgm:cxn modelId="{62ED5D94-81B8-4C82-8CD0-F7C333FB3146}" type="presParOf" srcId="{EA8DEAAB-EDAD-4BEA-A614-CCED672ED2E9}" destId="{AF2F0F06-A7DE-4A96-BAF6-001C598EEE4E}" srcOrd="0" destOrd="0" presId="urn:microsoft.com/office/officeart/2005/8/layout/cycle2"/>
    <dgm:cxn modelId="{7E3C8503-4B76-459A-82B7-D93184134F4D}" type="presParOf" srcId="{24166515-4105-4862-BDB3-815037D2FE14}" destId="{359334A2-26D7-487C-9A3F-0C255CEA3046}" srcOrd="8" destOrd="0" presId="urn:microsoft.com/office/officeart/2005/8/layout/cycle2"/>
    <dgm:cxn modelId="{A52ACD47-3561-447D-B6C9-6516F520BEA0}" type="presParOf" srcId="{24166515-4105-4862-BDB3-815037D2FE14}" destId="{63E98937-A2E0-4DE7-9E08-3ED2E315448E}" srcOrd="9" destOrd="0" presId="urn:microsoft.com/office/officeart/2005/8/layout/cycle2"/>
    <dgm:cxn modelId="{2E7CFC27-FC87-4EDE-A966-1D4E7C6DA6D6}" type="presParOf" srcId="{63E98937-A2E0-4DE7-9E08-3ED2E315448E}" destId="{ABBF666A-E434-444F-AA20-4561EF1BFF6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9CDB08-804F-4770-B511-94A21F45EBEC}">
      <dsp:nvSpPr>
        <dsp:cNvPr id="0" name=""/>
        <dsp:cNvSpPr/>
      </dsp:nvSpPr>
      <dsp:spPr>
        <a:xfrm>
          <a:off x="2376266" y="0"/>
          <a:ext cx="3369532" cy="19273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1430"/>
              <a:solidFill>
                <a:schemeClr val="bg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ИСТОЧНИК ФРАЗЕОЛОГИЗИМА</a:t>
          </a:r>
          <a:endParaRPr lang="ru-RU" sz="1400" b="1" kern="1200" cap="none" spc="0" dirty="0">
            <a:ln w="11430"/>
            <a:solidFill>
              <a:schemeClr val="bg2">
                <a:lumMod val="50000"/>
              </a:schemeClr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dsp:txBody>
      <dsp:txXfrm>
        <a:off x="2376266" y="0"/>
        <a:ext cx="3369532" cy="1927352"/>
      </dsp:txXfrm>
    </dsp:sp>
    <dsp:sp modelId="{0DE4F740-915B-4AC8-8D84-80F472EB859B}">
      <dsp:nvSpPr>
        <dsp:cNvPr id="0" name=""/>
        <dsp:cNvSpPr/>
      </dsp:nvSpPr>
      <dsp:spPr>
        <a:xfrm rot="13440721" flipH="1">
          <a:off x="-74691" y="-210287"/>
          <a:ext cx="149383" cy="420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3440721" flipH="1">
        <a:off x="-74691" y="-210287"/>
        <a:ext cx="149383" cy="420575"/>
      </dsp:txXfrm>
    </dsp:sp>
    <dsp:sp modelId="{60A91189-B774-4008-A876-47FAF30FBCE3}">
      <dsp:nvSpPr>
        <dsp:cNvPr id="0" name=""/>
        <dsp:cNvSpPr/>
      </dsp:nvSpPr>
      <dsp:spPr>
        <a:xfrm>
          <a:off x="6048675" y="2232246"/>
          <a:ext cx="1927352" cy="19273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Наблюдение человека за общественными и природными явлениями</a:t>
          </a:r>
          <a:endParaRPr lang="ru-RU" sz="1400" kern="1200" dirty="0"/>
        </a:p>
      </dsp:txBody>
      <dsp:txXfrm>
        <a:off x="6048675" y="2232246"/>
        <a:ext cx="1927352" cy="1927352"/>
      </dsp:txXfrm>
    </dsp:sp>
    <dsp:sp modelId="{EEDAE3E0-6BEE-4A45-88A6-75B9B125CD9A}">
      <dsp:nvSpPr>
        <dsp:cNvPr id="0" name=""/>
        <dsp:cNvSpPr/>
      </dsp:nvSpPr>
      <dsp:spPr>
        <a:xfrm rot="2157632">
          <a:off x="5463441" y="1581127"/>
          <a:ext cx="1186080" cy="6504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2157632">
        <a:off x="5463441" y="1581127"/>
        <a:ext cx="1186080" cy="650481"/>
      </dsp:txXfrm>
    </dsp:sp>
    <dsp:sp modelId="{751B611F-45C4-4DF8-8976-323C26395863}">
      <dsp:nvSpPr>
        <dsp:cNvPr id="0" name=""/>
        <dsp:cNvSpPr/>
      </dsp:nvSpPr>
      <dsp:spPr>
        <a:xfrm>
          <a:off x="4526566" y="4452096"/>
          <a:ext cx="1927352" cy="19273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Мифология и  реальные исторические события</a:t>
          </a:r>
          <a:endParaRPr lang="ru-RU" sz="1400" kern="1200" dirty="0"/>
        </a:p>
      </dsp:txBody>
      <dsp:txXfrm>
        <a:off x="4526566" y="4452096"/>
        <a:ext cx="1927352" cy="1927352"/>
      </dsp:txXfrm>
    </dsp:sp>
    <dsp:sp modelId="{327AEAF9-4B54-4392-A36C-3604DCB2BF56}">
      <dsp:nvSpPr>
        <dsp:cNvPr id="0" name=""/>
        <dsp:cNvSpPr/>
      </dsp:nvSpPr>
      <dsp:spPr>
        <a:xfrm rot="4316738">
          <a:off x="4368818" y="3156253"/>
          <a:ext cx="1178887" cy="6504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4316738">
        <a:off x="4368818" y="3156253"/>
        <a:ext cx="1178887" cy="650481"/>
      </dsp:txXfrm>
    </dsp:sp>
    <dsp:sp modelId="{76D9ADBB-7BC6-41BE-AE00-111E2EBF53B3}">
      <dsp:nvSpPr>
        <dsp:cNvPr id="0" name=""/>
        <dsp:cNvSpPr/>
      </dsp:nvSpPr>
      <dsp:spPr>
        <a:xfrm>
          <a:off x="1634640" y="4452096"/>
          <a:ext cx="1927352" cy="19273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Песни, сказки, загадки, литературные произведения</a:t>
          </a:r>
          <a:endParaRPr lang="ru-RU" sz="1400" kern="1200" dirty="0"/>
        </a:p>
      </dsp:txBody>
      <dsp:txXfrm>
        <a:off x="1634640" y="4452096"/>
        <a:ext cx="1927352" cy="1927352"/>
      </dsp:txXfrm>
    </dsp:sp>
    <dsp:sp modelId="{EA8DEAAB-EDAD-4BEA-A614-CCED672ED2E9}">
      <dsp:nvSpPr>
        <dsp:cNvPr id="0" name=""/>
        <dsp:cNvSpPr/>
      </dsp:nvSpPr>
      <dsp:spPr>
        <a:xfrm rot="6685221">
          <a:off x="2658991" y="3087243"/>
          <a:ext cx="1197515" cy="6504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6685221">
        <a:off x="2658991" y="3087243"/>
        <a:ext cx="1197515" cy="650481"/>
      </dsp:txXfrm>
    </dsp:sp>
    <dsp:sp modelId="{359334A2-26D7-487C-9A3F-0C255CEA3046}">
      <dsp:nvSpPr>
        <dsp:cNvPr id="0" name=""/>
        <dsp:cNvSpPr/>
      </dsp:nvSpPr>
      <dsp:spPr>
        <a:xfrm>
          <a:off x="0" y="2088240"/>
          <a:ext cx="1927352" cy="192735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Заимствованные из других языков</a:t>
          </a:r>
          <a:endParaRPr lang="ru-RU" sz="1400" kern="1200" dirty="0"/>
        </a:p>
      </dsp:txBody>
      <dsp:txXfrm>
        <a:off x="0" y="2088240"/>
        <a:ext cx="1927352" cy="1927352"/>
      </dsp:txXfrm>
    </dsp:sp>
    <dsp:sp modelId="{63E98937-A2E0-4DE7-9E08-3ED2E315448E}">
      <dsp:nvSpPr>
        <dsp:cNvPr id="0" name=""/>
        <dsp:cNvSpPr/>
      </dsp:nvSpPr>
      <dsp:spPr>
        <a:xfrm rot="8522184">
          <a:off x="1745223" y="1770685"/>
          <a:ext cx="1074915" cy="6504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8522184">
        <a:off x="1745223" y="1770685"/>
        <a:ext cx="1074915" cy="650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403648" y="1772816"/>
            <a:ext cx="6898282" cy="244827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17365D"/>
                  </a:solidFill>
                  <a:round/>
                  <a:headEnd/>
                  <a:tailEnd/>
                </a:ln>
                <a:solidFill>
                  <a:srgbClr val="0F243E"/>
                </a:solidFill>
                <a:effectLst/>
                <a:latin typeface="Arial Black"/>
              </a:rPr>
              <a:t>ФРАЗЕОЛОГИЗМ</a:t>
            </a:r>
            <a:endParaRPr lang="ru-RU" sz="3600" kern="10" spc="0" dirty="0">
              <a:ln w="9525">
                <a:solidFill>
                  <a:srgbClr val="17365D"/>
                </a:solidFill>
                <a:round/>
                <a:headEnd/>
                <a:tailEnd/>
              </a:ln>
              <a:solidFill>
                <a:srgbClr val="0F243E"/>
              </a:solidFill>
              <a:effectLst/>
              <a:latin typeface="Arial Black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5076056" y="5373216"/>
            <a:ext cx="3862709" cy="1152872"/>
          </a:xfrm>
        </p:spPr>
        <p:txBody>
          <a:bodyPr/>
          <a:lstStyle/>
          <a:p>
            <a:r>
              <a:rPr lang="ru-RU" sz="1600" dirty="0" smtClean="0"/>
              <a:t>Создатель : воспитатель </a:t>
            </a:r>
            <a:br>
              <a:rPr lang="ru-RU" sz="1600" dirty="0" smtClean="0"/>
            </a:br>
            <a:r>
              <a:rPr lang="ru-RU" sz="1600" dirty="0" smtClean="0"/>
              <a:t>1 квалификационной категории                         ГБДОУ № 141 Невского района С-Петербурга            Морозова Светлана Викторовна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2014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4" name="Picture 2" descr="http://malenkayastrana.ucoz.com/spustya-rukav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20888"/>
            <a:ext cx="3384376" cy="2925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Фразеологические антонимы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Фразеологические антонимы (противоположные по значению фразеологизмы).</a:t>
            </a:r>
            <a:endParaRPr lang="ru-RU" b="1" dirty="0"/>
          </a:p>
        </p:txBody>
      </p:sp>
      <p:pic>
        <p:nvPicPr>
          <p:cNvPr id="3" name="Рисунок 2" descr="http://rudocs.exdat.com/pars_docs/tw_refs/126/125184/125184_html_m19f1e75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324036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427984" y="2636912"/>
            <a:ext cx="32403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Кот наплакал (очень мало)</a:t>
            </a:r>
          </a:p>
          <a:p>
            <a:r>
              <a:rPr lang="ru-RU" b="1" dirty="0" smtClean="0"/>
              <a:t>Куры не клюют (очень много) </a:t>
            </a:r>
          </a:p>
          <a:p>
            <a:r>
              <a:rPr lang="ru-RU" b="1" dirty="0" smtClean="0"/>
              <a:t>Как кошка с собакой (недружно)</a:t>
            </a:r>
          </a:p>
          <a:p>
            <a:r>
              <a:rPr lang="ru-RU" b="1" dirty="0" smtClean="0"/>
              <a:t>Душа в душу (дружно)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fcy;&amp;rcy;&amp;acy;&amp;zcy;&amp;iecy;&amp;ocy;&amp;lcy;&amp;ocy;&amp;gcy;&amp;icy;&amp;zcy;&amp;mcy;&amp;ycy; &amp;vcy; &amp;kcy;&amp;acy;&amp;rcy;&amp;tcy;&amp;icy;&amp;ncy;&amp;kcy;&amp;acy;&amp;kh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7128792" cy="577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48680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Отгадайте несколько стихотворных загадок  о фразеологических оборотах:</a:t>
            </a: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dirty="0" smtClean="0"/>
              <a:t>Дружнее этих двух ребят на свете не найдёшь.</a:t>
            </a:r>
            <a:br>
              <a:rPr lang="ru-RU" dirty="0" smtClean="0"/>
            </a:br>
            <a:r>
              <a:rPr lang="ru-RU" dirty="0" smtClean="0"/>
              <a:t>О них обычно говорят: водой …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* * *</a:t>
            </a:r>
            <a:br>
              <a:rPr lang="ru-RU" dirty="0" smtClean="0"/>
            </a:br>
            <a:r>
              <a:rPr lang="ru-RU" dirty="0" smtClean="0"/>
              <a:t>Мы исходили городок буквально вдоль и …</a:t>
            </a:r>
            <a:br>
              <a:rPr lang="ru-RU" dirty="0" smtClean="0"/>
            </a:br>
            <a:r>
              <a:rPr lang="ru-RU" dirty="0" smtClean="0"/>
              <a:t>И так устали мы в дороге, что еле 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* * *</a:t>
            </a:r>
            <a:br>
              <a:rPr lang="ru-RU" dirty="0" smtClean="0"/>
            </a:br>
            <a:r>
              <a:rPr lang="ru-RU" dirty="0" smtClean="0"/>
              <a:t>Товарищ твой просит украдкой </a:t>
            </a:r>
            <a:br>
              <a:rPr lang="ru-RU" dirty="0" smtClean="0"/>
            </a:br>
            <a:r>
              <a:rPr lang="ru-RU" dirty="0" smtClean="0"/>
              <a:t>Ответы списать из тетрадки.</a:t>
            </a:r>
            <a:br>
              <a:rPr lang="ru-RU" dirty="0" smtClean="0"/>
            </a:br>
            <a:r>
              <a:rPr lang="ru-RU" dirty="0" smtClean="0"/>
              <a:t>Не надо! Ведь этим ты другу окажешь…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* * *</a:t>
            </a:r>
            <a:br>
              <a:rPr lang="ru-RU" dirty="0" smtClean="0"/>
            </a:br>
            <a:r>
              <a:rPr lang="ru-RU" dirty="0" smtClean="0"/>
              <a:t>Фальшивят, путают слова, поют кто в лес, …</a:t>
            </a:r>
            <a:br>
              <a:rPr lang="ru-RU" dirty="0" smtClean="0"/>
            </a:br>
            <a:r>
              <a:rPr lang="ru-RU" dirty="0" smtClean="0"/>
              <a:t>Ребята слушать их не станут: </a:t>
            </a:r>
            <a:br>
              <a:rPr lang="ru-RU" dirty="0" smtClean="0"/>
            </a:br>
            <a:r>
              <a:rPr lang="ru-RU" dirty="0" smtClean="0"/>
              <a:t>От этой песни уши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700808"/>
            <a:ext cx="6065752" cy="38884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</a:t>
            </a: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39552" y="704306"/>
            <a:ext cx="81003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ФРАЗЕОЛОГИЗМ – РАЗДЕЛ ЯЗЫКОЗНАНИЯ, ИЗУЧАЮЩИЙ УСТОЙЧИВЫЕ СЛОВОСОЧЕТАНИЯ, В КОТОРОМ ОДНО СЛОВО НЕЛЬЗЯ ЗАМЕНИТЬ ДРУГИМ.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Фразеологизмы это такие словосочетания, которые имеют прямой и переносный смысл, когда это словосочетание рассматривают в прямом смысле, то получается несуразица, а в переносном значении очень даже имеющее смысл. Например: "каша в голове" - человек, который поймёт, в прямом смысле эту фразу будет ошарашен смыслом, как это можно: каша, да в голове, а в переносном это означает, что мысли у этого человека все спутались, как каша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7410" name="Picture 2" descr="http://im0-tub-ru.yandex.net/i?id=16886778-1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869160"/>
            <a:ext cx="19812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188640"/>
          <a:ext cx="8088560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Песни, сказки, загадки, литературные произведения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9304" y="4221088"/>
            <a:ext cx="626469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Медвежья услуга </a:t>
            </a:r>
          </a:p>
          <a:p>
            <a:r>
              <a:rPr lang="ru-RU" sz="1600" b="1" dirty="0" smtClean="0"/>
              <a:t>Значение. Непрошенная помощь, услуга, которая приносит больше вреда, чем пользы. </a:t>
            </a:r>
          </a:p>
          <a:p>
            <a:r>
              <a:rPr lang="ru-RU" sz="1600" b="1" dirty="0" smtClean="0"/>
              <a:t>Происхождение. Первоисточник - басня И. А. Крылова «Пустынник и Медведь». В ней рассказывается, как Медведь, желая помочь своему другу Пустыннику прихлопнуть муху, которая села тому на лоб, убил вместе с ней и самого Пустынника. Но в басне этого выражения нет: оно сложилось и вошло в фольклор позднее. </a:t>
            </a:r>
            <a:endParaRPr lang="ru-RU" sz="1600" b="1" dirty="0"/>
          </a:p>
        </p:txBody>
      </p:sp>
      <p:pic>
        <p:nvPicPr>
          <p:cNvPr id="4" name="Рисунок 3" descr="Медвежья услуг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93096"/>
            <a:ext cx="2382520" cy="238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udocs.exdat.com/pars_docs/tw_refs/126/125184/125184_html_m753f7c4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229341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987824" y="2060848"/>
            <a:ext cx="59046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 ларчик просто открывался</a:t>
            </a:r>
          </a:p>
          <a:p>
            <a:r>
              <a:rPr lang="ru-RU" sz="1600" b="1" dirty="0" smtClean="0"/>
              <a:t> Значение</a:t>
            </a:r>
            <a:r>
              <a:rPr lang="ru-RU" sz="1600" b="1" i="1" dirty="0" smtClean="0"/>
              <a:t>. Простой выход из казалось бы затруднительного положения.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Такие выражения называют крылатыми. Они как бы вылетели за пределы произведений, в которых первоначально были созданы, вошли в литературный язык, получив в нём более широкое, обобщённое значение.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040" y="47667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Мифология и  реальные исторические события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Рисунок 6" descr="Зарубить на нос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61048"/>
            <a:ext cx="208823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03848" y="3670285"/>
            <a:ext cx="568863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Зарубить на носу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Значение. Запомнить крепко-накрепко, раз навсегда.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Происхождение. Слово «нос» тут вовсе не означает орган обоняния. Как это ни странно, оно значит «памятная дощечка», «бирка для записей». В древности неграмотные люди всюду носили с собой такие палочки и дощечки и на них делали всевозможные заметки, зарубки. Эти бирки и звались носами.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9" name="Рисунок 8" descr="http://rudocs.exdat.com/pars_docs/tw_refs/126/125184/125184_html_25c4159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628800"/>
            <a:ext cx="201622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131840" y="1526015"/>
            <a:ext cx="468052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Ахиллесова пята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Значение. </a:t>
            </a:r>
            <a:r>
              <a:rPr lang="ru-RU" sz="1600" b="1" dirty="0" smtClean="0"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аиболее уязвимое место, слабая сторона. Из греческого мифа об Ахиллесе, единственно уязвимым местом которого была пятка, не коснувшаяся чудодейственной воды реки Стикс.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92696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Заимствованные из других языков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&amp;Acy;&amp;rcy;&amp;shcy;&amp;icy;&amp;ncy; &amp;pcy;&amp;rcy;&amp;ocy;&amp;gcy;&amp;lcy;&amp;ocy;&amp;tcy;&amp;icy;&amp;tcy;&amp;soft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75856" y="1567826"/>
            <a:ext cx="54360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Аршин проглотить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Значение. Держаться неестественно прямо.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Происхождение. Турецкое слово «аршин», означающее меру длины в один локоть, давно уже стало русским. До самой революции русские купцы и мастеровые постоянно пользовались аршинами - деревянными и металлическими линейками длиной в семьдесят один сантиметр. Представьте себе, как должен выглядеть человек, проглотивший такую линейку, и вы поймете, почему это выражение применяется по отношению к чопорным и надменным людям.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Двуликий Янус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77072"/>
            <a:ext cx="208823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75856" y="4696806"/>
            <a:ext cx="547260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Двуликий Янус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Значение. Двуличный, лицемерный человек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Происхождение. В римской мифологии бог всякого начала. Его изображали с двумя лицами - молодого человека и старца, - смотрящими в противоположные стороны. Одно лицо обращено в будущее, другое - в прошлое.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Наблюдение человека за общественными и природными явлениями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a22002.rimg.info/icon/151199500020ddf93a127b882b25439870adb3f8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149080"/>
            <a:ext cx="1584176" cy="2429864"/>
          </a:xfrm>
          <a:prstGeom prst="rect">
            <a:avLst/>
          </a:prstGeom>
          <a:noFill/>
        </p:spPr>
      </p:pic>
      <p:pic>
        <p:nvPicPr>
          <p:cNvPr id="4" name="Рисунок 3" descr="http://900igr.net/datas/russkij-jazyk/Leksika/0004-004-Frazeologizmy.jpg"/>
          <p:cNvPicPr/>
          <p:nvPr/>
        </p:nvPicPr>
        <p:blipFill>
          <a:blip r:embed="rId3" cstate="print"/>
          <a:srcRect l="29527" t="41997" r="33227" b="18325"/>
          <a:stretch>
            <a:fillRect/>
          </a:stretch>
        </p:blipFill>
        <p:spPr bwMode="auto">
          <a:xfrm>
            <a:off x="2915816" y="4077072"/>
            <a:ext cx="244827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900igr.net/datas/russkij-jazyk/Leksika/0004-004-Frazeologizmy.jpg"/>
          <p:cNvPicPr/>
          <p:nvPr/>
        </p:nvPicPr>
        <p:blipFill>
          <a:blip r:embed="rId3" cstate="print"/>
          <a:srcRect l="66811" t="41403" r="3187" b="3620"/>
          <a:stretch>
            <a:fillRect/>
          </a:stretch>
        </p:blipFill>
        <p:spPr bwMode="auto">
          <a:xfrm>
            <a:off x="6228184" y="3933056"/>
            <a:ext cx="234857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&amp;Dcy;&amp;ycy;&amp;mcy; &amp;kcy;&amp;ocy;&amp;rcy;&amp;ocy;&amp;mcy;&amp;ycy;&amp;scy;&amp;lcy;&amp;ocy;&amp;mcy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700808"/>
            <a:ext cx="2238504" cy="209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87824" y="1757427"/>
            <a:ext cx="576064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Дым коромыслом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Значение. Шум, гам, беспорядок, суматоха. 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Происхождение. В старой Руси избы часто топили по-черному: дым уходил не через печную трубу, а через специальное окошко или дверь. И по форме дыма предсказывали погоду. Идет дым столбом - будет ясно, волоком - к туману, дождю, коромыслом - к ветру, непогоде, а то и буре. 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7664" y="476672"/>
            <a:ext cx="59766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Фразеологические синонимы </a:t>
            </a:r>
          </a:p>
          <a:p>
            <a:pPr algn="ctr"/>
            <a:r>
              <a:rPr lang="ru-RU" b="1" dirty="0" smtClean="0"/>
              <a:t>(близкие по значению фразеологизмы).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http://rudocs.exdat.com/pars_docs/tw_refs/126/125184/125184_html_m64138336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316835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83968" y="2276872"/>
            <a:ext cx="4032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 два счёта</a:t>
            </a:r>
            <a:br>
              <a:rPr lang="ru-RU" b="1" dirty="0" smtClean="0"/>
            </a:br>
            <a:r>
              <a:rPr lang="ru-RU" b="1" dirty="0" smtClean="0"/>
              <a:t>В мгновение ока</a:t>
            </a:r>
            <a:br>
              <a:rPr lang="ru-RU" b="1" dirty="0" smtClean="0"/>
            </a:br>
            <a:r>
              <a:rPr lang="ru-RU" b="1" dirty="0" smtClean="0"/>
              <a:t>В один мах </a:t>
            </a:r>
            <a:br>
              <a:rPr lang="ru-RU" b="1" dirty="0" smtClean="0"/>
            </a:br>
            <a:r>
              <a:rPr lang="ru-RU" b="1" dirty="0" smtClean="0"/>
              <a:t>Одна нога здесь, другая там </a:t>
            </a:r>
            <a:br>
              <a:rPr lang="ru-RU" b="1" dirty="0" smtClean="0"/>
            </a:br>
            <a:r>
              <a:rPr lang="ru-RU" b="1" dirty="0" smtClean="0"/>
              <a:t>Во весь </a:t>
            </a:r>
            <a:r>
              <a:rPr lang="ru-RU" b="1" dirty="0" smtClean="0"/>
              <a:t>дух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Во все лопатки </a:t>
            </a:r>
            <a:br>
              <a:rPr lang="ru-RU" b="1" dirty="0" smtClean="0"/>
            </a:br>
            <a:r>
              <a:rPr lang="ru-RU" b="1" dirty="0" smtClean="0"/>
              <a:t>Во всю прыть</a:t>
            </a:r>
            <a:br>
              <a:rPr lang="ru-RU" b="1" dirty="0" smtClean="0"/>
            </a:br>
            <a:r>
              <a:rPr lang="ru-RU" b="1" dirty="0" smtClean="0"/>
              <a:t>Изо всех сил</a:t>
            </a:r>
            <a:br>
              <a:rPr lang="ru-RU" b="1" dirty="0" smtClean="0"/>
            </a:br>
            <a:r>
              <a:rPr lang="ru-RU" b="1" dirty="0" smtClean="0"/>
              <a:t>Что есть духу</a:t>
            </a:r>
            <a:br>
              <a:rPr lang="ru-RU" b="1" dirty="0" smtClean="0"/>
            </a:br>
            <a:r>
              <a:rPr lang="ru-RU" b="1" dirty="0" smtClean="0"/>
              <a:t>Что есть силы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257</TotalTime>
  <Words>591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Создатель : воспитатель  1 квалификационной категории                         ГБДОУ № 141 Невского района С-Петербурга            Морозова Светлана Викторовна                                                            2014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29</cp:revision>
  <dcterms:created xsi:type="dcterms:W3CDTF">2014-01-21T13:04:42Z</dcterms:created>
  <dcterms:modified xsi:type="dcterms:W3CDTF">2014-01-25T12:29:32Z</dcterms:modified>
</cp:coreProperties>
</file>