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71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56D2BE-3B51-41B4-899A-3AEB1A6D45FB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BB7050-7C37-4146-A9D8-DCEFC594EE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5723468" cy="27363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Профессиональная этика в 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психолога- </a:t>
            </a:r>
            <a:r>
              <a:rPr lang="ru-RU" sz="1400" dirty="0">
                <a:solidFill>
                  <a:srgbClr val="C00000"/>
                </a:solidFill>
              </a:rPr>
              <a:t>педагогической </a:t>
            </a: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деятельности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sz="1800" dirty="0"/>
              <a:t>Этические позиции </a:t>
            </a:r>
            <a:r>
              <a:rPr lang="ru-RU" sz="1800" dirty="0" smtClean="0"/>
              <a:t>психолога- </a:t>
            </a:r>
            <a:r>
              <a:rPr lang="ru-RU" sz="1800" dirty="0"/>
              <a:t>педагога.»</a:t>
            </a:r>
          </a:p>
          <a:p>
            <a:r>
              <a:rPr lang="ru-RU" sz="1800" dirty="0"/>
              <a:t>Арутюнян М.А.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4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536504" cy="5976664"/>
          </a:xfrm>
        </p:spPr>
        <p:txBody>
          <a:bodyPr>
            <a:noAutofit/>
          </a:bodyPr>
          <a:lstStyle/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Этическая </a:t>
            </a:r>
            <a:r>
              <a:rPr lang="ru-RU" sz="1800" dirty="0"/>
              <a:t>позиция психолога в образовательном учреждении в первую очередь состоит в следующем </a:t>
            </a:r>
            <a:r>
              <a:rPr lang="ru-RU" sz="1800" dirty="0" smtClean="0"/>
              <a:t>:</a:t>
            </a:r>
          </a:p>
          <a:p>
            <a:pPr algn="ctr"/>
            <a:r>
              <a:rPr lang="ru-RU" sz="1800" dirty="0" smtClean="0"/>
              <a:t> </a:t>
            </a:r>
            <a:r>
              <a:rPr lang="ru-RU" sz="1800" dirty="0"/>
              <a:t>он обязан защищать права и интересы ребенка </a:t>
            </a:r>
            <a:endParaRPr lang="ru-RU" sz="1800" dirty="0" smtClean="0"/>
          </a:p>
          <a:p>
            <a:pPr algn="ctr"/>
            <a:r>
              <a:rPr lang="ru-RU" sz="1800" dirty="0" smtClean="0"/>
              <a:t> </a:t>
            </a:r>
            <a:r>
              <a:rPr lang="ru-RU" sz="1800" dirty="0"/>
              <a:t>всегда оставаясь на его стороне, даже перед его родителями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388296" cy="5688632"/>
          </a:xfrm>
        </p:spPr>
        <p:txBody>
          <a:bodyPr>
            <a:normAutofit/>
          </a:bodyPr>
          <a:lstStyle/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r>
              <a:rPr lang="ru-RU" sz="1800" dirty="0" smtClean="0"/>
              <a:t>Этический </a:t>
            </a:r>
            <a:r>
              <a:rPr lang="ru-RU" sz="1800" dirty="0"/>
              <a:t>кодекс предписывает психологу  образовательного учреждения определенные  нормы поведения. Психолог обязан контролировать свои эмоциональные проявления и не позволять себе таких появлений , которые могут быть неоднозначно истолкованы </a:t>
            </a:r>
            <a:r>
              <a:rPr lang="ru-RU" sz="1800" dirty="0" smtClean="0"/>
              <a:t>клиентом.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756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Психолог </a:t>
            </a:r>
            <a:r>
              <a:rPr lang="ru-RU" sz="1800" dirty="0"/>
              <a:t>должен хорошо представлять переживания детей того </a:t>
            </a:r>
            <a:endParaRPr lang="ru-RU" sz="1800" dirty="0" smtClean="0"/>
          </a:p>
          <a:p>
            <a:pPr marL="109728" indent="0">
              <a:buNone/>
            </a:pPr>
            <a:r>
              <a:rPr lang="ru-RU" sz="1800" dirty="0" smtClean="0"/>
              <a:t>или </a:t>
            </a:r>
            <a:r>
              <a:rPr lang="ru-RU" sz="1800" dirty="0"/>
              <a:t>иного возраста, иметь максимально полное представление об эмоциональной и духовной жизни ребенка. Чем младше ребенок, тем больше  в  общении психолога с ним должно быть игровых моментов. У ребенка необходимо создать собственную потребность в сотрудничестве с психологом иначе показанные им результаты могут неверно отразить ситуацию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В </a:t>
            </a:r>
            <a:r>
              <a:rPr lang="ru-RU" sz="2000" dirty="0"/>
              <a:t>меняющем мире профессий, общее количество которых насчитывает несколько  десятков тысяч , профессия учителя остается неизменной, хотя ее содержание , условия труда, количественный и  качественный характер меняются. Педагог выступает одновременно и как общественный  субъект - носитель общественных знаний и ценностей, и как индивидуальный субъект педагогической деятельности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82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1"/>
            <a:ext cx="8507288" cy="5256584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dirty="0" smtClean="0"/>
              <a:t>Профессиональные </a:t>
            </a:r>
            <a:r>
              <a:rPr lang="ru-RU" sz="1800" dirty="0"/>
              <a:t>психологические позиции- это устойчивые системы отношений педагога (к учащимся, к себе, к коллегам), определяющие его поведение. </a:t>
            </a:r>
            <a:endParaRPr lang="ru-RU" sz="1800" dirty="0" smtClean="0"/>
          </a:p>
          <a:p>
            <a:r>
              <a:rPr lang="ru-RU" sz="1800" dirty="0"/>
              <a:t>. Становление профессиональных позиций происходит в процессе выполнения педагогических умений и реализации в ходе этого процесса различных отношений педагога к учащемуся.</a:t>
            </a:r>
          </a:p>
          <a:p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9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42900" y="2457450"/>
            <a:ext cx="8801100" cy="4499942"/>
          </a:xfrm>
        </p:spPr>
        <p:txBody>
          <a:bodyPr>
            <a:noAutofit/>
          </a:bodyPr>
          <a:lstStyle/>
          <a:p>
            <a:r>
              <a:rPr lang="ru-RU" sz="2000" dirty="0"/>
              <a:t>Профессиональной </a:t>
            </a:r>
            <a:r>
              <a:rPr lang="ru-RU" sz="2000" dirty="0" smtClean="0"/>
              <a:t>этикой </a:t>
            </a:r>
            <a:r>
              <a:rPr lang="ru-RU" sz="2000" dirty="0"/>
              <a:t>называют кодексы поведения, обеспечивающие нравственные характер тех взаимоотношений между людьми, которые вытекают из их профессиональной деятельности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ЭТИЧЕСКАЯ  ПОЗИЦИЯ  ПСИХОЛОГА- ПЕДАГОГА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02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196405" cy="4886357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Педагогическая  этика  является  самостоятельным  разделом  этической науки и изучает особенности педагогической морали,  выясняет  специфику  реализации общих принципов нравственности  в  сфере  педагогического  труда,  раскрывает её  функции,  специфику  содержания  принципов  и  этических  категорий. </a:t>
            </a:r>
          </a:p>
        </p:txBody>
      </p:sp>
    </p:spTree>
    <p:extLst>
      <p:ext uri="{BB962C8B-B14F-4D97-AF65-F5344CB8AC3E}">
        <p14:creationId xmlns:p14="http://schemas.microsoft.com/office/powerpoint/2010/main" val="13753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692696"/>
            <a:ext cx="4103312" cy="5031447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И</a:t>
            </a:r>
            <a:r>
              <a:rPr lang="ru-RU" sz="2000" dirty="0" smtClean="0"/>
              <a:t>стинный </a:t>
            </a:r>
            <a:r>
              <a:rPr lang="ru-RU" sz="2000" dirty="0"/>
              <a:t>педагог должен уметь в любом ребёнке обнаружить и развить положительные личностные </a:t>
            </a:r>
            <a:r>
              <a:rPr lang="ru-RU" sz="2000" dirty="0" smtClean="0"/>
              <a:t>качества,. </a:t>
            </a:r>
            <a:r>
              <a:rPr lang="ru-RU" sz="2000" dirty="0"/>
              <a:t>Песталоцци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764704"/>
            <a:ext cx="3888432" cy="454131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учение–это прежде всего живые человеческие отношения между педагогом и детьми.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465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55182"/>
            <a:ext cx="7416824" cy="5406066"/>
          </a:xfrm>
        </p:spPr>
        <p:txBody>
          <a:bodyPr>
            <a:noAutofit/>
          </a:bodyPr>
          <a:lstStyle/>
          <a:p>
            <a:pPr lvl="2"/>
            <a:r>
              <a:rPr lang="ru-RU" sz="1600" dirty="0"/>
              <a:t>Профессиональная этика изучает :</a:t>
            </a:r>
          </a:p>
          <a:p>
            <a:r>
              <a:rPr lang="ru-RU" sz="1600" dirty="0"/>
              <a:t>-отношение  трудовых коллективов и каждого  специалиста  в отдельности;</a:t>
            </a:r>
          </a:p>
          <a:p>
            <a:r>
              <a:rPr lang="ru-RU" sz="1600" dirty="0"/>
              <a:t>-нравственные качества личности специалиста, которые обеспечивают наилучшее выполнение профессионального долга;</a:t>
            </a:r>
          </a:p>
          <a:p>
            <a:r>
              <a:rPr lang="ru-RU" sz="1600" dirty="0"/>
              <a:t>-взаимоотношения внутри профессиональных коллективов, нравственные нормы свойственные для данной профессии;</a:t>
            </a:r>
          </a:p>
          <a:p>
            <a:r>
              <a:rPr lang="ru-RU" sz="1600" dirty="0"/>
              <a:t>-особенности профессионального воспитания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8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6696744" cy="5256584"/>
          </a:xfrm>
        </p:spPr>
        <p:txBody>
          <a:bodyPr>
            <a:noAutofit/>
          </a:bodyPr>
          <a:lstStyle/>
          <a:p>
            <a:pPr lvl="4"/>
            <a:r>
              <a:rPr lang="ru-RU" sz="2000" dirty="0"/>
              <a:t>Педагог как субъект педагогической деятельности может занимать различные профессионально -педагогические позиции:</a:t>
            </a:r>
          </a:p>
          <a:p>
            <a:r>
              <a:rPr lang="ru-RU" sz="2000" dirty="0"/>
              <a:t>-активную</a:t>
            </a:r>
          </a:p>
          <a:p>
            <a:r>
              <a:rPr lang="ru-RU" sz="2000" dirty="0"/>
              <a:t>-творческую</a:t>
            </a:r>
          </a:p>
          <a:p>
            <a:r>
              <a:rPr lang="ru-RU" sz="2000" dirty="0"/>
              <a:t>-формально-ролевую</a:t>
            </a:r>
          </a:p>
          <a:p>
            <a:r>
              <a:rPr lang="ru-RU" sz="2000" dirty="0"/>
              <a:t>-конформистскую</a:t>
            </a:r>
          </a:p>
          <a:p>
            <a:r>
              <a:rPr lang="ru-RU" sz="2000" dirty="0"/>
              <a:t>-конфликтную</a:t>
            </a:r>
          </a:p>
          <a:p>
            <a:r>
              <a:rPr lang="ru-RU" sz="2000" dirty="0"/>
              <a:t>-открытую и закрытую.</a:t>
            </a:r>
          </a:p>
        </p:txBody>
      </p:sp>
    </p:spTree>
    <p:extLst>
      <p:ext uri="{BB962C8B-B14F-4D97-AF65-F5344CB8AC3E}">
        <p14:creationId xmlns:p14="http://schemas.microsoft.com/office/powerpoint/2010/main" val="6511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Сточки </a:t>
            </a:r>
            <a:r>
              <a:rPr lang="ru-RU" sz="2000" dirty="0"/>
              <a:t>зрения формируемой  профессионально-этической модели педагог должен </a:t>
            </a:r>
            <a:r>
              <a:rPr lang="ru-RU" sz="2000" dirty="0" smtClean="0"/>
              <a:t>занимать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позитивно - активную, </a:t>
            </a:r>
            <a:endParaRPr lang="ru-RU" sz="2000" dirty="0" smtClean="0"/>
          </a:p>
          <a:p>
            <a:r>
              <a:rPr lang="ru-RU" sz="2000" dirty="0" smtClean="0"/>
              <a:t>творчески-инновационную </a:t>
            </a:r>
            <a:r>
              <a:rPr lang="ru-RU" sz="2000" dirty="0"/>
              <a:t>и </a:t>
            </a:r>
            <a:endParaRPr lang="ru-RU" sz="2000" dirty="0" smtClean="0"/>
          </a:p>
          <a:p>
            <a:r>
              <a:rPr lang="ru-RU" sz="2000" dirty="0" smtClean="0"/>
              <a:t>стабильно </a:t>
            </a:r>
            <a:r>
              <a:rPr lang="ru-RU" sz="2000" dirty="0"/>
              <a:t>- открытую позиции. </a:t>
            </a:r>
          </a:p>
        </p:txBody>
      </p:sp>
    </p:spTree>
    <p:extLst>
      <p:ext uri="{BB962C8B-B14F-4D97-AF65-F5344CB8AC3E}">
        <p14:creationId xmlns:p14="http://schemas.microsoft.com/office/powerpoint/2010/main" val="18738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60648"/>
            <a:ext cx="7141408" cy="5760640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Важным </a:t>
            </a:r>
            <a:r>
              <a:rPr lang="ru-RU" sz="2000" dirty="0"/>
              <a:t>основанием профессиональной культуры педагога является педагогическая этика, определяющая  нормативные нравственные позиции, которыми необходимо руководствоваться  педагогу в процессе общения с учащимся, их родителями, </a:t>
            </a:r>
            <a:r>
              <a:rPr lang="ru-RU" sz="2000" dirty="0" smtClean="0"/>
              <a:t>коллегами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333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ru-RU" sz="2000" dirty="0"/>
              <a:t>Моральные правила педагога - психолога составляют этический кодекс,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  предписывающий </a:t>
            </a:r>
            <a:r>
              <a:rPr lang="ru-RU" sz="2000" dirty="0"/>
              <a:t>ему определенную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 smtClean="0"/>
              <a:t>  этическую </a:t>
            </a:r>
            <a:r>
              <a:rPr lang="ru-RU" sz="2000" dirty="0"/>
              <a:t>позицию. </a:t>
            </a:r>
            <a:r>
              <a:rPr lang="ru-RU" sz="2000" dirty="0" smtClean="0"/>
              <a:t> </a:t>
            </a:r>
            <a:r>
              <a:rPr lang="ru-RU" sz="2000" dirty="0"/>
              <a:t>Как любой педагог, </a:t>
            </a:r>
            <a:r>
              <a:rPr lang="ru-RU" sz="2000" dirty="0" smtClean="0"/>
              <a:t>  </a:t>
            </a:r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психолог </a:t>
            </a:r>
            <a:r>
              <a:rPr lang="ru-RU" sz="2000" dirty="0"/>
              <a:t>должен принимать,  понимать и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любить </a:t>
            </a:r>
            <a:r>
              <a:rPr lang="ru-RU" sz="2000" dirty="0"/>
              <a:t>детей, хорошо знать свои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профессиональные </a:t>
            </a:r>
            <a:r>
              <a:rPr lang="ru-RU" sz="2000" dirty="0"/>
              <a:t>возможности и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человеческие </a:t>
            </a:r>
            <a:r>
              <a:rPr lang="ru-RU" sz="2000" dirty="0"/>
              <a:t>достоинства и недостатки,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знакомиться </a:t>
            </a:r>
            <a:r>
              <a:rPr lang="ru-RU" sz="2000" dirty="0"/>
              <a:t>с последними достижениями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своей </a:t>
            </a:r>
            <a:r>
              <a:rPr lang="ru-RU" sz="2000" dirty="0"/>
              <a:t>науки, новыми методами 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диагностики</a:t>
            </a:r>
            <a:r>
              <a:rPr lang="ru-RU" sz="2000" dirty="0"/>
              <a:t>, консультирования и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коррекции</a:t>
            </a:r>
            <a:r>
              <a:rPr lang="ru-RU" sz="2000" dirty="0"/>
              <a:t>.</a:t>
            </a:r>
          </a:p>
          <a:p>
            <a:pPr marL="109728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85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498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     Профессиональная этика в  психолога- педагогической  деятельности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HP</cp:lastModifiedBy>
  <cp:revision>18</cp:revision>
  <dcterms:created xsi:type="dcterms:W3CDTF">2013-03-16T19:41:16Z</dcterms:created>
  <dcterms:modified xsi:type="dcterms:W3CDTF">2014-12-07T18:42:45Z</dcterms:modified>
</cp:coreProperties>
</file>