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700809"/>
            <a:ext cx="6897960" cy="144016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Самоанализ профессиональной                           		деятельности</a:t>
            </a:r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77072"/>
            <a:ext cx="4464496" cy="1872208"/>
          </a:xfrm>
        </p:spPr>
        <p:txBody>
          <a:bodyPr/>
          <a:lstStyle/>
          <a:p>
            <a:r>
              <a:rPr lang="ru-RU" dirty="0" smtClean="0"/>
              <a:t>Артюшенко Елена Степановна</a:t>
            </a:r>
          </a:p>
          <a:p>
            <a:r>
              <a:rPr lang="ru-RU" dirty="0" smtClean="0"/>
              <a:t>   МОУ «Шерегульская СОШ»</a:t>
            </a:r>
          </a:p>
          <a:p>
            <a:r>
              <a:rPr lang="ru-RU" dirty="0" smtClean="0"/>
              <a:t>	 Тулунский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5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7"/>
            <a:ext cx="7315200" cy="792087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</a:rPr>
              <a:t>2.Снижение мотивации к учению у подростков на уроках изобразительного искусства в старших классах</a:t>
            </a:r>
            <a:endParaRPr lang="ru-RU" sz="2000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28800"/>
            <a:ext cx="7315200" cy="46805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Причины:</a:t>
            </a:r>
          </a:p>
          <a:p>
            <a:r>
              <a:rPr lang="ru-RU" sz="1800" dirty="0" smtClean="0"/>
              <a:t>в особенностях возраста;</a:t>
            </a:r>
          </a:p>
          <a:p>
            <a:r>
              <a:rPr lang="ru-RU" sz="1800" dirty="0" smtClean="0"/>
              <a:t>в содержании программы;</a:t>
            </a:r>
          </a:p>
          <a:p>
            <a:r>
              <a:rPr lang="ru-RU" sz="1800" dirty="0" smtClean="0"/>
              <a:t>в отношении к предмету, его нужности и важности для будущего выпускника.</a:t>
            </a:r>
          </a:p>
          <a:p>
            <a:endParaRPr lang="ru-RU" sz="1800" dirty="0"/>
          </a:p>
          <a:p>
            <a:pPr marL="45720" indent="0">
              <a:buNone/>
            </a:pPr>
            <a:r>
              <a:rPr lang="ru-RU" sz="1800" dirty="0" smtClean="0"/>
              <a:t> </a:t>
            </a:r>
            <a:r>
              <a:rPr lang="ru-RU" dirty="0" smtClean="0"/>
              <a:t>Пути решения проблемы:</a:t>
            </a:r>
          </a:p>
          <a:p>
            <a:r>
              <a:rPr lang="ru-RU" sz="1800" dirty="0" smtClean="0"/>
              <a:t>совершенствование методов преподавания изобразительного искусства;</a:t>
            </a:r>
          </a:p>
          <a:p>
            <a:r>
              <a:rPr lang="ru-RU" sz="1800" dirty="0" smtClean="0"/>
              <a:t>использование в работе современных образовательных технологий;</a:t>
            </a:r>
          </a:p>
          <a:p>
            <a:r>
              <a:rPr lang="ru-RU" sz="1800" dirty="0" smtClean="0"/>
              <a:t>организация индивидуальной работы с обучающимися.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126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9"/>
            <a:ext cx="7315200" cy="64807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                    Технологии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684"/>
            <a:ext cx="7315200" cy="5400640"/>
          </a:xfrm>
        </p:spPr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124744"/>
            <a:ext cx="6408712" cy="4320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Личностно-ориентированная технология обучения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988840"/>
            <a:ext cx="43924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Дифференцированный подход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987824" y="170080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170080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>
            <a:off x="4319972" y="1700808"/>
            <a:ext cx="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627784" y="2852936"/>
            <a:ext cx="35283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Обучение в сотрудничестве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4319972" y="256490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31640" y="3789040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в парах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48064" y="3789040"/>
            <a:ext cx="25202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 в группах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987824" y="3356992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139952" y="40410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87824" y="4725144"/>
            <a:ext cx="3024336" cy="6480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Технология проектной деятельности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5733256"/>
            <a:ext cx="302433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в системе уроков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48064" y="5733256"/>
            <a:ext cx="32403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 во внеурочной деятельности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2123728" y="530120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156176" y="5301208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436096" y="436510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3"/>
            <a:ext cx="7315200" cy="93610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Проект предполагает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2776"/>
            <a:ext cx="7315200" cy="4896585"/>
          </a:xfrm>
        </p:spPr>
        <p:txBody>
          <a:bodyPr/>
          <a:lstStyle/>
          <a:p>
            <a:r>
              <a:rPr lang="ru-RU" dirty="0" smtClean="0"/>
              <a:t>постановку проблемы и большую исследовательскую работу;</a:t>
            </a:r>
          </a:p>
          <a:p>
            <a:r>
              <a:rPr lang="ru-RU" dirty="0" smtClean="0"/>
              <a:t>использование нестандартных форм работы.</a:t>
            </a:r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 </a:t>
            </a:r>
            <a:r>
              <a:rPr lang="ru-RU" u="sng" dirty="0" smtClean="0"/>
              <a:t>Проект « Что носили и чем угощали на Руси»</a:t>
            </a:r>
          </a:p>
          <a:p>
            <a:endParaRPr lang="ru-RU" u="sng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E:\фотооооо\getImageCA0CD4J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1317402" cy="11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оооо\getImageCANZOM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63825"/>
            <a:ext cx="1368152" cy="13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оооо\getImageCAHM0V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5" y="5301208"/>
            <a:ext cx="1800200" cy="11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фотооооо\getImageCAX5BXA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25645"/>
            <a:ext cx="2455129" cy="175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:\фотооооо\getImageCABHD1O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88" y="5283648"/>
            <a:ext cx="1803092" cy="135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:\фотооооо\getImageCATPIBF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15" y="3768370"/>
            <a:ext cx="1265250" cy="10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674" y="476673"/>
            <a:ext cx="5817925" cy="864096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chemeClr val="tx1"/>
                </a:solidFill>
              </a:rPr>
              <a:t>Проект «Поздравь своего учителя»</a:t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                       9 класс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86837" y="2578125"/>
            <a:ext cx="5385796" cy="223033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u="sng" dirty="0" smtClean="0"/>
              <a:t>«Наглядная геометрия»</a:t>
            </a:r>
            <a:endParaRPr lang="ru-RU" u="sng" dirty="0"/>
          </a:p>
        </p:txBody>
      </p:sp>
      <p:pic>
        <p:nvPicPr>
          <p:cNvPr id="6147" name="Picture 3" descr="C:\Users\Элемент\Desktop\фото\Фото00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16" y="1471224"/>
            <a:ext cx="792088" cy="105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Элемент\Desktop\фото\Фото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00" y="1340768"/>
            <a:ext cx="931877" cy="12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4013" y="1157807"/>
            <a:ext cx="1214263" cy="168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49" y="1336504"/>
            <a:ext cx="1753198" cy="131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1305" y="2982293"/>
            <a:ext cx="588012" cy="86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9336" y="3269036"/>
            <a:ext cx="762761" cy="111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75246" y="3415086"/>
            <a:ext cx="1063399" cy="83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31249" y="3013322"/>
            <a:ext cx="1237968" cy="16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Элемент\Desktop\фото\Фото02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6002" y="3277874"/>
            <a:ext cx="1045078" cy="9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76577" y="4509120"/>
            <a:ext cx="3283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«Школа радости»</a:t>
            </a:r>
            <a:endParaRPr lang="ru-RU" sz="2000" u="sng" dirty="0"/>
          </a:p>
        </p:txBody>
      </p:sp>
      <p:pic>
        <p:nvPicPr>
          <p:cNvPr id="2052" name="Picture 4" descr="C:\Users\Элемент\Desktop\фото\Фото020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85" y="5038335"/>
            <a:ext cx="1410052" cy="149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Элемент\Desktop\фото\Фото020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99" y="5065311"/>
            <a:ext cx="1492895" cy="99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Элемент\Desktop\фото\Фото02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10" y="5143050"/>
            <a:ext cx="1559333" cy="131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Элемент\Desktop\фото\Фото0214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16" y="5367141"/>
            <a:ext cx="1521054" cy="11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Элемент\Desktop\фото\Фото021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95" y="5065311"/>
            <a:ext cx="1150708" cy="146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0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9"/>
            <a:ext cx="7315200" cy="108011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Призовые места в конкурсах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муниципальный уровень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204865"/>
            <a:ext cx="7315200" cy="4104496"/>
          </a:xfrm>
        </p:spPr>
        <p:txBody>
          <a:bodyPr/>
          <a:lstStyle/>
          <a:p>
            <a:r>
              <a:rPr lang="ru-RU" dirty="0" smtClean="0"/>
              <a:t>Трегубова Мария (9 класс) – призер районного конкурса агитационного плаката «Все на выборы»(2008г.)</a:t>
            </a:r>
          </a:p>
          <a:p>
            <a:r>
              <a:rPr lang="ru-RU" dirty="0" smtClean="0"/>
              <a:t>Якушина Екатерина(6 класс) – победитель районного конкурса рисунков «Осторожно – поезд»(2010г.)</a:t>
            </a:r>
          </a:p>
          <a:p>
            <a:r>
              <a:rPr lang="ru-RU" dirty="0" smtClean="0"/>
              <a:t>Лейф Евгений(5 класс) – победитель конкурса закладок «Быть здоровым – это модно»(2011г.)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5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908721"/>
            <a:ext cx="7315200" cy="108011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Результаты успеваемости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и качества обученности по ИЗО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415263"/>
              </p:ext>
            </p:extLst>
          </p:nvPr>
        </p:nvGraphicFramePr>
        <p:xfrm>
          <a:off x="1115616" y="2492896"/>
          <a:ext cx="6912768" cy="280831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728192"/>
                <a:gridCol w="1728192"/>
                <a:gridCol w="1728192"/>
                <a:gridCol w="1728192"/>
              </a:tblGrid>
              <a:tr h="9361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Годы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2008 – 2009 </a:t>
                      </a:r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уч.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2009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– 2010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уч.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2010 – 2011 уч.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 обученности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76%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79%</a:t>
                      </a:r>
                      <a:endParaRPr lang="ru-RU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7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5"/>
            <a:ext cx="7920880" cy="115212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Результаты профессиональной деятельности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348881"/>
            <a:ext cx="7315200" cy="3960480"/>
          </a:xfrm>
        </p:spPr>
        <p:txBody>
          <a:bodyPr/>
          <a:lstStyle/>
          <a:p>
            <a:r>
              <a:rPr lang="ru-RU" dirty="0"/>
              <a:t>показать стабильные результаты  обученности </a:t>
            </a:r>
            <a:r>
              <a:rPr lang="ru-RU" dirty="0" smtClean="0"/>
              <a:t>по предмету;</a:t>
            </a:r>
            <a:endParaRPr lang="ru-RU" dirty="0"/>
          </a:p>
          <a:p>
            <a:r>
              <a:rPr lang="ru-RU" dirty="0"/>
              <a:t>повысить мотивацию в обучении </a:t>
            </a:r>
            <a:r>
              <a:rPr lang="ru-RU" dirty="0" smtClean="0"/>
              <a:t>изобразительному искусству;</a:t>
            </a:r>
            <a:endParaRPr lang="ru-RU" dirty="0"/>
          </a:p>
          <a:p>
            <a:r>
              <a:rPr lang="ru-RU" dirty="0"/>
              <a:t>обеспечить положительную динамику результатов участия в различных конкурсах, конференциям, </a:t>
            </a:r>
            <a:r>
              <a:rPr lang="ru-RU" dirty="0" smtClean="0"/>
              <a:t>олимпиадах.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11760" y="3136006"/>
            <a:ext cx="45365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Личный вклад в процесс реализации направлений работы ОУ</a:t>
            </a:r>
            <a:endParaRPr lang="ru-RU" sz="20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1916832"/>
            <a:ext cx="288032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тематических выставок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220072" y="1916832"/>
            <a:ext cx="27363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Оформление интерьера школы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15616" y="4943610"/>
            <a:ext cx="367240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Помощь в проведении внеклассных мероприятий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20072" y="4797152"/>
            <a:ext cx="30963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Координация работы школьного самоуправления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228184" y="2924944"/>
            <a:ext cx="360040" cy="211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2951820" y="2924944"/>
            <a:ext cx="3960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347864" y="443711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08104" y="4437112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6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80318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0534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68761"/>
            <a:ext cx="7488832" cy="100811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Цель художественного образования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/>
              <a:t>формировать  духовную культуру личности; 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обеспечить овладение национальным культурным наследием; </a:t>
            </a:r>
          </a:p>
          <a:p>
            <a:pPr>
              <a:buClr>
                <a:schemeClr val="tx1"/>
              </a:buClr>
            </a:pPr>
            <a:r>
              <a:rPr lang="ru-RU" dirty="0" smtClean="0"/>
              <a:t>обеспечить приобщение к общечеловеческим ценностям.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5"/>
            <a:ext cx="8136904" cy="7920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профессиональной  деятельности                            </a:t>
            </a:r>
            <a:endParaRPr lang="ru-RU" sz="3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88841"/>
            <a:ext cx="7834064" cy="432052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развитие способности к эмоционально-ценностному восприятию произведений изобразительного искусства, выражению в творческих работах своего отношения к окружающему миру;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освоение первичных знаний о мире пластических искусств: изобразительном, декоративно-прикладном, архитектуре, дизайне; их месте в повседневной жизни ребенка;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овладение умениями, навыками, способностями художественной деятельности;</a:t>
            </a:r>
          </a:p>
          <a:p>
            <a:pPr>
              <a:buClr>
                <a:schemeClr val="tx1"/>
              </a:buClr>
            </a:pP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воспитание эмоциональной отзывчивости, нравственных и эстетических чувств.</a:t>
            </a:r>
          </a:p>
          <a:p>
            <a:pPr marL="45720" indent="0">
              <a:buClr>
                <a:schemeClr val="tx1"/>
              </a:buClr>
              <a:buNone/>
            </a:pPr>
            <a:r>
              <a:rPr lang="ru-RU" dirty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ru-RU" dirty="0" smtClean="0">
                <a:latin typeface="+mj-lt"/>
                <a:ea typeface="Tahoma" pitchFamily="34" charset="0"/>
                <a:cs typeface="Tahoma" pitchFamily="34" charset="0"/>
              </a:rPr>
              <a:t>  </a:t>
            </a:r>
            <a:endParaRPr lang="ru-RU" dirty="0"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3"/>
            <a:ext cx="73152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Проблемы 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916832"/>
            <a:ext cx="7315200" cy="4392529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      1.</a:t>
            </a:r>
            <a:r>
              <a:rPr lang="ru-RU" u="sng" dirty="0" smtClean="0"/>
              <a:t> Низкий уровень формирования композиционных        умений у   младших школьников</a:t>
            </a:r>
          </a:p>
          <a:p>
            <a:pPr marL="45720" indent="0">
              <a:buNone/>
            </a:pPr>
            <a:endParaRPr lang="ru-RU" u="sng" dirty="0" smtClean="0"/>
          </a:p>
          <a:p>
            <a:pPr marL="45720" indent="0">
              <a:buNone/>
            </a:pPr>
            <a:r>
              <a:rPr lang="ru-RU" sz="1800" dirty="0" smtClean="0"/>
              <a:t>В чем это выражается?</a:t>
            </a:r>
          </a:p>
          <a:p>
            <a:pPr marL="45720" indent="0">
              <a:buNone/>
            </a:pPr>
            <a:endParaRPr lang="ru-RU" sz="1800" dirty="0" smtClean="0"/>
          </a:p>
          <a:p>
            <a:r>
              <a:rPr lang="ru-RU" sz="1800" dirty="0" smtClean="0"/>
              <a:t>в неумении определять цвета, работать красками,</a:t>
            </a:r>
          </a:p>
          <a:p>
            <a:r>
              <a:rPr lang="ru-RU" sz="1800" dirty="0" smtClean="0"/>
              <a:t>в неумении выполнять элементарные графические упражнения,</a:t>
            </a:r>
          </a:p>
          <a:p>
            <a:r>
              <a:rPr lang="ru-RU" sz="1800" dirty="0" smtClean="0"/>
              <a:t>в неумении выделять главное в рисунке.</a:t>
            </a:r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sz="1800" dirty="0"/>
          </a:p>
          <a:p>
            <a:pPr marL="45720" indent="0">
              <a:buNone/>
            </a:pPr>
            <a:endParaRPr lang="ru-RU" sz="1800" dirty="0" smtClean="0"/>
          </a:p>
          <a:p>
            <a:pPr marL="45720" indent="0">
              <a:buNone/>
            </a:pPr>
            <a:endParaRPr lang="ru-RU" u="sng" dirty="0"/>
          </a:p>
        </p:txBody>
      </p:sp>
      <p:pic>
        <p:nvPicPr>
          <p:cNvPr id="1026" name="Picture 2" descr="E:\Новая папка (2)\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67130"/>
            <a:ext cx="2016224" cy="13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Новая папка (2)\DSC069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6196"/>
            <a:ext cx="2160240" cy="15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Новая папка (2)\DSC069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70433"/>
            <a:ext cx="2229062" cy="148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66014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     Причины  данной проблемы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низкий уровень квалификации работников дошкольного образования в сельской местности;</a:t>
            </a:r>
          </a:p>
          <a:p>
            <a:r>
              <a:rPr lang="ru-RU" dirty="0" smtClean="0"/>
              <a:t>снижение уровня жизни села, социального статуса семьи, образованности родителей;</a:t>
            </a:r>
          </a:p>
          <a:p>
            <a:r>
              <a:rPr lang="ru-RU" dirty="0" smtClean="0"/>
              <a:t>обучающихся по специальным коррекционным программам 7-8 вида становится больше.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1"/>
            <a:ext cx="7315200" cy="8640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           Пути решения проблемы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84784"/>
            <a:ext cx="7315200" cy="4824577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u="sng" dirty="0" smtClean="0"/>
              <a:t>Теоретические:</a:t>
            </a:r>
          </a:p>
          <a:p>
            <a:r>
              <a:rPr lang="ru-RU" dirty="0" smtClean="0"/>
              <a:t>изучение научно-методической литературы в рамках самообразования;</a:t>
            </a:r>
          </a:p>
          <a:p>
            <a:r>
              <a:rPr lang="ru-RU" dirty="0" smtClean="0"/>
              <a:t>курсовая подготовка с целью повышения уровня квалификации.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u="sng" dirty="0" smtClean="0"/>
              <a:t>Практические:</a:t>
            </a:r>
          </a:p>
          <a:p>
            <a:r>
              <a:rPr lang="ru-RU" dirty="0" smtClean="0"/>
              <a:t>формировать у младших школьников знания о средствах художественной выразительности;</a:t>
            </a:r>
          </a:p>
          <a:p>
            <a:r>
              <a:rPr lang="ru-RU" dirty="0" smtClean="0"/>
              <a:t>организовать обучение приемам создания композиции в логической последовательности: от общего-к частному, от абстрактного-к конкретному;</a:t>
            </a:r>
          </a:p>
          <a:p>
            <a:r>
              <a:rPr lang="ru-RU" dirty="0" smtClean="0"/>
              <a:t>использовать действие моделирования на начальном этапе формирования композиционных умений у младших школьников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94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41976" cy="129614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Композиционные умения определила как: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315200" cy="4896585"/>
          </a:xfrm>
        </p:spPr>
        <p:txBody>
          <a:bodyPr/>
          <a:lstStyle/>
          <a:p>
            <a:r>
              <a:rPr lang="ru-RU" dirty="0" smtClean="0"/>
              <a:t>выделение сюжетно-композиционного центра рисунка</a:t>
            </a:r>
          </a:p>
          <a:p>
            <a:pPr marL="45720" indent="0">
              <a:buNone/>
            </a:pPr>
            <a:r>
              <a:rPr lang="ru-RU" sz="1600" dirty="0" smtClean="0"/>
              <a:t>   умение компоновать рисунок на листе, выделять главное размером и</a:t>
            </a:r>
          </a:p>
          <a:p>
            <a:pPr marL="4572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цветом </a:t>
            </a:r>
            <a:endParaRPr lang="ru-RU" sz="1600" dirty="0"/>
          </a:p>
        </p:txBody>
      </p:sp>
      <p:pic>
        <p:nvPicPr>
          <p:cNvPr id="5" name="Picture 2" descr="C:\Users\123\Desktop\фото т.лена\фото 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06643" y="2229856"/>
            <a:ext cx="109035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Users\123\Desktop\Новая папка (2)\фото 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311" y="2512770"/>
            <a:ext cx="2062178" cy="1491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123\Desktop\Новая папка (2)\фото 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606418"/>
            <a:ext cx="2550681" cy="174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3" descr="C:\Users\123\Desktop\Новая папка (2)\фото 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724" y="4614191"/>
            <a:ext cx="2304257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E:\фото т.лена\фото 1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7245" y="2547670"/>
            <a:ext cx="1041124" cy="13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Новая папка (2)\фото 0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04" y="2599826"/>
            <a:ext cx="2065672" cy="1549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Новая папка (2)\фото 0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76" y="4643821"/>
            <a:ext cx="2478474" cy="1706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2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897960" cy="1152128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передача движения и покоя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статика и динамика</a:t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E:\Новая папка (2)\фото 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58" y="2020342"/>
            <a:ext cx="1944216" cy="13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Новая папка (2)\фото 0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85955"/>
            <a:ext cx="1915302" cy="13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Новая папка (2)\фото 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19570"/>
            <a:ext cx="2487617" cy="1865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E:\Новая папка (2)\фото 0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168" y="3942485"/>
            <a:ext cx="1909936" cy="254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E:\Новая папка (2)\фото 07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1" y="4119570"/>
            <a:ext cx="2448272" cy="1836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 descr="E:\фото т.лена\фото 1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1445" y="391363"/>
            <a:ext cx="943906" cy="12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фото т.лена\фото 1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651" y="571417"/>
            <a:ext cx="1037339" cy="13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Новая папка (2)\DSC0699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18" y="2141329"/>
            <a:ext cx="899532" cy="11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E:\Новая папка (2)\DSC069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921" y="2237647"/>
            <a:ext cx="1470744" cy="11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1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764705"/>
            <a:ext cx="4464496" cy="1008111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Создание и выражение художественного образа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15616" y="2132856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ощущения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059832" y="2852936"/>
            <a:ext cx="2088232" cy="828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эмоции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148064" y="3501008"/>
            <a:ext cx="230425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Образ (ассоциации)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5942575" y="4725144"/>
            <a:ext cx="72008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699792" y="2852936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788024" y="3681028"/>
            <a:ext cx="360040" cy="108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403648" y="5301208"/>
            <a:ext cx="633670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Выразительные средства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99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517</TotalTime>
  <Words>548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Перспектива</vt:lpstr>
      <vt:lpstr>Самоанализ профессиональной                             деятельности</vt:lpstr>
      <vt:lpstr>Цель художественного образования</vt:lpstr>
      <vt:lpstr>Задачи профессиональной  деятельности                            </vt:lpstr>
      <vt:lpstr>Проблемы  </vt:lpstr>
      <vt:lpstr>       Причины  данной проблемы</vt:lpstr>
      <vt:lpstr>           Пути решения проблемы</vt:lpstr>
      <vt:lpstr>Композиционные умения определила как: </vt:lpstr>
      <vt:lpstr>передача движения и покоя статика и динамика </vt:lpstr>
      <vt:lpstr> Создание и выражение художественного образа</vt:lpstr>
      <vt:lpstr>2.Снижение мотивации к учению у подростков на уроках изобразительного искусства в старших классах</vt:lpstr>
      <vt:lpstr>                      Технологии </vt:lpstr>
      <vt:lpstr>Проект предполагает</vt:lpstr>
      <vt:lpstr>Проект «Поздравь своего учителя»                         9 класс</vt:lpstr>
      <vt:lpstr>Призовые места в конкурсах муниципальный уровень</vt:lpstr>
      <vt:lpstr>Результаты успеваемости  и качества обученности по ИЗО</vt:lpstr>
      <vt:lpstr>Результаты профессиональной 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Элемент</dc:creator>
  <cp:lastModifiedBy>Элемент</cp:lastModifiedBy>
  <cp:revision>45</cp:revision>
  <dcterms:created xsi:type="dcterms:W3CDTF">2011-12-11T07:40:38Z</dcterms:created>
  <dcterms:modified xsi:type="dcterms:W3CDTF">2011-12-15T09:58:07Z</dcterms:modified>
</cp:coreProperties>
</file>