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74" r:id="rId5"/>
    <p:sldId id="266" r:id="rId6"/>
    <p:sldId id="265" r:id="rId7"/>
    <p:sldId id="270" r:id="rId8"/>
    <p:sldId id="258" r:id="rId9"/>
    <p:sldId id="262" r:id="rId10"/>
    <p:sldId id="269" r:id="rId11"/>
    <p:sldId id="263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9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74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3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14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554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6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2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21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93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0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9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1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D58EE-EFC7-44CF-8668-2B86DDB833A3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F767-C2DB-4FA7-AE64-581F6D11F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176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isdoms.ru/avt/b207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s09.radikal.ru/i182/1006/d5/0c095fbb0f47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4" y="-42863"/>
            <a:ext cx="7626346" cy="693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8" y="81482"/>
            <a:ext cx="4421175" cy="6640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3820283"/>
              </p:ext>
            </p:extLst>
          </p:nvPr>
        </p:nvGraphicFramePr>
        <p:xfrm>
          <a:off x="5756485" y="155270"/>
          <a:ext cx="4926604" cy="5566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306"/>
                <a:gridCol w="2830298"/>
              </a:tblGrid>
              <a:tr h="5780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Ф.И.О. </a:t>
                      </a:r>
                      <a:br>
                        <a:rPr lang="ru-RU" sz="900" dirty="0">
                          <a:effectLst/>
                        </a:rPr>
                      </a:b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Глаголева Лидия Олеговна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6699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Образование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Высшее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4451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Название учебного заведения, год его окончания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Тульский государственный педагогический</a:t>
                      </a:r>
                      <a:r>
                        <a:rPr lang="ru-RU" sz="900" baseline="0" dirty="0" smtClean="0">
                          <a:effectLst/>
                        </a:rPr>
                        <a:t> университет им. Л.Н. Толстого, 2003г.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6593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Специальность по диплому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и методика начального образования», «Социальная педагогика».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6156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Квалификация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ru-RU" sz="90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начальных классов, социальный педагог </a:t>
                      </a:r>
                      <a:endParaRPr lang="ru-RU" sz="9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8962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Место работы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Муниципальное бюджетное дошкольное образовательное учреждение №152 – детский сад комбинированного вида г. Тулы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2719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Должность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воспитатель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3799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Педагогический стаж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  </a:t>
                      </a:r>
                      <a:r>
                        <a:rPr lang="ru-RU" sz="900" dirty="0">
                          <a:effectLst/>
                        </a:rPr>
                        <a:t>лет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3892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Стаж работы в занимаемой должности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 </a:t>
                      </a:r>
                      <a:r>
                        <a:rPr lang="ru-RU" sz="900" dirty="0">
                          <a:effectLst/>
                        </a:rPr>
                        <a:t>лет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  <a:tr h="4888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Награды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Почетная грамота </a:t>
                      </a:r>
                      <a:r>
                        <a:rPr lang="ru-RU" sz="900" dirty="0" smtClean="0">
                          <a:effectLst/>
                        </a:rPr>
                        <a:t>управления образования администрации</a:t>
                      </a:r>
                      <a:r>
                        <a:rPr lang="ru-RU" sz="900" baseline="0" dirty="0" smtClean="0">
                          <a:effectLst/>
                        </a:rPr>
                        <a:t> города Тулы</a:t>
                      </a:r>
                      <a:r>
                        <a:rPr lang="ru-RU" sz="900" dirty="0" smtClean="0">
                          <a:effectLst/>
                        </a:rPr>
                        <a:t> №1/430-к </a:t>
                      </a:r>
                      <a:r>
                        <a:rPr lang="ru-RU" sz="900" dirty="0">
                          <a:effectLst/>
                        </a:rPr>
                        <a:t>от </a:t>
                      </a:r>
                      <a:r>
                        <a:rPr lang="ru-RU" sz="900" dirty="0" smtClean="0">
                          <a:effectLst/>
                        </a:rPr>
                        <a:t>17.09.2013г</a:t>
                      </a:r>
                      <a:r>
                        <a:rPr lang="ru-RU" sz="900" dirty="0">
                          <a:effectLst/>
                        </a:rPr>
                        <a:t>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26" marR="44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135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Фото01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1" y="995880"/>
            <a:ext cx="5225920" cy="392745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0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228" y="995881"/>
            <a:ext cx="5288933" cy="392745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6628" y="5426219"/>
            <a:ext cx="2879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«Лоскутная слобода»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16306" y="5426219"/>
            <a:ext cx="37584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Выступления на педагогических советах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38821" y="1698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«Надо </a:t>
            </a:r>
            <a:r>
              <a:rPr lang="ru-RU" dirty="0">
                <a:latin typeface="Cambria" panose="02040503050406030204" pitchFamily="18" charset="0"/>
              </a:rPr>
              <a:t>много учиться, чтобы знать хоть </a:t>
            </a:r>
            <a:r>
              <a:rPr lang="ru-RU" dirty="0" smtClean="0">
                <a:latin typeface="Cambria" panose="02040503050406030204" pitchFamily="18" charset="0"/>
              </a:rPr>
              <a:t>немного»</a:t>
            </a:r>
            <a:r>
              <a:rPr lang="ru-RU" dirty="0">
                <a:latin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</a:rPr>
            </a:br>
            <a:r>
              <a:rPr lang="ru-RU" i="1" dirty="0">
                <a:latin typeface="Cambria" panose="02040503050406030204" pitchFamily="18" charset="0"/>
              </a:rPr>
              <a:t>Монтескье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167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1552" y="298764"/>
            <a:ext cx="612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</a:rPr>
              <a:t>Достижения воспитанников</a:t>
            </a:r>
            <a:endParaRPr lang="ru-RU" sz="36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259" y="1103819"/>
            <a:ext cx="28276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конкурс «РЖД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 Посвящается 40-летию с начала строительства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БАМа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 области) 2014г.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konkurs.sertification.org/new_store/rzd/images/5136.JPG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1" y="2273370"/>
            <a:ext cx="2519881" cy="19573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29188" y="963698"/>
            <a:ext cx="343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Всероссийский пластилиновый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«Уши, ноги и хвосты» конкурсный тур: «Знаешь, в море кто живёт? Пластилиновый народ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!» 2014г.</a:t>
            </a:r>
            <a:endParaRPr lang="ru-RU" sz="1400" dirty="0"/>
          </a:p>
        </p:txBody>
      </p:sp>
      <p:pic>
        <p:nvPicPr>
          <p:cNvPr id="9" name="Рисунок 8" descr="D:\Изображения\2014-04-18\13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67941" y="1965815"/>
            <a:ext cx="3404235" cy="317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40198" y="1103115"/>
            <a:ext cx="2817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Ежегодный муниципальный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«Косогорские веснушки»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175095"/>
            <a:ext cx="2310863" cy="3262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3340868" y="2216786"/>
            <a:ext cx="2444222" cy="3622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945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6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5374" y="298764"/>
            <a:ext cx="373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</a:rPr>
              <a:t>Мои достижения</a:t>
            </a:r>
            <a:endParaRPr lang="ru-RU" sz="36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445655">
            <a:off x="266097" y="278667"/>
            <a:ext cx="2659382" cy="3722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471947">
            <a:off x="6028266" y="1761929"/>
            <a:ext cx="2719152" cy="3749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1348705">
            <a:off x="9067754" y="245191"/>
            <a:ext cx="2794803" cy="3969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0411954">
            <a:off x="3000092" y="1823839"/>
            <a:ext cx="2583026" cy="3721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28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03263" y="1713641"/>
            <a:ext cx="39744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«О, сколько их на полях!</a:t>
            </a:r>
            <a:endParaRPr lang="ru-RU" sz="1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каждый цветёт по-своему,</a:t>
            </a:r>
            <a:endParaRPr lang="ru-RU" sz="1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высший подвиг цветка!»</a:t>
            </a:r>
            <a:endParaRPr lang="ru-RU" sz="1400" b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Басе.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583751" y="-487605"/>
            <a:ext cx="5153685" cy="7685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427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15" descr="f:\Мои документы\работа\ДОУ №152\Глаголева Л.А\фото\2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30" y="1957653"/>
            <a:ext cx="5463981" cy="4096228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Рисунок 14" descr="f:\Мои документы\работа\ДОУ №152\Глаголева Л.А\фото\2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" y="672060"/>
            <a:ext cx="5393060" cy="404479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7483" y="299236"/>
            <a:ext cx="55998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«Гимнастика</a:t>
            </a:r>
            <a:r>
              <a:rPr lang="ru-RU" sz="1600" b="1" dirty="0">
                <a:solidFill>
                  <a:srgbClr val="000000"/>
                </a:solidFill>
                <a:latin typeface="Cambria" panose="02040503050406030204" pitchFamily="18" charset="0"/>
              </a:rPr>
              <a:t>, физические упражнения, ходьба должны прочно войти в повседневный быт каждого, кто хочет сохранить работоспособность, здоровье, полноценную и радостную </a:t>
            </a:r>
            <a:r>
              <a:rPr lang="ru-RU" sz="1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жизнь» </a:t>
            </a:r>
          </a:p>
          <a:p>
            <a:pPr algn="r"/>
            <a:endParaRPr lang="ru-RU" sz="1600" i="1" dirty="0" smtClean="0">
              <a:latin typeface="Cambria" panose="02040503050406030204" pitchFamily="18" charset="0"/>
            </a:endParaRPr>
          </a:p>
          <a:p>
            <a:pPr algn="r"/>
            <a:r>
              <a:rPr lang="ru-RU" sz="1600" i="1" dirty="0" smtClean="0">
                <a:latin typeface="Cambria" panose="02040503050406030204" pitchFamily="18" charset="0"/>
              </a:rPr>
              <a:t>Гиппократ</a:t>
            </a:r>
            <a:r>
              <a:rPr lang="ru-RU" sz="1600" i="1" dirty="0" smtClean="0"/>
              <a:t>.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</p:spTree>
    <p:extLst>
      <p:ext uri="{BB962C8B-B14F-4D97-AF65-F5344CB8AC3E}">
        <p14:creationId xmlns="" xmlns:p14="http://schemas.microsoft.com/office/powerpoint/2010/main" val="31887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10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2" y="138566"/>
            <a:ext cx="4145492" cy="3111628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7" descr="f:\Мои документы\работа\ДОУ №152\Глаголева Л.А\фото\2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1" y="3598433"/>
            <a:ext cx="4075112" cy="305752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0" descr="f:\Мои документы\работа\ДОУ №152\Глаголева Л.А\фото\2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42" y="138566"/>
            <a:ext cx="4295220" cy="3111628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11" descr="f:\Мои документы\работа\ДОУ №152\Глаголева Л.А\фото\19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78" y="3598433"/>
            <a:ext cx="4193987" cy="3145122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1754" y="326317"/>
            <a:ext cx="3503691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«Игра </a:t>
            </a:r>
            <a:r>
              <a:rPr lang="ru-RU" sz="16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</a:t>
            </a:r>
            <a:r>
              <a:rPr lang="ru-RU" sz="16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r"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6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Сухомлинский </a:t>
            </a:r>
            <a:endParaRPr lang="ru-RU" sz="1600" i="1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45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81940" y="851025"/>
            <a:ext cx="6016441" cy="3836477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1" y="2084395"/>
            <a:ext cx="5480362" cy="4110272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6995" y="316872"/>
            <a:ext cx="4334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" panose="02040503050406030204" pitchFamily="18" charset="0"/>
              </a:rPr>
              <a:t>«Великий </a:t>
            </a:r>
            <a:r>
              <a:rPr lang="ru-RU" sz="1600" b="1" dirty="0">
                <a:latin typeface="Cambria" panose="02040503050406030204" pitchFamily="18" charset="0"/>
              </a:rPr>
              <a:t>секрет воспитания — в умении добиться того, чтобы телесные и умственные упражнения всегда служили отдыхом — одни от </a:t>
            </a:r>
            <a:r>
              <a:rPr lang="ru-RU" sz="1600" b="1" dirty="0" smtClean="0">
                <a:latin typeface="Cambria" panose="02040503050406030204" pitchFamily="18" charset="0"/>
              </a:rPr>
              <a:t>других»</a:t>
            </a:r>
          </a:p>
          <a:p>
            <a:endParaRPr lang="ru-RU" sz="1600" b="1" dirty="0" smtClean="0">
              <a:latin typeface="Cambria" panose="02040503050406030204" pitchFamily="18" charset="0"/>
            </a:endParaRPr>
          </a:p>
          <a:p>
            <a:r>
              <a:rPr lang="ru-RU" sz="1600" i="1" dirty="0" smtClean="0">
                <a:latin typeface="Cambria" panose="02040503050406030204" pitchFamily="18" charset="0"/>
              </a:rPr>
              <a:t>Руссо Ж.</a:t>
            </a:r>
            <a:endParaRPr lang="ru-RU" sz="1600" i="1" dirty="0">
              <a:latin typeface="Cambria" panose="02040503050406030204" pitchFamily="18" charset="0"/>
            </a:endParaRPr>
          </a:p>
          <a:p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050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IMG_01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9" y="292066"/>
            <a:ext cx="3863469" cy="2900163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0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0" y="3539868"/>
            <a:ext cx="3863469" cy="2894415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0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63" y="903973"/>
            <a:ext cx="3596213" cy="4794183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11" y="2745985"/>
            <a:ext cx="3936228" cy="2952171"/>
          </a:xfrm>
          <a:prstGeom prst="rect">
            <a:avLst/>
          </a:prstGeom>
          <a:ln w="44450"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99711" y="264819"/>
            <a:ext cx="4349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«Природа </a:t>
            </a:r>
            <a:r>
              <a:rPr lang="ru-RU" b="1" dirty="0">
                <a:latin typeface="Cambria" panose="02040503050406030204" pitchFamily="18" charset="0"/>
              </a:rPr>
              <a:t>так обо всем позаботилась, что повсюду ты находишь, чему </a:t>
            </a:r>
            <a:r>
              <a:rPr lang="ru-RU" b="1" dirty="0" smtClean="0">
                <a:latin typeface="Cambria" panose="02040503050406030204" pitchFamily="18" charset="0"/>
              </a:rPr>
              <a:t>учиться»</a:t>
            </a:r>
          </a:p>
          <a:p>
            <a:pPr algn="ctr"/>
            <a:r>
              <a:rPr lang="ru-RU" b="1" dirty="0">
                <a:latin typeface="Cambria" panose="02040503050406030204" pitchFamily="18" charset="0"/>
              </a:rPr>
              <a:t/>
            </a:r>
            <a:br>
              <a:rPr lang="ru-RU" b="1" dirty="0">
                <a:latin typeface="Cambria" panose="02040503050406030204" pitchFamily="18" charset="0"/>
              </a:rPr>
            </a:br>
            <a:r>
              <a:rPr lang="ru-RU" i="1" dirty="0">
                <a:latin typeface="Cambria" panose="02040503050406030204" pitchFamily="18" charset="0"/>
              </a:rPr>
              <a:t>Леонардо да Винчи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80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Фото07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70" y="138707"/>
            <a:ext cx="4396540" cy="3069124"/>
          </a:xfrm>
          <a:prstGeom prst="rect">
            <a:avLst/>
          </a:prstGeom>
          <a:noFill/>
          <a:ln w="3810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38670" y="3388632"/>
            <a:ext cx="4396540" cy="3288566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1" y="138707"/>
            <a:ext cx="4127806" cy="3095855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710" y="2067905"/>
            <a:ext cx="2753561" cy="4024887"/>
          </a:xfrm>
          <a:prstGeom prst="rect">
            <a:avLst/>
          </a:prstGeom>
          <a:noFill/>
          <a:ln w="349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31166" y="3788199"/>
            <a:ext cx="4379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anose="02040503050406030204" pitchFamily="18" charset="0"/>
              </a:rPr>
              <a:t>«Ученик – это не сосуд, который надо наполнить, а факел, который надо зажечь. А зажечь факел может лишь тот, кто сам горит»</a:t>
            </a:r>
          </a:p>
          <a:p>
            <a:pPr algn="ctr"/>
            <a:endParaRPr lang="ru-RU" b="1" dirty="0" smtClean="0">
              <a:latin typeface="Cambria" panose="02040503050406030204" pitchFamily="18" charset="0"/>
            </a:endParaRPr>
          </a:p>
          <a:p>
            <a:r>
              <a:rPr lang="ru-RU" i="1" dirty="0" smtClean="0">
                <a:latin typeface="Cambria" panose="02040503050406030204" pitchFamily="18" charset="0"/>
              </a:rPr>
              <a:t>Плутарх</a:t>
            </a:r>
            <a:endParaRPr lang="ru-RU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52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0572" y="174056"/>
            <a:ext cx="4757777" cy="3045552"/>
          </a:xfrm>
          <a:prstGeom prst="rect">
            <a:avLst/>
          </a:prstGeom>
          <a:solidFill>
            <a:schemeClr val="bg1"/>
          </a:solidFill>
          <a:ln w="3492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06" y="885540"/>
            <a:ext cx="5051833" cy="3788875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57969" y="3449920"/>
            <a:ext cx="5367762" cy="3177767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41754" y="119605"/>
            <a:ext cx="441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Осуществление преемственности между МБДОУ №152 и МКОУ СОШ №65, 66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4120" y="4804720"/>
            <a:ext cx="539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mbria" panose="02040503050406030204" pitchFamily="18" charset="0"/>
              </a:rPr>
              <a:t>«И </a:t>
            </a:r>
            <a:r>
              <a:rPr lang="ru-RU" b="1" dirty="0">
                <a:latin typeface="Cambria" panose="02040503050406030204" pitchFamily="18" charset="0"/>
              </a:rPr>
              <a:t>воспитание, и образование нераздельны. Нельзя воспитывать, не передавая знания, всякое же знание действует </a:t>
            </a:r>
            <a:r>
              <a:rPr lang="ru-RU" b="1" dirty="0" smtClean="0">
                <a:latin typeface="Cambria" panose="02040503050406030204" pitchFamily="18" charset="0"/>
              </a:rPr>
              <a:t>воспитательно»</a:t>
            </a:r>
            <a:r>
              <a:rPr lang="ru-RU" b="1" dirty="0">
                <a:latin typeface="Cambria" panose="02040503050406030204" pitchFamily="18" charset="0"/>
              </a:rPr>
              <a:t/>
            </a:r>
            <a:br>
              <a:rPr lang="ru-RU" b="1" dirty="0">
                <a:latin typeface="Cambria" panose="02040503050406030204" pitchFamily="18" charset="0"/>
              </a:rPr>
            </a:br>
            <a:r>
              <a:rPr lang="ru-RU" i="1" dirty="0">
                <a:latin typeface="Cambria" panose="02040503050406030204" pitchFamily="18" charset="0"/>
              </a:rPr>
              <a:t>Л.Н. Толстой</a:t>
            </a:r>
          </a:p>
        </p:txBody>
      </p:sp>
    </p:spTree>
    <p:extLst>
      <p:ext uri="{BB962C8B-B14F-4D97-AF65-F5344CB8AC3E}">
        <p14:creationId xmlns="" xmlns:p14="http://schemas.microsoft.com/office/powerpoint/2010/main" val="24638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-main-pic" descr="Картинка 391 из 112170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39" y="3189201"/>
            <a:ext cx="4072139" cy="3054104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91" y="1883334"/>
            <a:ext cx="5060762" cy="3795572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8" y="119641"/>
            <a:ext cx="3797135" cy="2847851"/>
          </a:xfrm>
          <a:prstGeom prst="rect">
            <a:avLst/>
          </a:prstGeom>
          <a:ln w="34925"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278461" y="2217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одна, даже самая лучшая программа, не сможет дать полноценных результатов, если она не реализуется в содружестве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семьёй»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3115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383</Words>
  <Application>Microsoft Office PowerPoint</Application>
  <PresentationFormat>Произвольный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 Грачева</dc:creator>
  <cp:lastModifiedBy>Vika</cp:lastModifiedBy>
  <cp:revision>25</cp:revision>
  <dcterms:created xsi:type="dcterms:W3CDTF">2014-12-05T05:50:54Z</dcterms:created>
  <dcterms:modified xsi:type="dcterms:W3CDTF">2014-12-07T14:28:48Z</dcterms:modified>
</cp:coreProperties>
</file>