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9" r:id="rId2"/>
    <p:sldId id="256" r:id="rId3"/>
    <p:sldId id="258" r:id="rId4"/>
    <p:sldId id="261" r:id="rId5"/>
    <p:sldId id="262" r:id="rId6"/>
    <p:sldId id="273" r:id="rId7"/>
    <p:sldId id="283" r:id="rId8"/>
    <p:sldId id="287" r:id="rId9"/>
    <p:sldId id="284" r:id="rId10"/>
    <p:sldId id="267" r:id="rId11"/>
    <p:sldId id="271" r:id="rId12"/>
    <p:sldId id="275" r:id="rId13"/>
    <p:sldId id="269" r:id="rId14"/>
    <p:sldId id="277" r:id="rId15"/>
    <p:sldId id="276" r:id="rId16"/>
    <p:sldId id="278" r:id="rId17"/>
    <p:sldId id="280" r:id="rId18"/>
    <p:sldId id="26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88342" autoAdjust="0"/>
  </p:normalViewPr>
  <p:slideViewPr>
    <p:cSldViewPr>
      <p:cViewPr>
        <p:scale>
          <a:sx n="44" d="100"/>
          <a:sy n="4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A76A-729B-4E85-A127-D3982C1FD47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74A95-B613-47B5-8FEB-9FE7A3683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1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4A95-B613-47B5-8FEB-9FE7A36837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1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4A95-B613-47B5-8FEB-9FE7A36837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0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4A95-B613-47B5-8FEB-9FE7A36837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4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Microsoft_PowerPoint_97-2003_Presentation1.ppt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888344"/>
              </p:ext>
            </p:extLst>
          </p:nvPr>
        </p:nvGraphicFramePr>
        <p:xfrm>
          <a:off x="-259490" y="-315416"/>
          <a:ext cx="9316524" cy="698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Презентация" r:id="rId3" imgW="4570501" imgH="3427618" progId="PowerPoint.Show.8">
                  <p:embed/>
                </p:oleObj>
              </mc:Choice>
              <mc:Fallback>
                <p:oleObj name="Презентация" r:id="rId3" imgW="4570501" imgH="3427618" progId="PowerPoint.Show.8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9490" y="-315416"/>
                        <a:ext cx="9316524" cy="698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554" y="-301716"/>
            <a:ext cx="9396536" cy="715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79" y="-279039"/>
            <a:ext cx="2697291" cy="4049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2" y="3814383"/>
            <a:ext cx="4114767" cy="3086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048" y="-155997"/>
            <a:ext cx="2502967" cy="3803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79533" y="2060057"/>
            <a:ext cx="7322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 северный  край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Город НАДЫМ</a:t>
            </a:r>
            <a:endParaRPr lang="ru-RU" sz="5400" b="1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3" name="Picture 9" descr="C:\Users\НАТАЛЬЯ\Desktop\6750300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59986"/>
            <a:ext cx="3992985" cy="25373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669">
        <p14:gallery dir="l"/>
      </p:transition>
    </mc:Choice>
    <mc:Fallback xmlns="">
      <p:transition spd="slow" advClick="0" advTm="76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069" y="1896870"/>
            <a:ext cx="71812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 пределах округа и прилегающих к нему ближайших островах преобладает растительность, свойственная тундровой 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зоне</a:t>
            </a:r>
            <a:endParaRPr lang="ru-RU" sz="20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4" name="Picture 2" descr="C:\Users\НАТАЛЬЯ\Desktop\Новая папка (2)\d9cbff0f4b5c344781d074f8b8dfdb5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85753"/>
            <a:ext cx="2448272" cy="2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НАТАЛЬЯ\Desktop\Новая папка (2)\0_bca_fc80bb8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80" y="3273748"/>
            <a:ext cx="2126544" cy="13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НАТАЛЬЯ\Desktop\Новая папка (2)\b75891af56f1768c9697753b0735899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160786" cy="14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4-tub-ru.yandex.net/i?id=208402432-12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493" y="1115801"/>
            <a:ext cx="2803202" cy="17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im2-tub-ru.yandex.net/i?id=151813356-54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951" y="3285753"/>
            <a:ext cx="3330286" cy="28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im4-tub-ru.yandex.net/i?id=66423855-24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012962"/>
            <a:ext cx="2448272" cy="198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im6-tub-ru.yandex.net/i?id=381370460-58-72&amp;n=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81" y="1012963"/>
            <a:ext cx="2126542" cy="198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108">
        <p14:gallery dir="l"/>
      </p:transition>
    </mc:Choice>
    <mc:Fallback xmlns="">
      <p:transition spd="slow" advClick="0" advTm="111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v3.lori-images.net/zdanie-gradoobrazuyuschego-predpriyatiya-goroda-nadym-0000625323-preview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385" y="3835207"/>
            <a:ext cx="4202732" cy="26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736" y="24697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Градообразующим предприятием </a:t>
            </a:r>
            <a: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города </a:t>
            </a:r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Надым является  ООО «Газпром добыча Надым»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8498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Здание 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ООО «Газпром добыча Надым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»</a:t>
            </a:r>
            <a:endParaRPr lang="ru-RU" b="0" i="0" dirty="0">
              <a:solidFill>
                <a:schemeClr val="tx2">
                  <a:lumMod val="75000"/>
                </a:schemeClr>
              </a:solidFill>
              <a:effectLst/>
              <a:latin typeface="Arial"/>
            </a:endParaRPr>
          </a:p>
        </p:txBody>
      </p:sp>
      <p:pic>
        <p:nvPicPr>
          <p:cNvPr id="2057" name="Picture 9" descr="Сергей Меньшико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060" y="1275430"/>
            <a:ext cx="1833032" cy="24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29142" y="1858183"/>
            <a:ext cx="4381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Сергей Меньшиков — генеральный директор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ООО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«Газпром добыча Надым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9" name="Picture 11" descr="http://im5-tub-ru.yandex.net/i?id=105330287-32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788" y="3886846"/>
            <a:ext cx="2339476" cy="26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807">
        <p14:gallery dir="l"/>
      </p:transition>
    </mc:Choice>
    <mc:Fallback xmlns="">
      <p:transition spd="slow" advClick="0" advTm="108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31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Достопримечательности нашего города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7170" name="Picture 2" descr="http://im4-tub-ru.yandex.net/i?id=434374926-00-72&amp;n=2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180" y="2708920"/>
            <a:ext cx="1997736" cy="320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180" y="1769943"/>
            <a:ext cx="2190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cap="all" dirty="0" smtClean="0">
                <a:solidFill>
                  <a:schemeClr val="tx2">
                    <a:lumMod val="75000"/>
                  </a:schemeClr>
                </a:solidFill>
              </a:rPr>
              <a:t>Памятник</a:t>
            </a:r>
          </a:p>
          <a:p>
            <a:pPr algn="ctr"/>
            <a:r>
              <a:rPr lang="ru-RU" sz="1600" b="1" i="1" cap="all" dirty="0" smtClean="0">
                <a:solidFill>
                  <a:schemeClr val="tx2">
                    <a:lumMod val="75000"/>
                  </a:schemeClr>
                </a:solidFill>
              </a:rPr>
              <a:t>Белый </a:t>
            </a:r>
            <a:r>
              <a:rPr lang="ru-RU" sz="1600" b="1" i="1" cap="all" dirty="0">
                <a:solidFill>
                  <a:schemeClr val="tx2">
                    <a:lumMod val="75000"/>
                  </a:schemeClr>
                </a:solidFill>
              </a:rPr>
              <a:t>медведь </a:t>
            </a:r>
            <a:endParaRPr lang="ru-RU" sz="1600" b="1" i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i="1" cap="all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600" b="1" i="1" cap="all" dirty="0">
                <a:solidFill>
                  <a:schemeClr val="tx2">
                    <a:lumMod val="75000"/>
                  </a:schemeClr>
                </a:solidFill>
              </a:rPr>
              <a:t>земном шаре</a:t>
            </a:r>
          </a:p>
        </p:txBody>
      </p:sp>
      <p:pic>
        <p:nvPicPr>
          <p:cNvPr id="7174" name="Picture 6" descr="http://im5-tub-ru.yandex.net/i?id=124811927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9" y="2708920"/>
            <a:ext cx="25682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90178" y="1929215"/>
            <a:ext cx="20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Памятник </a:t>
            </a:r>
            <a:endParaRPr lang="ru-RU" b="1" i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i="1" cap="all" dirty="0" smtClean="0">
                <a:solidFill>
                  <a:schemeClr val="tx2">
                    <a:lumMod val="75000"/>
                  </a:schemeClr>
                </a:solidFill>
              </a:rPr>
              <a:t>В.В</a:t>
            </a:r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i="1" cap="all" dirty="0" smtClean="0">
                <a:solidFill>
                  <a:schemeClr val="tx2">
                    <a:lumMod val="75000"/>
                  </a:schemeClr>
                </a:solidFill>
              </a:rPr>
              <a:t>Ремизову</a:t>
            </a:r>
            <a:endParaRPr lang="ru-RU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6" name="Picture 8" descr="http://im6-tub-ru.yandex.net/i?id=198836092-15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5868" y="3313253"/>
            <a:ext cx="2675702" cy="18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55156" y="2385754"/>
            <a:ext cx="2675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Памятник</a:t>
            </a:r>
            <a:r>
              <a:rPr lang="ru-RU" b="1" i="1" cap="all" dirty="0">
                <a:solidFill>
                  <a:srgbClr val="0070C0"/>
                </a:solidFill>
              </a:rPr>
              <a:t> </a:t>
            </a:r>
            <a:endParaRPr lang="ru-RU" b="1" i="1" cap="all" dirty="0" smtClean="0">
              <a:solidFill>
                <a:srgbClr val="0070C0"/>
              </a:solidFill>
            </a:endParaRPr>
          </a:p>
          <a:p>
            <a:pPr algn="ctr"/>
            <a:r>
              <a:rPr lang="ru-RU" b="1" i="1" cap="all" dirty="0" smtClean="0">
                <a:solidFill>
                  <a:schemeClr val="tx2">
                    <a:lumMod val="75000"/>
                  </a:schemeClr>
                </a:solidFill>
              </a:rPr>
              <a:t>С.А</a:t>
            </a:r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i="1" cap="all" dirty="0" err="1">
                <a:solidFill>
                  <a:schemeClr val="tx2">
                    <a:lumMod val="75000"/>
                  </a:schemeClr>
                </a:solidFill>
              </a:rPr>
              <a:t>Оруджеву</a:t>
            </a:r>
            <a:endParaRPr lang="ru-RU" b="1" i="1" cap="al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996">
        <p14:gallery dir="l"/>
      </p:transition>
    </mc:Choice>
    <mc:Fallback xmlns="">
      <p:transition spd="slow" advClick="0" advTm="109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4-tub-ru.yandex.net/i?id=355385565-35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06" y="3643281"/>
            <a:ext cx="2304256" cy="30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285" y="3040055"/>
            <a:ext cx="3190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</a:rPr>
              <a:t>Памятник </a:t>
            </a:r>
            <a:endParaRPr lang="ru-RU" b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</a:rPr>
              <a:t>строителям Надыма</a:t>
            </a:r>
            <a:endParaRPr lang="ru-RU" cap="all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9350" y="3940110"/>
            <a:ext cx="3456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</a:rPr>
              <a:t>Памятник </a:t>
            </a:r>
            <a:endParaRPr lang="ru-RU" b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</a:rPr>
              <a:t>Учительнице 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</a:rPr>
              <a:t>в Надыме</a:t>
            </a:r>
          </a:p>
        </p:txBody>
      </p:sp>
      <p:pic>
        <p:nvPicPr>
          <p:cNvPr id="8196" name="Picture 4" descr="http://im8-tub-ru.yandex.net/i?id=538688774-30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270" y="4581128"/>
            <a:ext cx="3672408" cy="18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nashuneg.ru/_ph/9/5541266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20" y="895106"/>
            <a:ext cx="3118228" cy="18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9519" y="218151"/>
            <a:ext cx="2719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</a:rPr>
              <a:t>Памятник </a:t>
            </a:r>
          </a:p>
          <a:p>
            <a:pPr algn="ctr"/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</a:rPr>
              <a:t>первопроходцам</a:t>
            </a:r>
            <a:endParaRPr lang="ru-RU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nashuneg.ru/_ph/9/3623513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346" y="825912"/>
            <a:ext cx="2304256" cy="30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5793" y="179581"/>
            <a:ext cx="1837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chemeClr val="tx2">
                    <a:lumMod val="75000"/>
                  </a:schemeClr>
                </a:solidFill>
              </a:rPr>
              <a:t>Памятник </a:t>
            </a:r>
            <a:endParaRPr lang="ru-RU" b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</a:rPr>
              <a:t>А.М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</a:rPr>
              <a:t>Звереву</a:t>
            </a:r>
            <a:endParaRPr lang="ru-RU" cap="al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7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986">
        <p14:gallery dir="l"/>
      </p:transition>
    </mc:Choice>
    <mc:Fallback xmlns="">
      <p:transition spd="slow" advClick="0" advTm="109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 Надыме состоялось открытие скульптурной композиции «Знак многолетней дружбы и сотрудничества ОАО „Газпром“ с населением и администрацией Ямало-Ненецкого автономного округа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0594" y="3788282"/>
            <a:ext cx="2221165" cy="28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7469" y="2852936"/>
            <a:ext cx="4427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solidFill>
                  <a:schemeClr val="tx2">
                    <a:lumMod val="75000"/>
                  </a:schemeClr>
                </a:solidFill>
              </a:rPr>
              <a:t>Скульптурная композиция </a:t>
            </a:r>
          </a:p>
          <a:p>
            <a:pPr algn="ctr"/>
            <a:r>
              <a:rPr lang="ru-RU" b="1" i="1" cap="all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Знак многолетней </a:t>
            </a:r>
            <a:r>
              <a:rPr lang="ru-RU" b="1" i="1" cap="all" dirty="0" smtClean="0">
                <a:solidFill>
                  <a:schemeClr val="tx2">
                    <a:lumMod val="75000"/>
                  </a:schemeClr>
                </a:solidFill>
              </a:rPr>
              <a:t>дружбы и сотрудничества</a:t>
            </a:r>
            <a:endParaRPr lang="ru-RU" b="1" i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8" name="Picture 6" descr="http://www.stambul-excluziv.narod.ru/pamiatn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282" y="966071"/>
            <a:ext cx="230425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1988" y="97412"/>
            <a:ext cx="2899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Памятник павшим воинам, вечный </a:t>
            </a:r>
            <a:r>
              <a:rPr lang="ru-RU" b="1" i="1" cap="all" dirty="0" smtClean="0">
                <a:solidFill>
                  <a:schemeClr val="tx2">
                    <a:lumMod val="75000"/>
                  </a:schemeClr>
                </a:solidFill>
              </a:rPr>
              <a:t>огонь</a:t>
            </a:r>
            <a:endParaRPr lang="ru-RU" b="1" i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6" name="Picture 4" descr="http://im2-tub-ru.yandex.net/i?id=86426138-61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60" y="4739208"/>
            <a:ext cx="3480660" cy="194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529" y="4055162"/>
            <a:ext cx="2937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Дворец бракосочетаний</a:t>
            </a:r>
            <a:endParaRPr lang="ru-RU" sz="2000" b="1" i="1" cap="al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415" y="97412"/>
            <a:ext cx="3073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культуры Прометей</a:t>
            </a:r>
            <a:endParaRPr lang="ru-RU" sz="2000" b="1" i="1" cap="al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im6-tub-ru.yandex.net/i?id=44969842-09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842" y="805298"/>
            <a:ext cx="33466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82">
        <p14:gallery dir="l"/>
      </p:transition>
    </mc:Choice>
    <mc:Fallback xmlns="">
      <p:transition spd="slow" advClick="0" advTm="110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940" y="404664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Церковь </a:t>
            </a:r>
            <a:endParaRPr lang="ru-RU" b="1" i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i="1" cap="all" dirty="0" smtClean="0">
                <a:solidFill>
                  <a:schemeClr val="tx2">
                    <a:lumMod val="75000"/>
                  </a:schemeClr>
                </a:solidFill>
              </a:rPr>
              <a:t>Николая </a:t>
            </a:r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Чудотворца</a:t>
            </a:r>
          </a:p>
        </p:txBody>
      </p:sp>
      <p:pic>
        <p:nvPicPr>
          <p:cNvPr id="3078" name="Picture 6" descr="http://im4-tub-ru.yandex.net/i?id=123829990-61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447" y="3717032"/>
            <a:ext cx="319721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3960" y="2751080"/>
            <a:ext cx="18501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cap="all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ечеть </a:t>
            </a:r>
            <a:endParaRPr lang="ru-RU" b="1" i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i="1" cap="all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ru-RU" b="1" i="1" cap="all" dirty="0" err="1">
                <a:solidFill>
                  <a:schemeClr val="tx2">
                    <a:lumMod val="75000"/>
                  </a:schemeClr>
                </a:solidFill>
              </a:rPr>
              <a:t>Азат</a:t>
            </a:r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cap="all" dirty="0" err="1">
                <a:solidFill>
                  <a:schemeClr val="tx2">
                    <a:lumMod val="75000"/>
                  </a:schemeClr>
                </a:solidFill>
              </a:rPr>
              <a:t>сафа</a:t>
            </a:r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" </a:t>
            </a:r>
          </a:p>
        </p:txBody>
      </p:sp>
      <p:pic>
        <p:nvPicPr>
          <p:cNvPr id="2050" name="Picture 2" descr="C:\Users\НАТАЛЬЯ\Desktop\Новая папка (2)\5026914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20" y="1202325"/>
            <a:ext cx="3264633" cy="22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7-tub-ru.yandex.net/i?id=23516593-15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430" y="2142531"/>
            <a:ext cx="1944216" cy="28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6333" y="1328367"/>
            <a:ext cx="214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Часовня </a:t>
            </a:r>
          </a:p>
          <a:p>
            <a:pPr lvl="0" algn="ctr"/>
            <a:r>
              <a:rPr lang="ru-RU" b="1" i="1" cap="all" dirty="0">
                <a:solidFill>
                  <a:schemeClr val="tx2">
                    <a:lumMod val="75000"/>
                  </a:schemeClr>
                </a:solidFill>
              </a:rPr>
              <a:t>Святого Петра </a:t>
            </a:r>
          </a:p>
        </p:txBody>
      </p:sp>
    </p:spTree>
    <p:extLst>
      <p:ext uri="{BB962C8B-B14F-4D97-AF65-F5344CB8AC3E}">
        <p14:creationId xmlns:p14="http://schemas.microsoft.com/office/powerpoint/2010/main" val="15989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973">
        <p14:gallery dir="l"/>
      </p:transition>
    </mc:Choice>
    <mc:Fallback xmlns="">
      <p:transition spd="slow" advClick="0" advTm="109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8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    </a:t>
            </a:r>
            <a:r>
              <a:rPr lang="ru-RU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Г</a:t>
            </a:r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лавной достопримечательностью нашего города Является « Озеро Янтарное»</a:t>
            </a:r>
            <a:endParaRPr lang="ru-RU" sz="2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4098" name="Picture 2" descr="http://im7-tub-ru.yandex.net/i?id=14687083-12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684" y="3789040"/>
            <a:ext cx="5400600" cy="285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адым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9487" y="1094152"/>
            <a:ext cx="3816093" cy="25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4-tub-ru.yandex.net/i?id=355508689-46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888432" cy="24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302">
        <p14:gallery dir="l"/>
      </p:transition>
    </mc:Choice>
    <mc:Fallback xmlns="">
      <p:transition spd="slow" advClick="0" advTm="113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78939"/>
            <a:ext cx="8003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 оленеводов - очень зрелищное, массовое и интересное двухдневное мероприятие, которое включает в себя спортивные соревнования по метанию </a:t>
            </a:r>
            <a:r>
              <a:rPr lang="ru-RU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тынзяна</a:t>
            </a:r>
            <a: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хорей, прыжкам через нарты и тройному национальному прыжку, бегу на лыжах, национальной борьбе, гонкам на оленьих </a:t>
            </a: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упряжках проходящие </a:t>
            </a:r>
            <a: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льду озера </a:t>
            </a: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Янтарного</a:t>
            </a:r>
            <a:endParaRPr lang="ru-RU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8" name="Picture 4" descr="http://im2-tub-ru.yandex.net/i?id=102759400-57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770" y="4556867"/>
            <a:ext cx="3281618" cy="19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0-tub-ru.yandex.net/i?id=130926282-33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47" y="1903356"/>
            <a:ext cx="3027309" cy="19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7-tub-ru.yandex.net/i?id=59986893-14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704" y="3212976"/>
            <a:ext cx="201622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7-tub-ru.yandex.net/i?id=224957845-22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770" y="1903357"/>
            <a:ext cx="3281618" cy="19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a102.odnoklassniki.ru/getImage?photoId=428673198612&amp;photoType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37" y="4556867"/>
            <a:ext cx="3019320" cy="19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480">
        <p14:gallery dir="l"/>
      </p:transition>
    </mc:Choice>
    <mc:Fallback xmlns="">
      <p:transition spd="slow" advClick="0" advTm="104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ambul-excluziv.narod.ru/bulvar_strijova_n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98" y="1708120"/>
            <a:ext cx="3817118" cy="2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024" y="332656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Надым — очень компактный. Весь город можно пройти из одного конца в другой быстрым шагом минут за 20. Но здесь, как в Америке, мало кто </a:t>
            </a: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ходит пешком - очень холодно</a:t>
            </a:r>
            <a:endParaRPr lang="ru-RU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 descr="Ночной город.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889" y="1289596"/>
            <a:ext cx="2383189" cy="28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adym-foto.ru/_ph/32/1/486586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560" y="4218892"/>
            <a:ext cx="3203848" cy="22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5-tub-ru.yandex.net/i?id=376218417-54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98" y="4218892"/>
            <a:ext cx="3817118" cy="22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341">
        <p14:gallery dir="l"/>
      </p:transition>
    </mc:Choice>
    <mc:Fallback xmlns="">
      <p:transition spd="slow" advClick="0" advTm="103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968228"/>
            <a:ext cx="8229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7573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В перспективе </a:t>
            </a:r>
            <a:r>
              <a:rPr lang="ru-RU" sz="2400" b="1" dirty="0" err="1">
                <a:solidFill>
                  <a:schemeClr val="bg1"/>
                </a:solidFill>
                <a:cs typeface="Times New Roman" pitchFamily="18" charset="0"/>
              </a:rPr>
              <a:t>Надымский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 район ждет стабильное и успешное будущее, и связано оно прежде всего с общей стратегией социально-экономического развития Ямала, Уральского федерального округа. Большие надежды жители района связывают с реализацией </a:t>
            </a:r>
            <a:r>
              <a:rPr lang="ru-RU" sz="2400" b="1" dirty="0" err="1">
                <a:solidFill>
                  <a:schemeClr val="bg1"/>
                </a:solidFill>
                <a:cs typeface="Times New Roman" pitchFamily="18" charset="0"/>
              </a:rPr>
              <a:t>мегапроекта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 “Урал Промышленный — Урал Полярный”, и прежде всего с развитием транспортной инфраструктуры. Частью этого </a:t>
            </a:r>
            <a:r>
              <a:rPr lang="ru-RU" sz="2400" b="1" dirty="0" err="1">
                <a:solidFill>
                  <a:schemeClr val="bg1"/>
                </a:solidFill>
                <a:cs typeface="Times New Roman" pitchFamily="18" charset="0"/>
              </a:rPr>
              <a:t>мегапроекта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 станет строительство железной и автомобильной дороги от Салехарда до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Надыма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21088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Одним из ключевых объектов </a:t>
            </a:r>
            <a:r>
              <a:rPr lang="ru-RU" sz="2400" b="1" dirty="0" err="1">
                <a:solidFill>
                  <a:schemeClr val="bg1"/>
                </a:solidFill>
                <a:cs typeface="Times New Roman" pitchFamily="18" charset="0"/>
              </a:rPr>
              <a:t>мегапроекта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 “Урал Промышленный — Урал Полярный” станет также строительство моста в Надыме через реку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Надым 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1644">
        <p14:gallery dir="l"/>
      </p:transition>
    </mc:Choice>
    <mc:Fallback xmlns="">
      <p:transition spd="slow" advClick="0" advTm="216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3-tub-ru.yandex.net/i?id=55489648-29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76" y="3717032"/>
            <a:ext cx="41248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7-tub-ru.yandex.net/i?id=154223595-22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38696"/>
            <a:ext cx="4395854" cy="31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4052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 Уральскими горами, здесь, на краешке Земли,</a:t>
            </a:r>
          </a:p>
          <a:p>
            <a:pPr algn="ctr"/>
            <a:r>
              <a:rPr lang="ru-RU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За холодными морями, где живут друзья мои,</a:t>
            </a:r>
          </a:p>
          <a:p>
            <a:pPr algn="ctr"/>
            <a:r>
              <a:rPr lang="ru-RU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Полуостров есть </a:t>
            </a: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Ямал</a:t>
            </a:r>
            <a:endParaRPr lang="ru-RU" sz="2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r"/>
            <a:r>
              <a:rPr lang="ru-RU" sz="20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Волынюк</a:t>
            </a: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</a:t>
            </a:r>
            <a:endParaRPr lang="ru-RU" sz="2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НАТАЛЬЯ\Desktop\Наш ле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3958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906">
        <p14:gallery dir="l"/>
      </p:transition>
    </mc:Choice>
    <mc:Fallback xmlns="">
      <p:transition spd="slow" advClick="0" advTm="119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tambul-excluziv.narod.ru/14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116" y="260648"/>
            <a:ext cx="456044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3-tub-ru.yandex.net/i?id=22314820-69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115" y="2348878"/>
            <a:ext cx="4560441" cy="21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82172"/>
            <a:ext cx="3888432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dirty="0">
                <a:ln w="1143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история Надыма ведет свой отсчет с осени 1967 года, когда почти пустующий в ту пору барачный поселок был выбран в качестве опорной базы для разработки газового месторождения Медвежье. Окруженный многочисленными озерами поселок располагался на сухом возвышенном месте, что позволяло построить взлетно-посадочную полосу для авиатранспорта</a:t>
            </a:r>
          </a:p>
          <a:p>
            <a:pPr algn="ctr"/>
            <a:endParaRPr lang="ru-RU" sz="2200" dirty="0">
              <a:ln w="1143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stambul-excluziv.narod.ru/001n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116" y="4653137"/>
            <a:ext cx="45604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796">
        <p14:gallery dir="l"/>
      </p:transition>
    </mc:Choice>
    <mc:Fallback xmlns="">
      <p:transition spd="slow" advClick="0" advTm="107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im6-tub-ru.yandex.net/i?id=344525714-2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196" y="4362669"/>
            <a:ext cx="3491880" cy="19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ТАЛЬЯ\Desktop\2444193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456384" cy="19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88640"/>
            <a:ext cx="4572000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состав Надымского района входят три городских поселения - город Надым, поселки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Пангоды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Заполярный и семь сельских поселений (в трех из которых проживают ненцы, коми-зыряне, селькупы, ханты – коренные народы Севера). Численность населения Надымского района составляет 67,8 тыс. жителей, 86% которых проживают в городских 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условиях</a:t>
            </a:r>
          </a:p>
          <a:p>
            <a:pPr algn="ctr"/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im0-tub-ru.yandex.net/i?id=538601482-02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04" y="217226"/>
            <a:ext cx="3015551" cy="20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9710" y="188640"/>
            <a:ext cx="269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Arial"/>
              </a:rPr>
              <a:t>Поселок </a:t>
            </a:r>
            <a:r>
              <a:rPr lang="ru-RU" b="1" i="1" dirty="0" err="1" smtClean="0">
                <a:solidFill>
                  <a:schemeClr val="tx2"/>
                </a:solidFill>
                <a:latin typeface="Arial"/>
              </a:rPr>
              <a:t>Кутопьюган</a:t>
            </a:r>
            <a:endParaRPr lang="ru-RU" b="1" i="1" dirty="0">
              <a:solidFill>
                <a:schemeClr val="tx2"/>
              </a:solidFill>
              <a:effectLst/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9930" y="4353452"/>
            <a:ext cx="231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b="1" i="1" dirty="0">
                <a:solidFill>
                  <a:schemeClr val="tx2"/>
                </a:solidFill>
                <a:latin typeface="Arial"/>
              </a:rPr>
              <a:t>П</a:t>
            </a:r>
            <a:r>
              <a:rPr lang="ru-RU" b="1" i="1" dirty="0" smtClean="0">
                <a:solidFill>
                  <a:schemeClr val="tx2"/>
                </a:solidFill>
                <a:latin typeface="Arial"/>
              </a:rPr>
              <a:t>оселок</a:t>
            </a:r>
            <a:r>
              <a:rPr lang="ru-RU" b="1" i="1" dirty="0">
                <a:solidFill>
                  <a:schemeClr val="tx2"/>
                </a:solidFill>
                <a:latin typeface="Arial"/>
              </a:rPr>
              <a:t> </a:t>
            </a:r>
            <a:r>
              <a:rPr lang="ru-RU" b="1" i="1" dirty="0" err="1">
                <a:solidFill>
                  <a:schemeClr val="tx2"/>
                </a:solidFill>
                <a:latin typeface="Arial"/>
              </a:rPr>
              <a:t>Пангоды</a:t>
            </a:r>
            <a:endParaRPr lang="ru-RU" b="1" i="1" dirty="0">
              <a:solidFill>
                <a:schemeClr val="tx2"/>
              </a:solidFill>
              <a:effectLst/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4077072"/>
            <a:ext cx="3690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Надым - административный </a:t>
            </a:r>
            <a:endParaRPr lang="ru-RU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центр</a:t>
            </a:r>
            <a:endParaRPr lang="ru-RU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1" name="Picture 11" descr="http://im3-tub-ru.yandex.net/i?id=560974789-30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76" y="2518631"/>
            <a:ext cx="3312368" cy="15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8166" y="2501615"/>
            <a:ext cx="2456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Arial"/>
              </a:rPr>
              <a:t>Поселок</a:t>
            </a:r>
            <a:r>
              <a:rPr lang="ru-RU" b="1" i="1" dirty="0">
                <a:solidFill>
                  <a:schemeClr val="tx2"/>
                </a:solidFill>
                <a:latin typeface="Arial"/>
              </a:rPr>
              <a:t> </a:t>
            </a:r>
            <a:r>
              <a:rPr lang="ru-RU" b="1" i="1" dirty="0" smtClean="0">
                <a:solidFill>
                  <a:schemeClr val="tx2"/>
                </a:solidFill>
                <a:latin typeface="Arial"/>
              </a:rPr>
              <a:t>Ягельный</a:t>
            </a:r>
            <a:endParaRPr lang="ru-RU" b="0" i="0" dirty="0">
              <a:solidFill>
                <a:schemeClr val="tx2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31">
        <p14:gallery dir="l"/>
      </p:transition>
    </mc:Choice>
    <mc:Fallback xmlns="">
      <p:transition spd="slow" advClick="0" advTm="110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0-tub-ru.yandex.net/i?id=419666090-39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33" y="4271376"/>
            <a:ext cx="410911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3861048"/>
            <a:ext cx="2727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оселок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Заполярный</a:t>
            </a:r>
          </a:p>
        </p:txBody>
      </p:sp>
      <p:pic>
        <p:nvPicPr>
          <p:cNvPr id="7174" name="Picture 6" descr="http://im6-tub-ru.yandex.net/i?id=8523512-69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517" y="4271376"/>
            <a:ext cx="37444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3861048"/>
            <a:ext cx="2032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Поселок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Ныда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6" name="Picture 8" descr="http://im7-tub-ru.yandex.net/i?id=218144156-63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661495" cy="26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476672"/>
            <a:ext cx="2715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Посёлок Приозерный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8" name="Picture 10" descr="http://im8-tub-ru.yandex.net/i?id=143823809-51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109114" cy="26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476672"/>
            <a:ext cx="3182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Поселок Старый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Надым</a:t>
            </a:r>
          </a:p>
        </p:txBody>
      </p:sp>
    </p:spTree>
    <p:extLst>
      <p:ext uri="{BB962C8B-B14F-4D97-AF65-F5344CB8AC3E}">
        <p14:creationId xmlns:p14="http://schemas.microsoft.com/office/powerpoint/2010/main" val="40481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739">
        <p14:gallery dir="l"/>
      </p:transition>
    </mc:Choice>
    <mc:Fallback xmlns="">
      <p:transition spd="slow" advClick="0" advTm="107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Территорию округа населяют представители многих народов. Коренными среди них являются ненцы, селькупы и северные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ханты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122" name="Picture 2" descr="Ненц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81540"/>
            <a:ext cx="2857500" cy="2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5-tub-ru.yandex.net/i?id=25456787-22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284" y="1798331"/>
            <a:ext cx="2738320" cy="20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54086" y="4050133"/>
            <a:ext cx="2370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селькупы</a:t>
            </a:r>
            <a:endParaRPr lang="ru-RU" sz="2000" b="1" i="1" cap="all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126" name="Picture 6" descr="http://im5-tub-ru.yandex.net/i?id=553139744-20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96464"/>
            <a:ext cx="2857500" cy="20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86998" y="4103278"/>
            <a:ext cx="1186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ненцы</a:t>
            </a:r>
          </a:p>
        </p:txBody>
      </p:sp>
      <p:pic>
        <p:nvPicPr>
          <p:cNvPr id="5128" name="Picture 8" descr="http://im8-tub-ru.yandex.net/i?id=8936657-11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092" y="4704038"/>
            <a:ext cx="2678616" cy="20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8-tub-ru.yandex.net/i?id=460765719-53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092" y="1822650"/>
            <a:ext cx="2678616" cy="20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79081" y="3975957"/>
            <a:ext cx="234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северные ханты </a:t>
            </a:r>
          </a:p>
        </p:txBody>
      </p:sp>
      <p:pic>
        <p:nvPicPr>
          <p:cNvPr id="5132" name="Picture 12" descr="http://im0-tub-ru.yandex.net/i?id=173896520-30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285" y="4704038"/>
            <a:ext cx="2738319" cy="20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110">
        <p14:gallery dir="l"/>
      </p:transition>
    </mc:Choice>
    <mc:Fallback xmlns="">
      <p:transition spd="slow" advClick="0" advTm="111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Животный мир Ямало-Ненецкого автономного округа богат и </a:t>
            </a:r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разнообразен</a:t>
            </a:r>
            <a:endParaRPr lang="ru-RU" sz="2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9" name="Picture 3" descr="C:\Users\НАТАЛЬЯ\Desktop\Новая папка (2)\0_76593_92c07882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227654"/>
            <a:ext cx="2592288" cy="19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НАТАЛЬЯ\Desktop\Новая папка (2)\6366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636" y="1115923"/>
            <a:ext cx="2361468" cy="281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НАТАЛЬЯ\Desktop\Новая папка (2)\67904772_1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898" y="4077072"/>
            <a:ext cx="2776063" cy="25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НАТАЛЬЯ\Desktop\Новая папка (2)\1264877795_berloga.net_17535421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616" y="1227654"/>
            <a:ext cx="3064093" cy="20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НАТАЛЬЯ\Desktop\Новая папка (2)\Lepus_timidu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45" y="3349945"/>
            <a:ext cx="2203256" cy="32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НАТАЛЬЯ\Desktop\Новая папка (2)\volk58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616" y="3397054"/>
            <a:ext cx="3069586" cy="16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НАТАЛЬЯ\Desktop\Новая папка (2)\0_6367a_ace2fb12_X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163575"/>
            <a:ext cx="2376264" cy="14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188">
        <p14:gallery dir="l"/>
      </p:transition>
    </mc:Choice>
    <mc:Fallback xmlns="">
      <p:transition spd="slow" advClick="0" advTm="111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760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Птицы Ямало-Ненецкого автономного округа</a:t>
            </a:r>
            <a:endParaRPr lang="ru-RU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5364" name="Picture 4" descr="http://www.gublibrary.ru/pub/pticy/Kuropatka_yundrya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448272" cy="144016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3568" y="764704"/>
            <a:ext cx="2448272" cy="46166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Куропатка</a:t>
            </a:r>
          </a:p>
        </p:txBody>
      </p:sp>
      <p:pic>
        <p:nvPicPr>
          <p:cNvPr id="15368" name="Picture 8" descr="http://im2-tub-ru.yandex.net/i?id=68641716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1944216" cy="1440160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63888" y="2852936"/>
            <a:ext cx="2016224" cy="46166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Сова белая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15370" name="Picture 10" descr="http://im8-tub-ru.yandex.net/i?id=28704862-3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448272" cy="1440160"/>
          </a:xfrm>
          <a:prstGeom prst="rect">
            <a:avLst/>
          </a:prstGeo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012160" y="764704"/>
            <a:ext cx="2520280" cy="46166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Глухарь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15372" name="Picture 12" descr="http://im7-tub-ru.yandex.net/i?id=362125730-6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229200"/>
            <a:ext cx="2376264" cy="1440160"/>
          </a:xfrm>
          <a:prstGeom prst="rect">
            <a:avLst/>
          </a:prstGeom>
          <a:noFill/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1560" y="4725144"/>
            <a:ext cx="2592288" cy="46166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Утка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15374" name="Picture 14" descr="рябч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229200"/>
            <a:ext cx="2376264" cy="1440160"/>
          </a:xfrm>
          <a:prstGeom prst="rect">
            <a:avLst/>
          </a:prstGeom>
          <a:noFill/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084168" y="4725144"/>
            <a:ext cx="2520280" cy="46166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Рябчик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15376" name="Picture 16" descr="http://im4-tub-ru.yandex.net/i?id=244412780-5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340768"/>
            <a:ext cx="1944216" cy="1428750"/>
          </a:xfrm>
          <a:prstGeom prst="rect">
            <a:avLst/>
          </a:prstGeom>
          <a:noFill/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635896" y="764704"/>
            <a:ext cx="2016224" cy="46166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Кедровка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15378" name="Picture 18" descr="Большая синиц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376264" cy="1440160"/>
          </a:xfrm>
          <a:prstGeom prst="rect">
            <a:avLst/>
          </a:prstGeom>
          <a:noFill/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2852936"/>
            <a:ext cx="2520280" cy="46166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Синица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15380" name="Picture 20" descr="http://www.gublibrary.ru/pub/pticy/Sapsan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229200"/>
            <a:ext cx="1944216" cy="1440160"/>
          </a:xfrm>
          <a:prstGeom prst="rect">
            <a:avLst/>
          </a:prstGeom>
          <a:noFill/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491880" y="4777109"/>
            <a:ext cx="2232248" cy="46166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Сапсан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15384" name="Picture 24" descr="http://down-house.ru/uploads/posts/2009-04/thumbs/1241076884_1240430411_zapolar_3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448272" cy="1368151"/>
          </a:xfrm>
          <a:prstGeom prst="rect">
            <a:avLst/>
          </a:prstGeom>
          <a:noFill/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084168" y="2852936"/>
            <a:ext cx="2448272" cy="46166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Поморник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0649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Рыбы Ямало-Ненецкого автономного </a:t>
            </a:r>
            <a:r>
              <a:rPr lang="ru-RU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округа</a:t>
            </a:r>
            <a:endParaRPr lang="ru-RU" sz="28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10242" name="Picture 2" descr="Муксу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638" y="4796016"/>
            <a:ext cx="2808312" cy="1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5466" y="4489202"/>
            <a:ext cx="2418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Муксун</a:t>
            </a:r>
            <a:endParaRPr lang="ru-RU" sz="2800" b="1" i="1" cap="all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44" name="Picture 4" descr="Щ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35" y="2192447"/>
            <a:ext cx="2543407" cy="19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1812" y="1480260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cap="all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Щука</a:t>
            </a:r>
            <a:endParaRPr lang="ru-RU" sz="2800" b="1" i="1" cap="all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46" name="Picture 6" descr="Карас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226340"/>
            <a:ext cx="2304256" cy="19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72200" y="144413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Карась</a:t>
            </a:r>
          </a:p>
        </p:txBody>
      </p:sp>
      <p:pic>
        <p:nvPicPr>
          <p:cNvPr id="10248" name="Picture 8" descr="http://im7-tub-ru.yandex.net/i?id=559427555-02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43" y="5241347"/>
            <a:ext cx="2514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8265" y="4469904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all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Нельма</a:t>
            </a:r>
          </a:p>
        </p:txBody>
      </p:sp>
      <p:pic>
        <p:nvPicPr>
          <p:cNvPr id="10252" name="Picture 12" descr="http://im5-tub-ru.yandex.net/i?id=1917660-06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638" y="2351230"/>
            <a:ext cx="2857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95634" y="1480260"/>
            <a:ext cx="109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cap="all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Сом</a:t>
            </a:r>
            <a:endParaRPr lang="ru-RU" sz="2800" b="1" i="1" cap="all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9938" name="Picture 2" descr="http://im5-tub-ru.yandex.net/i?id=372566588-58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229200"/>
            <a:ext cx="2371725" cy="14287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228184" y="4509120"/>
            <a:ext cx="2418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ОМУЛЬ</a:t>
            </a:r>
            <a:endParaRPr lang="ru-RU" sz="2800" b="1" i="1" cap="all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598">
        <p14:gallery dir="l"/>
      </p:transition>
    </mc:Choice>
    <mc:Fallback xmlns="">
      <p:transition spd="slow" advClick="0" advTm="105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1879</TotalTime>
  <Words>488</Words>
  <Application>Microsoft Office PowerPoint</Application>
  <PresentationFormat>Экран (4:3)</PresentationFormat>
  <Paragraphs>83</Paragraphs>
  <Slides>19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Исполнительная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180</cp:revision>
  <dcterms:created xsi:type="dcterms:W3CDTF">2013-02-24T11:37:36Z</dcterms:created>
  <dcterms:modified xsi:type="dcterms:W3CDTF">2014-10-02T16:04:08Z</dcterms:modified>
</cp:coreProperties>
</file>