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27" autoAdjust="0"/>
    <p:restoredTop sz="86470" autoAdjust="0"/>
  </p:normalViewPr>
  <p:slideViewPr>
    <p:cSldViewPr>
      <p:cViewPr varScale="1">
        <p:scale>
          <a:sx n="72" d="100"/>
          <a:sy n="72" d="100"/>
        </p:scale>
        <p:origin x="-55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49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797BC-1ED6-4C10-980A-841DBAFE20E9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D9922-71EB-4067-A2AA-079B0E66D5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24539-0FC5-4D5C-9993-8E56ED3660B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626E8-2C0F-4CA6-91DC-207861D11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Рабочая программа музыкального руководителя Н.А.Холмогоровой МАДОУ Детский сад № 34 « Лукоморье»,</a:t>
            </a:r>
            <a:br>
              <a:rPr lang="ru-RU" sz="3600" dirty="0" smtClean="0"/>
            </a:br>
            <a:r>
              <a:rPr lang="ru-RU" sz="3600" dirty="0" smtClean="0"/>
              <a:t> корпус  «Золушка»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00504"/>
            <a:ext cx="7854696" cy="980632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/>
              <a:t>"ОБУЧАЕМ БЕРЕЖНО»</a:t>
            </a:r>
            <a:endParaRPr lang="ru-RU" sz="2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Перечень литературы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3700" b="1" dirty="0" smtClean="0"/>
              <a:t>Перечень методических пособий и литературы:</a:t>
            </a:r>
            <a:endParaRPr lang="ru-RU" sz="3700" dirty="0" smtClean="0"/>
          </a:p>
          <a:p>
            <a:r>
              <a:rPr lang="ru-RU" sz="3700" dirty="0" smtClean="0"/>
              <a:t>- Абрамов А.И. «С днем рождения, Победа!» М.: Советский композитор 1990;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Абрамовский</a:t>
            </a:r>
            <a:r>
              <a:rPr lang="ru-RU" sz="3700" dirty="0" smtClean="0"/>
              <a:t> Г.Т. « 100 опер» Ленинградское отделение « Музыка»1978;</a:t>
            </a:r>
          </a:p>
          <a:p>
            <a:r>
              <a:rPr lang="ru-RU" sz="3700" dirty="0" smtClean="0"/>
              <a:t>- Алексеева Л.Н. « Музыка» М.: Ас 1998;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Бабаджан</a:t>
            </a:r>
            <a:r>
              <a:rPr lang="ru-RU" sz="3700" dirty="0" smtClean="0"/>
              <a:t> Т.С. « Музыкальное воспитание детей </a:t>
            </a:r>
            <a:r>
              <a:rPr lang="ru-RU" sz="3700" dirty="0" err="1" smtClean="0"/>
              <a:t>ран.в-та</a:t>
            </a:r>
            <a:r>
              <a:rPr lang="ru-RU" sz="3700" dirty="0" smtClean="0"/>
              <a:t>» М.:Просв.1967;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Бекина</a:t>
            </a:r>
            <a:r>
              <a:rPr lang="ru-RU" sz="3700" dirty="0" smtClean="0"/>
              <a:t> С.И. « Музыка и движение» М.: Просв.1981,1983,1984;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Бесова</a:t>
            </a:r>
            <a:r>
              <a:rPr lang="ru-RU" sz="3700" dirty="0" smtClean="0"/>
              <a:t> М.А. « Шутки, игры, песни соберут нас вместе» </a:t>
            </a:r>
            <a:r>
              <a:rPr lang="ru-RU" sz="3700" dirty="0" err="1" smtClean="0"/>
              <a:t>Яросл</a:t>
            </a:r>
            <a:r>
              <a:rPr lang="ru-RU" sz="3700" dirty="0" smtClean="0"/>
              <a:t>. </a:t>
            </a:r>
            <a:r>
              <a:rPr lang="ru-RU" sz="3700" dirty="0" err="1" smtClean="0"/>
              <a:t>Академ</a:t>
            </a:r>
            <a:r>
              <a:rPr lang="ru-RU" sz="3700" dirty="0" smtClean="0"/>
              <a:t>. 2000;</a:t>
            </a:r>
          </a:p>
          <a:p>
            <a:r>
              <a:rPr lang="ru-RU" sz="3700" dirty="0" smtClean="0"/>
              <a:t>- Владимиров В.Н. « Музыкальная литература» М.: Музыка 1978;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Губельская</a:t>
            </a:r>
            <a:r>
              <a:rPr lang="ru-RU" sz="3700" dirty="0" smtClean="0"/>
              <a:t> Г.Н. « Праздники в </a:t>
            </a:r>
            <a:r>
              <a:rPr lang="ru-RU" sz="3700" dirty="0" err="1" smtClean="0"/>
              <a:t>д-с</a:t>
            </a:r>
            <a:r>
              <a:rPr lang="ru-RU" sz="3700" dirty="0" smtClean="0"/>
              <a:t> и </a:t>
            </a:r>
            <a:r>
              <a:rPr lang="ru-RU" sz="3700" dirty="0" err="1" smtClean="0"/>
              <a:t>нач</a:t>
            </a:r>
            <a:r>
              <a:rPr lang="ru-RU" sz="3700" dirty="0" smtClean="0"/>
              <a:t>. школе» </a:t>
            </a:r>
            <a:r>
              <a:rPr lang="ru-RU" sz="3700" dirty="0" err="1" smtClean="0"/>
              <a:t>М.Линка</a:t>
            </a:r>
            <a:r>
              <a:rPr lang="ru-RU" sz="3700" dirty="0" smtClean="0"/>
              <a:t> -Пресс 2001;</a:t>
            </a:r>
          </a:p>
          <a:p>
            <a:r>
              <a:rPr lang="ru-RU" sz="3700" dirty="0" smtClean="0"/>
              <a:t>- Дзержинская И.Л. « </a:t>
            </a:r>
            <a:r>
              <a:rPr lang="ru-RU" sz="3700" dirty="0" err="1" smtClean="0"/>
              <a:t>Муз.воспитание</a:t>
            </a:r>
            <a:r>
              <a:rPr lang="ru-RU" sz="3700" dirty="0" smtClean="0"/>
              <a:t>  </a:t>
            </a:r>
            <a:r>
              <a:rPr lang="ru-RU" sz="3700" dirty="0" err="1" smtClean="0"/>
              <a:t>мл.дошк</a:t>
            </a:r>
            <a:r>
              <a:rPr lang="ru-RU" sz="3700" dirty="0" smtClean="0"/>
              <a:t>.» М.: Просвещение 1985;</a:t>
            </a:r>
          </a:p>
          <a:p>
            <a:r>
              <a:rPr lang="ru-RU" sz="3700" dirty="0" smtClean="0"/>
              <a:t>- Ерофеева Т.Н.«Современные </a:t>
            </a:r>
            <a:r>
              <a:rPr lang="ru-RU" sz="3700" dirty="0" err="1" smtClean="0"/>
              <a:t>обр</a:t>
            </a:r>
            <a:r>
              <a:rPr lang="ru-RU" sz="3700" dirty="0" smtClean="0"/>
              <a:t> программы для </a:t>
            </a:r>
            <a:r>
              <a:rPr lang="ru-RU" sz="3700" dirty="0" err="1" smtClean="0"/>
              <a:t>дошк</a:t>
            </a:r>
            <a:r>
              <a:rPr lang="ru-RU" sz="3700" dirty="0" smtClean="0"/>
              <a:t>. </a:t>
            </a:r>
            <a:r>
              <a:rPr lang="ru-RU" sz="3700" dirty="0" err="1" smtClean="0"/>
              <a:t>уч</a:t>
            </a:r>
            <a:r>
              <a:rPr lang="ru-RU" sz="3700" dirty="0" smtClean="0"/>
              <a:t>.»М.: Академ1999</a:t>
            </a:r>
          </a:p>
          <a:p>
            <a:r>
              <a:rPr lang="ru-RU" sz="3700" dirty="0" smtClean="0"/>
              <a:t>- Захарова С.Н. « Праздники в </a:t>
            </a:r>
            <a:r>
              <a:rPr lang="ru-RU" sz="3700" dirty="0" err="1" smtClean="0"/>
              <a:t>д-с</a:t>
            </a:r>
            <a:r>
              <a:rPr lang="ru-RU" sz="3700" dirty="0" smtClean="0"/>
              <a:t>» М.: </a:t>
            </a:r>
            <a:r>
              <a:rPr lang="ru-RU" sz="3700" dirty="0" err="1" smtClean="0"/>
              <a:t>Владос</a:t>
            </a:r>
            <a:r>
              <a:rPr lang="ru-RU" sz="3700" dirty="0" smtClean="0"/>
              <a:t> 2001;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Зацепина</a:t>
            </a:r>
            <a:r>
              <a:rPr lang="ru-RU" sz="3700" dirty="0" smtClean="0"/>
              <a:t> М.Б. « Праздники и </a:t>
            </a:r>
            <a:r>
              <a:rPr lang="ru-RU" sz="3700" dirty="0" err="1" smtClean="0"/>
              <a:t>развл</a:t>
            </a:r>
            <a:r>
              <a:rPr lang="ru-RU" sz="3700" dirty="0" smtClean="0"/>
              <a:t>. в д-с.» М.Мозаика Синтез 2001;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Киркос</a:t>
            </a:r>
            <a:r>
              <a:rPr lang="ru-RU" sz="3700" dirty="0" smtClean="0"/>
              <a:t> Р.Ю. « Сказка приходит на праздник» М.: </a:t>
            </a:r>
            <a:r>
              <a:rPr lang="ru-RU" sz="3700" dirty="0" err="1" smtClean="0"/>
              <a:t>Просв</a:t>
            </a:r>
            <a:r>
              <a:rPr lang="ru-RU" sz="3700" dirty="0" smtClean="0"/>
              <a:t>. 1996;</a:t>
            </a:r>
          </a:p>
          <a:p>
            <a:r>
              <a:rPr lang="ru-RU" sz="3700" dirty="0" smtClean="0"/>
              <a:t>- Кононова Н.Г. « Муз.- </a:t>
            </a:r>
            <a:r>
              <a:rPr lang="ru-RU" sz="3700" dirty="0" err="1" smtClean="0"/>
              <a:t>дид</a:t>
            </a:r>
            <a:r>
              <a:rPr lang="ru-RU" sz="3700" dirty="0" smtClean="0"/>
              <a:t> игры» М.: </a:t>
            </a:r>
            <a:r>
              <a:rPr lang="ru-RU" sz="3700" dirty="0" err="1" smtClean="0"/>
              <a:t>Просв</a:t>
            </a:r>
            <a:r>
              <a:rPr lang="ru-RU" sz="3700" dirty="0" smtClean="0"/>
              <a:t> 1982;</a:t>
            </a:r>
          </a:p>
          <a:p>
            <a:r>
              <a:rPr lang="ru-RU" sz="3700" dirty="0" smtClean="0"/>
              <a:t>- Кононова Н.Г. « Обучение дошкольников игре на д.м. </a:t>
            </a:r>
            <a:r>
              <a:rPr lang="ru-RU" sz="3700" dirty="0" err="1" smtClean="0"/>
              <a:t>инст</a:t>
            </a:r>
            <a:r>
              <a:rPr lang="ru-RU" sz="3700" dirty="0" smtClean="0"/>
              <a:t>.» М.: Просв.1982;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Корчаловская</a:t>
            </a:r>
            <a:r>
              <a:rPr lang="ru-RU" sz="3700" dirty="0" smtClean="0"/>
              <a:t> Н.В. « Праздники в </a:t>
            </a:r>
            <a:r>
              <a:rPr lang="ru-RU" sz="3700" dirty="0" err="1" smtClean="0"/>
              <a:t>д-с</a:t>
            </a:r>
            <a:r>
              <a:rPr lang="ru-RU" sz="3700" dirty="0" smtClean="0"/>
              <a:t>». </a:t>
            </a:r>
            <a:r>
              <a:rPr lang="ru-RU" sz="3700" dirty="0" err="1" smtClean="0"/>
              <a:t>Р-Дону</a:t>
            </a:r>
            <a:r>
              <a:rPr lang="ru-RU" sz="3700" dirty="0" smtClean="0"/>
              <a:t> ,Феникс 2001;</a:t>
            </a:r>
          </a:p>
          <a:p>
            <a:r>
              <a:rPr lang="ru-RU" sz="3700" dirty="0" smtClean="0"/>
              <a:t>- Копылова Т.С. « Сценарии праздников в </a:t>
            </a:r>
            <a:r>
              <a:rPr lang="ru-RU" sz="3700" dirty="0" err="1" smtClean="0"/>
              <a:t>д-с</a:t>
            </a:r>
            <a:r>
              <a:rPr lang="ru-RU" sz="3700" dirty="0" smtClean="0"/>
              <a:t>» М.Аквариум 2001;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Левашева</a:t>
            </a:r>
            <a:r>
              <a:rPr lang="ru-RU" sz="3700" dirty="0" smtClean="0"/>
              <a:t> Г.Н. « Твой друг – Музыка» Ленинград </a:t>
            </a:r>
            <a:r>
              <a:rPr lang="ru-RU" sz="3700" dirty="0" err="1" smtClean="0"/>
              <a:t>Детс</a:t>
            </a:r>
            <a:r>
              <a:rPr lang="ru-RU" sz="3700" dirty="0" smtClean="0"/>
              <a:t> лит 1970;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Липатникова</a:t>
            </a:r>
            <a:r>
              <a:rPr lang="ru-RU" sz="3700" dirty="0" smtClean="0"/>
              <a:t> Т.Н. « Праздник начинается» Ярославль Академия 2001;</a:t>
            </a:r>
          </a:p>
          <a:p>
            <a:r>
              <a:rPr lang="ru-RU" sz="3700" dirty="0" smtClean="0"/>
              <a:t>- Михайлова М.А .« А у наших у ворот…» Ярославль Академия 2001;</a:t>
            </a:r>
          </a:p>
          <a:p>
            <a:r>
              <a:rPr lang="ru-RU" sz="3700" dirty="0" smtClean="0"/>
              <a:t>- Модель В.Н. « Песенник для детей» Ленинград. Сов .</a:t>
            </a:r>
            <a:r>
              <a:rPr lang="ru-RU" sz="3700" dirty="0" err="1" smtClean="0"/>
              <a:t>комп</a:t>
            </a:r>
            <a:r>
              <a:rPr lang="ru-RU" sz="3700" dirty="0" smtClean="0"/>
              <a:t>. 1991;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Морева</a:t>
            </a:r>
            <a:r>
              <a:rPr lang="ru-RU" sz="3700" dirty="0" smtClean="0"/>
              <a:t> Н.А. « Муз .занятия и </a:t>
            </a:r>
            <a:r>
              <a:rPr lang="ru-RU" sz="3700" dirty="0" err="1" smtClean="0"/>
              <a:t>развл</a:t>
            </a:r>
            <a:r>
              <a:rPr lang="ru-RU" sz="3700" dirty="0" smtClean="0"/>
              <a:t>. в </a:t>
            </a:r>
            <a:r>
              <a:rPr lang="ru-RU" sz="3700" dirty="0" err="1" smtClean="0"/>
              <a:t>дошк</a:t>
            </a:r>
            <a:r>
              <a:rPr lang="ru-RU" sz="3700" dirty="0" smtClean="0"/>
              <a:t>. </a:t>
            </a:r>
            <a:r>
              <a:rPr lang="ru-RU" sz="3700" dirty="0" err="1" smtClean="0"/>
              <a:t>уч</a:t>
            </a:r>
            <a:r>
              <a:rPr lang="ru-RU" sz="3700" dirty="0" smtClean="0"/>
              <a:t>.» </a:t>
            </a:r>
            <a:r>
              <a:rPr lang="ru-RU" sz="3700" dirty="0" err="1" smtClean="0"/>
              <a:t>М.Просв</a:t>
            </a:r>
            <a:r>
              <a:rPr lang="ru-RU" sz="3700" dirty="0" smtClean="0"/>
              <a:t>. 2004;</a:t>
            </a:r>
          </a:p>
          <a:p>
            <a:r>
              <a:rPr lang="ru-RU" sz="3700" dirty="0" smtClean="0"/>
              <a:t>- </a:t>
            </a:r>
            <a:r>
              <a:rPr lang="ru-RU" sz="3700" dirty="0" err="1" smtClean="0"/>
              <a:t>Науменко</a:t>
            </a:r>
            <a:r>
              <a:rPr lang="ru-RU" sz="3700" dirty="0" smtClean="0"/>
              <a:t> Г.В. « Рус .</a:t>
            </a:r>
            <a:r>
              <a:rPr lang="ru-RU" sz="3700" dirty="0" err="1" smtClean="0"/>
              <a:t>нар.муз</a:t>
            </a:r>
            <a:r>
              <a:rPr lang="ru-RU" sz="3700" dirty="0" smtClean="0"/>
              <a:t>. </a:t>
            </a:r>
            <a:r>
              <a:rPr lang="ru-RU" sz="3700" dirty="0" err="1" smtClean="0"/>
              <a:t>тв-во</a:t>
            </a:r>
            <a:r>
              <a:rPr lang="ru-RU" sz="3700" dirty="0" smtClean="0"/>
              <a:t> в </a:t>
            </a:r>
            <a:r>
              <a:rPr lang="ru-RU" sz="3700" dirty="0" err="1" smtClean="0"/>
              <a:t>д-с</a:t>
            </a:r>
            <a:r>
              <a:rPr lang="ru-RU" sz="3700" dirty="0" smtClean="0"/>
              <a:t>»М.: Сов </a:t>
            </a:r>
            <a:r>
              <a:rPr lang="ru-RU" sz="3700" dirty="0" err="1" smtClean="0"/>
              <a:t>комп</a:t>
            </a:r>
            <a:r>
              <a:rPr lang="ru-RU" sz="3700" dirty="0" smtClean="0"/>
              <a:t>. 1988;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4"/>
            <a:ext cx="4038600" cy="4795063"/>
          </a:xfrm>
        </p:spPr>
        <p:txBody>
          <a:bodyPr>
            <a:noAutofit/>
          </a:bodyPr>
          <a:lstStyle/>
          <a:p>
            <a:r>
              <a:rPr lang="ru-RU" sz="1200" dirty="0" smtClean="0"/>
              <a:t>- Орлова Т.М. « Учите детей петь» </a:t>
            </a:r>
            <a:r>
              <a:rPr lang="ru-RU" sz="1200" dirty="0" err="1" smtClean="0"/>
              <a:t>М.:Просв</a:t>
            </a:r>
            <a:r>
              <a:rPr lang="ru-RU" sz="1200" dirty="0" smtClean="0"/>
              <a:t>. 1987,1988;</a:t>
            </a:r>
          </a:p>
          <a:p>
            <a:r>
              <a:rPr lang="ru-RU" sz="1200" dirty="0" smtClean="0"/>
              <a:t>- Петрова Т.И. « Подготовка и проведение театр. игр в </a:t>
            </a:r>
            <a:r>
              <a:rPr lang="ru-RU" sz="1200" dirty="0" err="1" smtClean="0"/>
              <a:t>д-с</a:t>
            </a:r>
            <a:r>
              <a:rPr lang="ru-RU" sz="1200" dirty="0" smtClean="0"/>
              <a:t>» М.:2003;</a:t>
            </a:r>
          </a:p>
          <a:p>
            <a:r>
              <a:rPr lang="ru-RU" sz="1200" dirty="0" smtClean="0"/>
              <a:t>- Прохорова Н.А. « Сов. </a:t>
            </a:r>
            <a:r>
              <a:rPr lang="ru-RU" sz="1200" dirty="0" err="1" smtClean="0"/>
              <a:t>муз.лит</a:t>
            </a:r>
            <a:r>
              <a:rPr lang="ru-RU" sz="1200" dirty="0" smtClean="0"/>
              <a:t>.»М.: Музыка 1989;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Радынова</a:t>
            </a:r>
            <a:r>
              <a:rPr lang="ru-RU" sz="1200" dirty="0" smtClean="0"/>
              <a:t> О.П. « Музыкальное </a:t>
            </a:r>
            <a:r>
              <a:rPr lang="ru-RU" sz="1200" dirty="0" err="1" smtClean="0"/>
              <a:t>раз.детей</a:t>
            </a:r>
            <a:r>
              <a:rPr lang="ru-RU" sz="1200" dirty="0" smtClean="0"/>
              <a:t>» М.: </a:t>
            </a:r>
            <a:r>
              <a:rPr lang="ru-RU" sz="1200" dirty="0" err="1" smtClean="0"/>
              <a:t>Гуманит</a:t>
            </a:r>
            <a:r>
              <a:rPr lang="ru-RU" sz="1200" dirty="0" smtClean="0"/>
              <a:t>. </a:t>
            </a:r>
            <a:r>
              <a:rPr lang="ru-RU" sz="1200" dirty="0" err="1" smtClean="0"/>
              <a:t>Изд</a:t>
            </a:r>
            <a:r>
              <a:rPr lang="ru-RU" sz="1200" dirty="0" smtClean="0"/>
              <a:t> дом 1997;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Радынова</a:t>
            </a:r>
            <a:r>
              <a:rPr lang="ru-RU" sz="1200" dirty="0" smtClean="0"/>
              <a:t> О.П. « Слушаем музыку» </a:t>
            </a:r>
            <a:r>
              <a:rPr lang="ru-RU" sz="1200" dirty="0" err="1" smtClean="0"/>
              <a:t>М.Просв</a:t>
            </a:r>
            <a:r>
              <a:rPr lang="ru-RU" sz="1200" dirty="0" smtClean="0"/>
              <a:t>. 1990;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Радынова</a:t>
            </a:r>
            <a:r>
              <a:rPr lang="ru-RU" sz="1200" dirty="0" smtClean="0"/>
              <a:t> О.П. « Практикум по методике муз </a:t>
            </a:r>
            <a:r>
              <a:rPr lang="ru-RU" sz="1200" dirty="0" err="1" smtClean="0"/>
              <a:t>в-я</a:t>
            </a:r>
            <a:r>
              <a:rPr lang="ru-RU" sz="1200" dirty="0" smtClean="0"/>
              <a:t>» М.Академия 1999;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Роот</a:t>
            </a:r>
            <a:r>
              <a:rPr lang="ru-RU" sz="1200" dirty="0" smtClean="0"/>
              <a:t> З.А. « Танцы с нотами для дет. сада» М.: Айрис Пресс 2007;</a:t>
            </a:r>
          </a:p>
          <a:p>
            <a:r>
              <a:rPr lang="ru-RU" sz="1200" dirty="0" smtClean="0"/>
              <a:t>- Рябцева И.Ю. « Приходите к нам на праздник» Ярославль Академия 1999;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Сауко</a:t>
            </a:r>
            <a:r>
              <a:rPr lang="ru-RU" sz="1200" dirty="0" smtClean="0"/>
              <a:t> Т.И. « Топ-хлоп. Малыши!» Программа </a:t>
            </a:r>
            <a:r>
              <a:rPr lang="ru-RU" sz="1200" dirty="0" err="1" smtClean="0"/>
              <a:t>муз.ритм.в-я</a:t>
            </a:r>
            <a:r>
              <a:rPr lang="ru-RU" sz="1200" dirty="0" smtClean="0"/>
              <a:t> </a:t>
            </a:r>
            <a:r>
              <a:rPr lang="ru-RU" sz="1200" dirty="0" err="1" smtClean="0"/>
              <a:t>М.Владос</a:t>
            </a:r>
            <a:r>
              <a:rPr lang="ru-RU" sz="1200" dirty="0" smtClean="0"/>
              <a:t> 1997;</a:t>
            </a:r>
          </a:p>
          <a:p>
            <a:r>
              <a:rPr lang="ru-RU" sz="1200" dirty="0" smtClean="0"/>
              <a:t>- Соболева Э.В. « Праздники в дет.саду» </a:t>
            </a:r>
            <a:r>
              <a:rPr lang="ru-RU" sz="1200" dirty="0" err="1" smtClean="0"/>
              <a:t>М.Просв</a:t>
            </a:r>
            <a:r>
              <a:rPr lang="ru-RU" sz="1200" dirty="0" smtClean="0"/>
              <a:t>. 1976;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Токаева</a:t>
            </a:r>
            <a:r>
              <a:rPr lang="ru-RU" sz="1200" dirty="0" smtClean="0"/>
              <a:t> Т.Э. « Преемственность в </a:t>
            </a:r>
            <a:r>
              <a:rPr lang="ru-RU" sz="1200" dirty="0" err="1" smtClean="0"/>
              <a:t>здоровьесбережении</a:t>
            </a:r>
            <a:r>
              <a:rPr lang="ru-RU" sz="1200" dirty="0" smtClean="0"/>
              <a:t>..» Пермь 2009;</a:t>
            </a:r>
          </a:p>
          <a:p>
            <a:r>
              <a:rPr lang="ru-RU" sz="1200" dirty="0" smtClean="0"/>
              <a:t>- </a:t>
            </a:r>
            <a:r>
              <a:rPr lang="ru-RU" sz="1200" dirty="0" err="1" smtClean="0"/>
              <a:t>Цыбыльник</a:t>
            </a:r>
            <a:r>
              <a:rPr lang="ru-RU" sz="1200" dirty="0" smtClean="0"/>
              <a:t> В.И. « Золотой карнавал сказок» М.Ас 2001;</a:t>
            </a:r>
          </a:p>
          <a:p>
            <a:r>
              <a:rPr lang="ru-RU" sz="1200" dirty="0" smtClean="0"/>
              <a:t>- Шорыгина Т.А. « Красивые сказки» М.: Прометей 2003.</a:t>
            </a:r>
          </a:p>
          <a:p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ФГОС  РФ </a:t>
            </a:r>
            <a:br>
              <a:rPr lang="ru-RU" sz="3200" dirty="0" smtClean="0"/>
            </a:br>
            <a:r>
              <a:rPr lang="ru-RU" sz="3200" dirty="0" smtClean="0"/>
              <a:t>Образовательная область «Художественно – эстетическое развитие» </a:t>
            </a:r>
            <a:br>
              <a:rPr lang="ru-RU" sz="3200" dirty="0" smtClean="0"/>
            </a:br>
            <a:r>
              <a:rPr lang="ru-RU" sz="3200" dirty="0" smtClean="0"/>
              <a:t>Приоритетное направление - музыка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3257544" cy="443484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Задачи области - формирование эстетически развитой личности, на пробуждение творческой активности, на выработку навыков восприятия произведений различных видов искусства, на развитие сотрудничества и сотворчества, а также выявления способностей самовыражения через различные формы организации и виды музыкальной деятельности.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Цель:  </a:t>
            </a:r>
            <a:r>
              <a:rPr lang="ru-RU" dirty="0" smtClean="0"/>
              <a:t>развитие музыкальности детей, способности эмоционально воспринимать музыку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b="1" dirty="0" smtClean="0"/>
              <a:t>      Задачи: </a:t>
            </a:r>
          </a:p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- Развитие музыкально – художественной деятельности;</a:t>
            </a:r>
          </a:p>
          <a:p>
            <a:pPr>
              <a:buNone/>
            </a:pPr>
            <a:r>
              <a:rPr lang="ru-RU" dirty="0" smtClean="0"/>
              <a:t>   - Приобщение к музыкальному искусству.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Образовательный паспорт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85991"/>
            <a:ext cx="4038600" cy="406893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000" dirty="0" smtClean="0"/>
              <a:t>   </a:t>
            </a:r>
            <a:r>
              <a:rPr lang="ru-RU" sz="2900" dirty="0" smtClean="0"/>
              <a:t>Инвариантная часть :</a:t>
            </a:r>
          </a:p>
          <a:p>
            <a:pPr>
              <a:buNone/>
            </a:pPr>
            <a:r>
              <a:rPr lang="ru-RU" sz="2900" dirty="0" smtClean="0"/>
              <a:t>     Н.А.Ветлугина « Методика музыкального воспитания в детском саду»</a:t>
            </a: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  Вариативная часть :</a:t>
            </a:r>
          </a:p>
          <a:p>
            <a:pPr>
              <a:buNone/>
            </a:pPr>
            <a:r>
              <a:rPr lang="ru-RU" sz="2900" dirty="0" smtClean="0"/>
              <a:t>     Н.А.Холмогорова « Лейся, песенка» авторизованная программа </a:t>
            </a:r>
            <a:endParaRPr lang="ru-RU" sz="29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000372"/>
            <a:ext cx="4038600" cy="3354552"/>
          </a:xfrm>
        </p:spPr>
        <p:txBody>
          <a:bodyPr>
            <a:noAutofit/>
          </a:bodyPr>
          <a:lstStyle/>
          <a:p>
            <a:r>
              <a:rPr lang="ru-RU" sz="1800" dirty="0" smtClean="0"/>
              <a:t>Учитываются методические рекомендации программы « Детский сад – дом радости» Н.М.Крыловой;</a:t>
            </a:r>
          </a:p>
          <a:p>
            <a:r>
              <a:rPr lang="ru-RU" sz="1800" dirty="0" smtClean="0"/>
              <a:t>парциальные и узко -специализированные программы: </a:t>
            </a:r>
          </a:p>
          <a:p>
            <a:r>
              <a:rPr lang="ru-RU" sz="1800" dirty="0" smtClean="0"/>
              <a:t>« Музыкальное воспитание дошкольников» </a:t>
            </a:r>
            <a:r>
              <a:rPr lang="ru-RU" sz="1800" dirty="0" err="1" smtClean="0"/>
              <a:t>О.П.Радыновой</a:t>
            </a:r>
            <a:r>
              <a:rPr lang="ru-RU" sz="1800" dirty="0" smtClean="0"/>
              <a:t>;</a:t>
            </a:r>
          </a:p>
          <a:p>
            <a:r>
              <a:rPr lang="ru-RU" sz="1800" dirty="0" smtClean="0"/>
              <a:t> « Камертон» Э.П.Костиной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 « Топ-хлоп, малыши!»А.И.Бурениной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Связь с образовательными областями ФГОС  РФ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000" u="sng" dirty="0" smtClean="0"/>
              <a:t>« Физическое развитие »</a:t>
            </a:r>
            <a:r>
              <a:rPr lang="ru-RU" sz="2000" dirty="0" smtClean="0"/>
              <a:t> - </a:t>
            </a:r>
          </a:p>
          <a:p>
            <a:pPr>
              <a:buNone/>
            </a:pPr>
            <a:r>
              <a:rPr lang="ru-RU" sz="2000" dirty="0" smtClean="0"/>
              <a:t>     развитие физических качеств для музыкально – ритмической деятельности, использование музыкальных произведений в качестве музыкального сопровождения различных видов детской деятельности и двигательной активности. Сохранение и укрепление физического здоровья детей, формирование представлений о ЗОЖ, релаксация.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u="sng" dirty="0" smtClean="0"/>
              <a:t>« Социально – коммуникативное развитие » </a:t>
            </a:r>
          </a:p>
          <a:p>
            <a:pPr>
              <a:buNone/>
            </a:pPr>
            <a:r>
              <a:rPr lang="ru-RU" sz="3300" dirty="0" smtClean="0"/>
              <a:t>      формирование представлений о музыкальной культуре и музыкальном искусстве, развитие игровой деятельности, формирование </a:t>
            </a:r>
            <a:r>
              <a:rPr lang="ru-RU" sz="3300" dirty="0" err="1" smtClean="0"/>
              <a:t>гендерной</a:t>
            </a:r>
            <a:r>
              <a:rPr lang="ru-RU" sz="3300" dirty="0" smtClean="0"/>
              <a:t>, семейной, гражданской принадлежности, патриотических чувств, чувств приобщения к мировому сообществу. Формирование основ безопасности собственной жизнедеятельности в различных видах музыкальной деятельности,  развитие свободного общения со взрослыми и детьми в теме « Музыка», развитие всех компонентов устной речи в театрализованной деятельности, практическое овладение нормами речи.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85991"/>
            <a:ext cx="4038600" cy="406893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</a:t>
            </a:r>
            <a:r>
              <a:rPr lang="ru-RU" u="sng" dirty="0" smtClean="0"/>
              <a:t>Познавательное развитие»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расширение кругозора детей о музыке, сенсорное развитие, формирование целостной культуры мира в сфере музыкального искусства, творчества.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14553"/>
            <a:ext cx="4038600" cy="4140371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smtClean="0"/>
              <a:t>« Художественно – эстетическое развитие</a:t>
            </a:r>
            <a:r>
              <a:rPr lang="ru-RU" dirty="0" smtClean="0"/>
              <a:t>» -</a:t>
            </a:r>
          </a:p>
          <a:p>
            <a:pPr>
              <a:buNone/>
            </a:pPr>
            <a:r>
              <a:rPr lang="ru-RU" dirty="0" smtClean="0"/>
              <a:t>    развитие детского творчества, приобщение к различным видам искусства, использование художественных произведений для обогащения содержания направления « Музыка», закрепление результатов восприятия музыки. Формирование  интереса к эстетической стороне окружающей действительности.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Содержание </a:t>
            </a:r>
            <a:r>
              <a:rPr lang="ru-RU" sz="3200" b="1" dirty="0" err="1" smtClean="0"/>
              <a:t>психолого</a:t>
            </a:r>
            <a:r>
              <a:rPr lang="ru-RU" sz="3200" b="1" dirty="0" smtClean="0"/>
              <a:t> - педагогической работы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Рассмотрены педагогические исследования ученых Л.А. </a:t>
            </a:r>
            <a:r>
              <a:rPr lang="ru-RU" dirty="0" err="1" smtClean="0"/>
              <a:t>Венгера</a:t>
            </a:r>
            <a:r>
              <a:rPr lang="ru-RU" dirty="0" smtClean="0"/>
              <a:t>,  Л.С. </a:t>
            </a:r>
            <a:r>
              <a:rPr lang="ru-RU" dirty="0" err="1" smtClean="0"/>
              <a:t>Выготского</a:t>
            </a:r>
            <a:r>
              <a:rPr lang="ru-RU" dirty="0" smtClean="0"/>
              <a:t>, Д. </a:t>
            </a:r>
            <a:r>
              <a:rPr lang="ru-RU" dirty="0" err="1" smtClean="0"/>
              <a:t>Б.Эльконина</a:t>
            </a:r>
            <a:r>
              <a:rPr lang="ru-RU" dirty="0" smtClean="0"/>
              <a:t>, А.В.Запорожца, Б.М.Теплова, Н.А. , Н.А.Ветлугиной, </a:t>
            </a:r>
            <a:r>
              <a:rPr lang="ru-RU" dirty="0" err="1" smtClean="0"/>
              <a:t>О.П.Радыновой</a:t>
            </a:r>
            <a:r>
              <a:rPr lang="ru-RU" dirty="0" smtClean="0"/>
              <a:t> и др.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Актуальность создания программы обусловлена необходимостью совершенствования методов и средств художественно – эстетического воспитания детей, их духовного развития. Особый акцент программы – творческая деятельность детей.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Планируемые результаты (достижения)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- у ребенка развита культура </a:t>
            </a:r>
            <a:r>
              <a:rPr lang="ru-RU" dirty="0" err="1" smtClean="0"/>
              <a:t>слушательского</a:t>
            </a:r>
            <a:r>
              <a:rPr lang="ru-RU" dirty="0" smtClean="0"/>
              <a:t> восприятия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выражает желание посещать концерты, музыкальные театры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- музыкально эрудирован, имеет представление о жанрах музыки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smtClean="0"/>
              <a:t>проявляет себя в разных видах музыкальной деятельности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 - активен в театрализации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 - участвует в инструментальных импровизациях.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i="1" u="sng" dirty="0" smtClean="0"/>
              <a:t>музыкальное развитие </a:t>
            </a:r>
            <a:r>
              <a:rPr lang="ru-RU" sz="4000" b="1" i="1" u="sng" dirty="0" smtClean="0"/>
              <a:t>дошкольника: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i="1" dirty="0" smtClean="0"/>
              <a:t> </a:t>
            </a:r>
            <a:endParaRPr lang="ru-RU" dirty="0" smtClean="0"/>
          </a:p>
          <a:p>
            <a:r>
              <a:rPr lang="ru-RU" b="1" i="1" dirty="0" smtClean="0"/>
              <a:t>Высокий</a:t>
            </a:r>
            <a:r>
              <a:rPr lang="ru-RU" dirty="0" smtClean="0"/>
              <a:t> </a:t>
            </a:r>
            <a:r>
              <a:rPr lang="ru-RU" dirty="0" smtClean="0"/>
              <a:t>уровень -  </a:t>
            </a:r>
            <a:r>
              <a:rPr lang="ru-RU" dirty="0" smtClean="0"/>
              <a:t>творческая активность ребенка, самостоятельность, инициатива, быстрое осмысление задания, точное выразительное его выполнение без помощи взрослого;  ярко выраженная эмоциональность ( во всех видах музыкальной деятельности ).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i="1" dirty="0" smtClean="0"/>
              <a:t>Средний – </a:t>
            </a:r>
            <a:r>
              <a:rPr lang="ru-RU" dirty="0" smtClean="0"/>
              <a:t>эмоциональная отзывчивость, интерес к музыкальной деятельности, желание включиться в нее, несмотря на некоторое затруднение в выполнении задания. Ребенок нуждается в помощи педагога, дополнительном объяснении, показе, неоднократном повторе.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43115"/>
            <a:ext cx="4038600" cy="4211809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Низкий –</a:t>
            </a:r>
            <a:r>
              <a:rPr lang="ru-RU" dirty="0" smtClean="0"/>
              <a:t> ребенок мало - эмоционален;  ровно, спокойно относится к музыке, музыкальной деятельности, не проявляет активного интереса, равнодушен, не способен к самостоятельности.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i="1" dirty="0" smtClean="0"/>
              <a:t>Критический –</a:t>
            </a:r>
            <a:r>
              <a:rPr lang="ru-RU" dirty="0" smtClean="0"/>
              <a:t>( редко встречаемая оценка) – негативное отношение ребенка к музыке, к музыкальной деятельности, связанное, как правило, с отклонениями в его здоровье или с педагогической запущенностью ( чаще по вине семьи).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Програмное</a:t>
            </a:r>
            <a:r>
              <a:rPr lang="ru-RU" dirty="0" smtClean="0"/>
              <a:t> обеспечение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4488"/>
            <a:ext cx="4038600" cy="4640437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 smtClean="0"/>
              <a:t>План зала:</a:t>
            </a:r>
            <a:r>
              <a:rPr lang="ru-RU" sz="5600" dirty="0" smtClean="0"/>
              <a:t> фортепиано, баян</a:t>
            </a:r>
            <a:r>
              <a:rPr lang="ru-RU" sz="5600" b="1" dirty="0" smtClean="0"/>
              <a:t>, </a:t>
            </a:r>
            <a:r>
              <a:rPr lang="ru-RU" sz="5600" dirty="0" smtClean="0"/>
              <a:t>адаптированная к особенностям детей аудио - аппаратура, стульчики, небольшие столы; </a:t>
            </a:r>
          </a:p>
          <a:p>
            <a:r>
              <a:rPr lang="ru-RU" sz="5600" b="1" dirty="0" smtClean="0"/>
              <a:t>Учебная  литература: </a:t>
            </a:r>
            <a:r>
              <a:rPr lang="ru-RU" sz="5600" dirty="0" smtClean="0"/>
              <a:t>методическая литература, нотные сборники;</a:t>
            </a:r>
          </a:p>
          <a:p>
            <a:r>
              <a:rPr lang="ru-RU" sz="5600" b="1" dirty="0" smtClean="0"/>
              <a:t>Материалы для  </a:t>
            </a:r>
            <a:r>
              <a:rPr lang="ru-RU" sz="5600" b="1" dirty="0" err="1" smtClean="0"/>
              <a:t>воспитательно</a:t>
            </a:r>
            <a:r>
              <a:rPr lang="ru-RU" sz="5600" b="1" dirty="0" smtClean="0"/>
              <a:t>– образовательного процесса в образовательной области « Художественно – эстетическое развитие»  , приоритетное направление « Музыка»</a:t>
            </a:r>
            <a:endParaRPr lang="ru-RU" sz="5600" dirty="0" smtClean="0"/>
          </a:p>
          <a:p>
            <a:r>
              <a:rPr lang="ru-RU" sz="5600" b="1" dirty="0" smtClean="0"/>
              <a:t>Восприятие музыкальных произведений: </a:t>
            </a:r>
            <a:r>
              <a:rPr lang="ru-RU" sz="5600" dirty="0" smtClean="0"/>
              <a:t>методическая литература по разделу, аудио пособия с музыкой композиторов – классиков и современников, русских и зарубежных (Чайковский, Глинка, Римский – Корсаков, Прокофьев, Бородин, Мусоргский, Шостакович, Моцарт. Бах, Бетховен, Шопен, Шуберт, Лист, Григ, </a:t>
            </a:r>
            <a:r>
              <a:rPr lang="ru-RU" sz="5600" dirty="0" err="1" smtClean="0"/>
              <a:t>Вивальди</a:t>
            </a:r>
            <a:r>
              <a:rPr lang="ru-RU" sz="5600" dirty="0" smtClean="0"/>
              <a:t>, Мендельсон) ,композиции современных детских тем, песен. Методический материал – портреты композиторов, наглядности пейзажей, сборка картинок по различным тематикам.</a:t>
            </a:r>
          </a:p>
          <a:p>
            <a:endParaRPr lang="ru-RU" sz="35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500174"/>
            <a:ext cx="4038600" cy="500066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Пение: </a:t>
            </a:r>
            <a:r>
              <a:rPr lang="ru-RU" sz="1600" dirty="0" smtClean="0"/>
              <a:t>методическая литература по разделу,</a:t>
            </a:r>
            <a:r>
              <a:rPr lang="ru-RU" sz="1600" b="1" dirty="0" smtClean="0"/>
              <a:t> </a:t>
            </a:r>
            <a:r>
              <a:rPr lang="ru-RU" sz="1600" dirty="0" smtClean="0"/>
              <a:t>сборники детских песен</a:t>
            </a:r>
            <a:r>
              <a:rPr lang="ru-RU" sz="1600" b="1" dirty="0" smtClean="0"/>
              <a:t>, </a:t>
            </a:r>
            <a:r>
              <a:rPr lang="ru-RU" sz="1600" dirty="0" smtClean="0"/>
              <a:t>журналы « Музыкальный руководитель», « Музыкальная палитра».</a:t>
            </a:r>
          </a:p>
          <a:p>
            <a:r>
              <a:rPr lang="ru-RU" sz="1600" b="1" dirty="0" smtClean="0"/>
              <a:t>Музыкально – ритмические движения: </a:t>
            </a:r>
            <a:r>
              <a:rPr lang="ru-RU" sz="1600" dirty="0" smtClean="0"/>
              <a:t>методическая литература по разделу, сборники танцев с нотами, аудио – записи с танцевальной музыкой для дошкольников, сборники игр и хороводов.</a:t>
            </a:r>
          </a:p>
          <a:p>
            <a:r>
              <a:rPr lang="ru-RU" sz="1600" b="1" dirty="0" smtClean="0"/>
              <a:t>Игра на детских музыкальных инструментах: </a:t>
            </a:r>
            <a:r>
              <a:rPr lang="ru-RU" sz="1600" dirty="0" smtClean="0"/>
              <a:t>методическая литература по разделу, музыкальные инструменты – погремушки, ложки, бубны, барабаны, трещотки, колокольчики, бубенцы, музыкальные молоточки, губная гармошка, треугольники, металлофоны, ксилофоны, маракасы, </a:t>
            </a:r>
            <a:r>
              <a:rPr lang="ru-RU" sz="1600" dirty="0" err="1" smtClean="0"/>
              <a:t>триолы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Атрибуты и пособия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1223</Words>
  <PresentationFormat>Экран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Рабочая программа музыкального руководителя Н.А.Холмогоровой МАДОУ Детский сад № 34 « Лукоморье»,  корпус  «Золушка»</vt:lpstr>
      <vt:lpstr>ФГОС  РФ  Образовательная область «Художественно – эстетическое развитие»  Приоритетное направление - музыка </vt:lpstr>
      <vt:lpstr>Образовательный паспорт </vt:lpstr>
      <vt:lpstr>Связь с образовательными областями ФГОС  РФ</vt:lpstr>
      <vt:lpstr>Слайд 5</vt:lpstr>
      <vt:lpstr>Содержание психолого - педагогической работы</vt:lpstr>
      <vt:lpstr>Планируемые результаты (достижения) </vt:lpstr>
      <vt:lpstr>музыкальное развитие дошкольника:  </vt:lpstr>
      <vt:lpstr>Програмное обеспечение </vt:lpstr>
      <vt:lpstr>Перечень литературы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музыкального руководителя Н.А.Холмогоровой МАДОУ Детский сад № 34 « Лукоморье»,  корпус  «Золушка»</dc:title>
  <cp:lastModifiedBy>Админ</cp:lastModifiedBy>
  <cp:revision>8</cp:revision>
  <dcterms:modified xsi:type="dcterms:W3CDTF">2014-11-19T12:49:22Z</dcterms:modified>
</cp:coreProperties>
</file>