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D81118-510D-4DE9-A51E-467A6E4B88DC}" type="datetimeFigureOut">
              <a:rPr lang="ru-RU" smtClean="0"/>
              <a:t>23.12.2012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0F20DCC-B04B-43B2-806C-479AC1899AB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00164" y="500042"/>
            <a:ext cx="8062912" cy="1470025"/>
          </a:xfrm>
        </p:spPr>
        <p:txBody>
          <a:bodyPr>
            <a:noAutofit/>
          </a:bodyPr>
          <a:lstStyle/>
          <a:p>
            <a:r>
              <a:rPr lang="ru-RU" sz="9600" i="1" dirty="0" smtClean="0"/>
              <a:t>Сера</a:t>
            </a:r>
            <a:endParaRPr lang="ru-RU" sz="96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1400" b="1" i="1" dirty="0" err="1" smtClean="0">
                <a:solidFill>
                  <a:schemeClr val="tx1">
                    <a:lumMod val="95000"/>
                  </a:schemeClr>
                </a:solidFill>
              </a:rPr>
              <a:t>Се́ра</a:t>
            </a:r>
            <a:r>
              <a:rPr lang="ru-RU" sz="11400" b="1" i="1" dirty="0" smtClean="0">
                <a:solidFill>
                  <a:schemeClr val="tx1">
                    <a:lumMod val="95000"/>
                  </a:schemeClr>
                </a:solidFill>
              </a:rPr>
              <a:t> — элемент 16-й группы, третьего периода периодической системы химических элементов Д. И. Менделеева, с атомным номером 16. Проявляет неметаллические свойства. </a:t>
            </a:r>
          </a:p>
          <a:p>
            <a:r>
              <a:rPr lang="ru-RU" sz="11400" b="1" i="1" dirty="0" smtClean="0">
                <a:solidFill>
                  <a:schemeClr val="tx1">
                    <a:lumMod val="95000"/>
                  </a:schemeClr>
                </a:solidFill>
              </a:rPr>
              <a:t>Символ: S</a:t>
            </a:r>
          </a:p>
          <a:p>
            <a:r>
              <a:rPr lang="ru-RU" sz="11400" b="1" i="1" dirty="0" smtClean="0">
                <a:solidFill>
                  <a:schemeClr val="tx1">
                    <a:lumMod val="95000"/>
                  </a:schemeClr>
                </a:solidFill>
              </a:rPr>
              <a:t>Электронная конфигурация: </a:t>
            </a:r>
            <a:r>
              <a:rPr lang="ru-RU" sz="11400" b="1" i="1" dirty="0" err="1" smtClean="0">
                <a:solidFill>
                  <a:schemeClr val="tx1">
                    <a:lumMod val="95000"/>
                  </a:schemeClr>
                </a:solidFill>
              </a:rPr>
              <a:t>Ne</a:t>
            </a:r>
            <a:r>
              <a:rPr lang="ru-RU" sz="11400" b="1" i="1" dirty="0" smtClean="0">
                <a:solidFill>
                  <a:schemeClr val="tx1">
                    <a:lumMod val="95000"/>
                  </a:schemeClr>
                </a:solidFill>
              </a:rPr>
              <a:t> 3s2 3p4</a:t>
            </a:r>
          </a:p>
          <a:p>
            <a:r>
              <a:rPr lang="ru-RU" sz="11400" b="1" i="1" dirty="0" smtClean="0">
                <a:solidFill>
                  <a:schemeClr val="tx1">
                    <a:lumMod val="95000"/>
                  </a:schemeClr>
                </a:solidFill>
              </a:rPr>
              <a:t>Температура плавления: 115,2°C</a:t>
            </a:r>
          </a:p>
          <a:p>
            <a:r>
              <a:rPr lang="ru-RU" sz="11400" b="1" i="1" dirty="0" smtClean="0">
                <a:solidFill>
                  <a:schemeClr val="tx1">
                    <a:lumMod val="95000"/>
                  </a:schemeClr>
                </a:solidFill>
              </a:rPr>
              <a:t>Атомный номер: 16</a:t>
            </a:r>
          </a:p>
          <a:p>
            <a:r>
              <a:rPr lang="ru-RU" sz="11400" b="1" i="1" dirty="0" smtClean="0">
                <a:solidFill>
                  <a:schemeClr val="tx1">
                    <a:lumMod val="95000"/>
                  </a:schemeClr>
                </a:solidFill>
              </a:rPr>
              <a:t>Температура кипения: 444,7°C</a:t>
            </a:r>
          </a:p>
          <a:p>
            <a:r>
              <a:rPr lang="ru-RU" sz="11400" b="1" i="1" dirty="0" smtClean="0">
                <a:solidFill>
                  <a:schemeClr val="tx1">
                    <a:lumMod val="95000"/>
                  </a:schemeClr>
                </a:solidFill>
              </a:rPr>
              <a:t>Атомная масса: 32,065 ± 0,005 а. е. м.</a:t>
            </a:r>
          </a:p>
          <a:p>
            <a:endParaRPr lang="ru-RU" b="1" i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Рисунок 3" descr="16_S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2786050" cy="20895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 advClick="0" advTm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-357214"/>
            <a:ext cx="8062912" cy="1470025"/>
          </a:xfrm>
        </p:spPr>
        <p:txBody>
          <a:bodyPr/>
          <a:lstStyle/>
          <a:p>
            <a:pPr algn="ctr"/>
            <a:r>
              <a:rPr lang="ru-RU" sz="6600" i="1" dirty="0" smtClean="0"/>
              <a:t>Применение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142984"/>
            <a:ext cx="8062912" cy="1752600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Около половины ежегодного потребления серы идет на производство таких промышленных химических продуктов, как серная кислота, диоксид серы и дисульфид углерода (сероуглерод). Кроме того, сера широко используется в производстве инсектицидов, спичек, удобрений, взрывчатых веществ, бумаги, полимеров, красок и красителей, при вулканизации каучука. Ведущее место в добыче серы занимают </a:t>
            </a:r>
            <a:r>
              <a:rPr lang="ru-RU" sz="2400" i="1" dirty="0" err="1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С</a:t>
            </a:r>
            <a:r>
              <a:rPr lang="ru-RU" sz="2400" i="1" dirty="0" err="1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ша</a:t>
            </a:r>
            <a:r>
              <a:rPr lang="ru-RU" sz="2400" i="1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, страны </a:t>
            </a:r>
            <a:r>
              <a:rPr lang="ru-RU" sz="2400" i="1" dirty="0" err="1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С</a:t>
            </a:r>
            <a:r>
              <a:rPr lang="ru-RU" sz="2400" i="1" dirty="0" err="1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нг</a:t>
            </a:r>
            <a:r>
              <a:rPr lang="ru-RU" sz="2400" i="1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и </a:t>
            </a:r>
            <a:r>
              <a:rPr lang="ru-RU" sz="2400" i="1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К</a:t>
            </a:r>
            <a:r>
              <a:rPr lang="ru-RU" sz="2400" i="1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анада</a:t>
            </a:r>
            <a:endParaRPr lang="ru-RU" sz="2400" i="1" dirty="0">
              <a:solidFill>
                <a:schemeClr val="tx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 descr="6070_unknown_parameter_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4143380"/>
            <a:ext cx="3767134" cy="24889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 advClick="0" advTm="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062912" cy="1470025"/>
          </a:xfrm>
        </p:spPr>
        <p:txBody>
          <a:bodyPr/>
          <a:lstStyle/>
          <a:p>
            <a:r>
              <a:rPr lang="ru-RU" dirty="0" smtClean="0"/>
              <a:t>Распространенность в природе.</a:t>
            </a:r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8062912" cy="1752600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chemeClr val="tx1"/>
                </a:solidFill>
              </a:rPr>
              <a:t>Сера встречается в свободном состоянии (самородная сера). Кроме того, имеются огромные запасы серы в виде сульфидных руд, прежде всего руд свинца (свинцовый блеск), цинка (цинковая обманка), меди (медный блеск) и железа (пирит). При извлечении металлов из этих руд освобождаются от серы обычно обжигом в присутствии кислорода, при этом образуется диоксид серы(IV), который часто выбрасывается в атмосферу без использования. Кроме сульфидных руд достаточно много серы встречается в виде сульфатов, например, сульфата кальция (гипс), сульфата бария (барит). В морской воде и многих минеральных водах присутствуют растворимые в воде сульфаты магния и натрия. В некоторых минеральных водах встречается сульфид водорода (сероводород). В промышленности серу можно получать как побочный продукт процессов в плавильных, коксовых печах, при нефтепереработке, из топочных или природных газов. Из природных подземных отложений серу добывают, расплавляя ее перегретой водой и доставляя на поверхность сжатым воздухом и насосами. Во </a:t>
            </a:r>
            <a:r>
              <a:rPr lang="ru-RU" sz="1600" b="1" i="1" dirty="0" err="1" smtClean="0">
                <a:solidFill>
                  <a:schemeClr val="tx1"/>
                </a:solidFill>
              </a:rPr>
              <a:t>фраш-процессе</a:t>
            </a:r>
            <a:r>
              <a:rPr lang="ru-RU" sz="1600" b="1" i="1" dirty="0" smtClean="0">
                <a:solidFill>
                  <a:schemeClr val="tx1"/>
                </a:solidFill>
              </a:rPr>
              <a:t> извлечения серы из </a:t>
            </a:r>
            <a:r>
              <a:rPr lang="ru-RU" sz="1600" b="1" i="1" dirty="0" err="1" smtClean="0">
                <a:solidFill>
                  <a:schemeClr val="tx1"/>
                </a:solidFill>
              </a:rPr>
              <a:t>сероностных</a:t>
            </a:r>
            <a:r>
              <a:rPr lang="ru-RU" sz="1600" b="1" i="1" dirty="0" smtClean="0">
                <a:solidFill>
                  <a:schemeClr val="tx1"/>
                </a:solidFill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</a:rPr>
              <a:t>отложений на установке в виде концентрических труб, запатентованной </a:t>
            </a:r>
            <a:r>
              <a:rPr lang="ru-RU" sz="1600" b="1" i="1" dirty="0" err="1" smtClean="0">
                <a:solidFill>
                  <a:schemeClr val="tx1"/>
                </a:solidFill>
              </a:rPr>
              <a:t>Г.Фрашем</a:t>
            </a:r>
            <a:r>
              <a:rPr lang="ru-RU" sz="1600" b="1" i="1" dirty="0" smtClean="0">
                <a:solidFill>
                  <a:schemeClr val="tx1"/>
                </a:solidFill>
              </a:rPr>
              <a:t> в 1891, сера получается чистотой до 99,5%.</a:t>
            </a:r>
            <a:endParaRPr lang="ru-RU" sz="16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062912" cy="1470025"/>
          </a:xfrm>
        </p:spPr>
        <p:txBody>
          <a:bodyPr>
            <a:noAutofit/>
          </a:bodyPr>
          <a:lstStyle/>
          <a:p>
            <a:r>
              <a:rPr lang="ru-RU" sz="3200" dirty="0" smtClean="0"/>
              <a:t>ФРАШ-ПРОЦЕСС для извлечения природной серы из подземных месторождений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7239_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89438">
            <a:off x="149520" y="1592447"/>
            <a:ext cx="6286544" cy="50779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 Свойства</a:t>
            </a:r>
            <a:r>
              <a:rPr lang="ru-RU" sz="6600" dirty="0" smtClean="0"/>
              <a:t>.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500174"/>
            <a:ext cx="8062912" cy="1752600"/>
          </a:xfrm>
        </p:spPr>
        <p:txBody>
          <a:bodyPr>
            <a:noAutofit/>
          </a:bodyPr>
          <a:lstStyle/>
          <a:p>
            <a:r>
              <a:rPr lang="ru-RU" sz="2000" b="1" i="1" u="sng" dirty="0" smtClean="0">
                <a:solidFill>
                  <a:srgbClr val="FFFF00"/>
                </a:solidFill>
              </a:rPr>
              <a:t> Сера имеет вид желтого порошка или хрупкой кристаллической массы без запаха и вкуса и нерастворима в воде. Для серы характерны несколько </a:t>
            </a:r>
            <a:r>
              <a:rPr lang="ru-RU" sz="2000" b="1" i="1" u="sng" dirty="0" err="1" smtClean="0">
                <a:solidFill>
                  <a:srgbClr val="FFFF00"/>
                </a:solidFill>
              </a:rPr>
              <a:t>аллотропных</a:t>
            </a:r>
            <a:r>
              <a:rPr lang="ru-RU" sz="2000" b="1" i="1" u="sng" dirty="0" smtClean="0">
                <a:solidFill>
                  <a:srgbClr val="FFFF00"/>
                </a:solidFill>
              </a:rPr>
              <a:t> модификаций. Наиболее известны следующие: кристаллическая сера - ромбическая (самородная сера, </a:t>
            </a:r>
            <a:r>
              <a:rPr lang="ru-RU" sz="2000" b="1" i="1" u="sng" dirty="0" err="1" smtClean="0">
                <a:solidFill>
                  <a:srgbClr val="FFFF00"/>
                </a:solidFill>
              </a:rPr>
              <a:t>a-S</a:t>
            </a:r>
            <a:r>
              <a:rPr lang="ru-RU" sz="2000" b="1" i="1" u="sng" dirty="0" smtClean="0">
                <a:solidFill>
                  <a:srgbClr val="FFFF00"/>
                </a:solidFill>
              </a:rPr>
              <a:t>) и моноклинная (призматическая сера, </a:t>
            </a:r>
            <a:r>
              <a:rPr lang="ru-RU" sz="2000" b="1" i="1" u="sng" dirty="0" err="1" smtClean="0">
                <a:solidFill>
                  <a:srgbClr val="FFFF00"/>
                </a:solidFill>
              </a:rPr>
              <a:t>b-S</a:t>
            </a:r>
            <a:r>
              <a:rPr lang="ru-RU" sz="2000" b="1" i="1" u="sng" dirty="0" smtClean="0">
                <a:solidFill>
                  <a:srgbClr val="FFFF00"/>
                </a:solidFill>
              </a:rPr>
              <a:t>); аморфная - коллоидная (серное молоко) и пластическая; промежуточная аморфно-кристаллическая - сублимированная (серный цвет). СВОЙСТВА СЕРЫ</a:t>
            </a:r>
          </a:p>
          <a:p>
            <a:r>
              <a:rPr lang="ru-RU" sz="2000" b="1" i="1" u="sng" dirty="0" smtClean="0">
                <a:solidFill>
                  <a:srgbClr val="FFFF00"/>
                </a:solidFill>
              </a:rPr>
              <a:t>Атомный номер 16 Атомная масса 32,066 Изотопы</a:t>
            </a:r>
          </a:p>
          <a:p>
            <a:r>
              <a:rPr lang="ru-RU" sz="2000" b="1" i="1" u="sng" dirty="0" smtClean="0">
                <a:solidFill>
                  <a:srgbClr val="FFFF00"/>
                </a:solidFill>
              </a:rPr>
              <a:t>стабильные 32, 33, 34, 36</a:t>
            </a:r>
            <a:endParaRPr lang="ru-RU" sz="2000" b="1" i="1" u="sng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192550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14884"/>
            <a:ext cx="2857488" cy="2143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1088" y="-285776"/>
            <a:ext cx="8062912" cy="1470025"/>
          </a:xfrm>
        </p:spPr>
        <p:txBody>
          <a:bodyPr/>
          <a:lstStyle/>
          <a:p>
            <a:pPr algn="ctr"/>
            <a:r>
              <a:rPr lang="ru-RU" dirty="0" smtClean="0"/>
              <a:t>Жидкое состояние.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1088" y="1214422"/>
            <a:ext cx="8062912" cy="17526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2"/>
                </a:solidFill>
                <a:cs typeface="Andalus" pitchFamily="18" charset="-78"/>
              </a:rPr>
              <a:t>Молекулы серы состоят из замкнутой цепочки восьми атомов (S8). Жидкая сера обладает необычным свойством: с повышением температуры ее вязкость увеличивается. Ниже 160° С сера - типичная жидкость желтоватого цвета, ее состав соответствует формуле S8 и обозначается </a:t>
            </a:r>
            <a:r>
              <a:rPr lang="ru-RU" sz="2000" b="1" dirty="0" err="1" smtClean="0">
                <a:solidFill>
                  <a:schemeClr val="accent2"/>
                </a:solidFill>
                <a:cs typeface="Andalus" pitchFamily="18" charset="-78"/>
              </a:rPr>
              <a:t>l-S</a:t>
            </a:r>
            <a:r>
              <a:rPr lang="ru-RU" sz="2000" b="1" dirty="0" smtClean="0">
                <a:solidFill>
                  <a:schemeClr val="accent2"/>
                </a:solidFill>
                <a:cs typeface="Andalus" pitchFamily="18" charset="-78"/>
              </a:rPr>
              <a:t>. С повышением температуры кольцевые молекулы S8 начинают разрываться и соединяться друг с другом, образуя длинные цепи (</a:t>
            </a:r>
            <a:r>
              <a:rPr lang="ru-RU" sz="2000" b="1" dirty="0" err="1" smtClean="0">
                <a:solidFill>
                  <a:schemeClr val="accent2"/>
                </a:solidFill>
                <a:cs typeface="Andalus" pitchFamily="18" charset="-78"/>
              </a:rPr>
              <a:t>m-S</a:t>
            </a:r>
            <a:r>
              <a:rPr lang="ru-RU" sz="2000" b="1" dirty="0" smtClean="0">
                <a:solidFill>
                  <a:schemeClr val="accent2"/>
                </a:solidFill>
                <a:cs typeface="Andalus" pitchFamily="18" charset="-78"/>
              </a:rPr>
              <a:t>), цвет жидкой серы становится </a:t>
            </a:r>
            <a:r>
              <a:rPr lang="ru-RU" sz="2000" b="1" dirty="0" err="1" smtClean="0">
                <a:solidFill>
                  <a:schemeClr val="accent2"/>
                </a:solidFill>
                <a:cs typeface="Andalus" pitchFamily="18" charset="-78"/>
              </a:rPr>
              <a:t>темнокрасным</a:t>
            </a:r>
            <a:r>
              <a:rPr lang="ru-RU" sz="2000" b="1" dirty="0" smtClean="0">
                <a:solidFill>
                  <a:schemeClr val="accent2"/>
                </a:solidFill>
                <a:cs typeface="Andalus" pitchFamily="18" charset="-78"/>
              </a:rPr>
              <a:t>, вязкость возрастает, достигая максимума при 200-250° С. При дальнейшем повышении температуры жидкая сера светлеет, длинные цепи рвутся, образуя короткие, с меньшей способностью к переплетению, что приводит к меньшей вязкости.</a:t>
            </a:r>
            <a:endParaRPr lang="ru-RU" sz="2000" b="1" dirty="0">
              <a:solidFill>
                <a:schemeClr val="accent2"/>
              </a:solidFill>
              <a:cs typeface="Andalus" pitchFamily="18" charset="-78"/>
            </a:endParaRPr>
          </a:p>
        </p:txBody>
      </p:sp>
    </p:spTree>
  </p:cSld>
  <p:clrMapOvr>
    <a:masterClrMapping/>
  </p:clrMapOvr>
  <p:transition spd="med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98</TotalTime>
  <Words>528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Сера</vt:lpstr>
      <vt:lpstr>Применение </vt:lpstr>
      <vt:lpstr>Распространенность в природе.</vt:lpstr>
      <vt:lpstr>ФРАШ-ПРОЦЕСС для извлечения природной серы из подземных месторождений.</vt:lpstr>
      <vt:lpstr> Свойства.</vt:lpstr>
      <vt:lpstr>Жидкое состояние.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Сера</dc:title>
  <dc:creator>1</dc:creator>
  <cp:lastModifiedBy>1</cp:lastModifiedBy>
  <cp:revision>10</cp:revision>
  <dcterms:created xsi:type="dcterms:W3CDTF">2012-12-23T13:18:15Z</dcterms:created>
  <dcterms:modified xsi:type="dcterms:W3CDTF">2012-12-23T14:56:30Z</dcterms:modified>
</cp:coreProperties>
</file>