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66" r:id="rId5"/>
    <p:sldId id="264" r:id="rId6"/>
    <p:sldId id="267" r:id="rId7"/>
    <p:sldId id="263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31DB"/>
    <a:srgbClr val="CC00CC"/>
    <a:srgbClr val="800080"/>
    <a:srgbClr val="6976ED"/>
    <a:srgbClr val="291987"/>
    <a:srgbClr val="4832CE"/>
    <a:srgbClr val="320E33"/>
    <a:srgbClr val="D68820"/>
    <a:srgbClr val="7659A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50E8DF-4A6C-469D-AE81-FCE25539BAF6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E35254-AA48-443F-9AD1-7449451CE18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71546"/>
            <a:ext cx="8305800" cy="342901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7030A0"/>
                </a:solidFill>
                <a:latin typeface="Comic Sans MS" pitchFamily="66" charset="0"/>
              </a:rPr>
              <a:t>«Развитие творческих способностей младших школьников на уроках изобразительного</a:t>
            </a:r>
            <a:br>
              <a:rPr lang="ru-RU" sz="4400" dirty="0" smtClean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ru-RU" sz="4400" dirty="0" smtClean="0">
                <a:solidFill>
                  <a:srgbClr val="7030A0"/>
                </a:solidFill>
                <a:latin typeface="Comic Sans MS" pitchFamily="66" charset="0"/>
              </a:rPr>
              <a:t> искусства»</a:t>
            </a:r>
            <a:endParaRPr lang="ru-RU" sz="4400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78619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643174" y="714356"/>
            <a:ext cx="3786214" cy="171451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Comic Sans MS" pitchFamily="66" charset="0"/>
              </a:rPr>
              <a:t>Проблемы: </a:t>
            </a:r>
            <a:endParaRPr lang="ru-RU" sz="32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2643182"/>
            <a:ext cx="3286148" cy="157163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Недостаточная мотивация детей к обучению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86050" y="4857760"/>
            <a:ext cx="3357586" cy="157163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Отсутствие стремления к творческой самореализации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2643182"/>
            <a:ext cx="3286148" cy="164307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Проблема в общении и сотрудничестве между собой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429124" y="2500306"/>
            <a:ext cx="214314" cy="235745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углом 10"/>
          <p:cNvSpPr/>
          <p:nvPr/>
        </p:nvSpPr>
        <p:spPr>
          <a:xfrm rot="5400000">
            <a:off x="6036479" y="2107397"/>
            <a:ext cx="571504" cy="500066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375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Стрелка углом 14"/>
          <p:cNvSpPr/>
          <p:nvPr/>
        </p:nvSpPr>
        <p:spPr>
          <a:xfrm rot="16200000" flipH="1">
            <a:off x="2464579" y="2107397"/>
            <a:ext cx="571504" cy="500066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62" y="428604"/>
            <a:ext cx="7901014" cy="78581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Цель: </a:t>
            </a:r>
            <a:endParaRPr lang="ru-RU" sz="3600" dirty="0">
              <a:solidFill>
                <a:schemeClr val="accent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1285860"/>
            <a:ext cx="8001056" cy="5214974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4832CE"/>
                </a:solidFill>
                <a:latin typeface="Comic Sans MS" pitchFamily="66" charset="0"/>
              </a:rPr>
              <a:t>Активизация художественно-творческой деятельности учащихся, выработка самостоятельности и инициативы, направленные на развитие творческих способностей.</a:t>
            </a:r>
          </a:p>
          <a:p>
            <a:r>
              <a:rPr lang="ru-RU" sz="3200" dirty="0" smtClean="0">
                <a:solidFill>
                  <a:srgbClr val="DB31DB"/>
                </a:solidFill>
                <a:latin typeface="Comic Sans MS" pitchFamily="66" charset="0"/>
              </a:rPr>
              <a:t>Задачи:</a:t>
            </a:r>
          </a:p>
          <a:p>
            <a:r>
              <a:rPr lang="ru-RU" sz="2000" dirty="0" smtClean="0">
                <a:solidFill>
                  <a:srgbClr val="800080"/>
                </a:solidFill>
                <a:latin typeface="Comic Sans MS" pitchFamily="66" charset="0"/>
              </a:rPr>
              <a:t>Разработать модель последовательного включения школьников начальной школы в новые виды деятельности, способствующие формированию у них ключевых компетенций. </a:t>
            </a:r>
          </a:p>
          <a:p>
            <a:pPr lvl="0"/>
            <a:r>
              <a:rPr lang="ru-RU" sz="2000" dirty="0" smtClean="0">
                <a:solidFill>
                  <a:srgbClr val="800080"/>
                </a:solidFill>
                <a:latin typeface="Comic Sans MS" pitchFamily="66" charset="0"/>
              </a:rPr>
              <a:t>Учить детей находить прекрасное в окружающей действительности и вносить прекрасное в свою жизнь.</a:t>
            </a:r>
          </a:p>
          <a:p>
            <a:pPr lvl="0"/>
            <a:r>
              <a:rPr lang="ru-RU" sz="2000" dirty="0" smtClean="0">
                <a:solidFill>
                  <a:srgbClr val="800080"/>
                </a:solidFill>
                <a:latin typeface="Comic Sans MS" pitchFamily="66" charset="0"/>
              </a:rPr>
              <a:t>Развивать воображение, творческий потенциал ребенка, желание и умение подходить к любой своей деятельности творчески.</a:t>
            </a:r>
          </a:p>
          <a:p>
            <a:pPr lvl="0"/>
            <a:r>
              <a:rPr lang="ru-RU" sz="2000" dirty="0" smtClean="0">
                <a:solidFill>
                  <a:srgbClr val="800080"/>
                </a:solidFill>
                <a:latin typeface="Comic Sans MS" pitchFamily="66" charset="0"/>
              </a:rPr>
              <a:t>Способствовать выработке навыков сотрудничества в художественной деятельности.</a:t>
            </a:r>
          </a:p>
          <a:p>
            <a:endParaRPr lang="ru-RU" sz="2000" dirty="0" smtClean="0">
              <a:solidFill>
                <a:srgbClr val="800080"/>
              </a:solidFill>
            </a:endParaRPr>
          </a:p>
          <a:p>
            <a:endParaRPr lang="ru-RU" sz="2000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2428860" y="571480"/>
            <a:ext cx="3929090" cy="128588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C00CC"/>
                </a:solidFill>
                <a:latin typeface="Comic Sans MS" pitchFamily="66" charset="0"/>
              </a:rPr>
              <a:t>Результат </a:t>
            </a:r>
            <a:endParaRPr lang="ru-RU" sz="3200" dirty="0">
              <a:solidFill>
                <a:srgbClr val="CC00CC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2214554"/>
            <a:ext cx="6000792" cy="1214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Развитие творческой индивидуальности ученика, его духовной сферы, эмоционально-ценностного отношения к искусству и окружающему миру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43174" y="3786190"/>
            <a:ext cx="6215106" cy="92869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Comic Sans MS" pitchFamily="66" charset="0"/>
              </a:rPr>
              <a:t>С интересом и уважением относящегося к народным традициям и различным культурам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14348" y="5143512"/>
            <a:ext cx="6643734" cy="1357322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Умеющего анализировать, самостоятельно оценивать факты, явления, события и на основе полученных знаний формировать свой взгляд на мир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428992" y="1285860"/>
            <a:ext cx="2286016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Основные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виды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деятельности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643570" y="357166"/>
            <a:ext cx="3286148" cy="857256"/>
          </a:xfrm>
          <a:prstGeom prst="roundRect">
            <a:avLst>
              <a:gd name="adj" fmla="val 21043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Изображение на плоскости и в объеме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357166"/>
            <a:ext cx="3214710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Декоративная и конструктивная работа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4282" y="2143116"/>
            <a:ext cx="3214710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Восприятие явлений действительности и произведений искусства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86446" y="2143116"/>
            <a:ext cx="3143272" cy="78581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Изучение художественного наследия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6200000" flipV="1">
            <a:off x="3428992" y="1214422"/>
            <a:ext cx="7143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3500430" y="2500306"/>
            <a:ext cx="2143140" cy="200026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Comic Sans MS" pitchFamily="66" charset="0"/>
              </a:rPr>
              <a:t>Моя система работы</a:t>
            </a:r>
            <a:endParaRPr lang="ru-RU" sz="2400" dirty="0">
              <a:latin typeface="Comic Sans MS" pitchFamily="66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 flipH="1" flipV="1">
            <a:off x="5643570" y="1214422"/>
            <a:ext cx="14287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6200000" flipH="1">
            <a:off x="5715008" y="2143116"/>
            <a:ext cx="7143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3357554" y="2214554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 rot="444013">
            <a:off x="648437" y="3057756"/>
            <a:ext cx="2858529" cy="88559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Урок-фантазия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32" name="Овал 31"/>
          <p:cNvSpPr/>
          <p:nvPr/>
        </p:nvSpPr>
        <p:spPr>
          <a:xfrm rot="18594573">
            <a:off x="1608439" y="5068694"/>
            <a:ext cx="3100575" cy="111589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Экскурсии в художественные музеи  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3" name="Овал 32"/>
          <p:cNvSpPr/>
          <p:nvPr/>
        </p:nvSpPr>
        <p:spPr>
          <a:xfrm rot="1289517">
            <a:off x="5393895" y="4134906"/>
            <a:ext cx="3210539" cy="102585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Видеоуроки (с применением ИКТ)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4" name="Овал 33"/>
          <p:cNvSpPr/>
          <p:nvPr/>
        </p:nvSpPr>
        <p:spPr>
          <a:xfrm rot="21062777">
            <a:off x="5623172" y="3052404"/>
            <a:ext cx="2571768" cy="85725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Урок-игра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35" name="Овал 34"/>
          <p:cNvSpPr/>
          <p:nvPr/>
        </p:nvSpPr>
        <p:spPr>
          <a:xfrm rot="2945703">
            <a:off x="4450279" y="5015457"/>
            <a:ext cx="3207826" cy="114300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Интегративные  уроки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36" name="Овал 35"/>
          <p:cNvSpPr/>
          <p:nvPr/>
        </p:nvSpPr>
        <p:spPr>
          <a:xfrm rot="20532664">
            <a:off x="655185" y="4120213"/>
            <a:ext cx="3140669" cy="1043433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Знакомство с  проектной деятельностью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7" name="Овал 36"/>
          <p:cNvSpPr/>
          <p:nvPr/>
        </p:nvSpPr>
        <p:spPr>
          <a:xfrm rot="16200000">
            <a:off x="3429004" y="5214938"/>
            <a:ext cx="2357430" cy="92869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Урок - пленер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38" name="Стрелка вправо 37"/>
          <p:cNvSpPr/>
          <p:nvPr/>
        </p:nvSpPr>
        <p:spPr>
          <a:xfrm rot="16200000">
            <a:off x="4393405" y="2178835"/>
            <a:ext cx="35719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71736" y="2857496"/>
            <a:ext cx="4286280" cy="114300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</a:rPr>
              <a:t>Контроль и оценка</a:t>
            </a:r>
            <a:endParaRPr lang="ru-RU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34" y="2000240"/>
            <a:ext cx="3143272" cy="8572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Стартовый контроль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86050" y="857232"/>
            <a:ext cx="3714776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Comic Sans MS" pitchFamily="66" charset="0"/>
              </a:rPr>
              <a:t>Игры-головоломки, ребусы, кроссворды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14282" y="3857628"/>
            <a:ext cx="2928958" cy="857256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Урок-викторина</a:t>
            </a:r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929322" y="2000240"/>
            <a:ext cx="2571768" cy="85725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320E33"/>
                </a:solidFill>
                <a:latin typeface="Comic Sans MS" pitchFamily="66" charset="0"/>
              </a:rPr>
              <a:t>презентации</a:t>
            </a:r>
            <a:endParaRPr lang="ru-RU" dirty="0">
              <a:solidFill>
                <a:srgbClr val="320E33"/>
              </a:solidFill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715140" y="3857628"/>
            <a:ext cx="2214578" cy="78581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тестирование</a:t>
            </a:r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86116" y="4429132"/>
            <a:ext cx="3071834" cy="92869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Художественно-дидактические игры</a:t>
            </a:r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5643578"/>
            <a:ext cx="3429024" cy="9286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Выставки работ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0694" y="5643578"/>
            <a:ext cx="3214710" cy="92869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Comic Sans MS" pitchFamily="66" charset="0"/>
              </a:rPr>
              <a:t>Участие в конкурсах</a:t>
            </a:r>
            <a:endParaRPr lang="ru-RU" sz="2000" dirty="0">
              <a:latin typeface="Comic Sans MS" pitchFamily="66" charset="0"/>
            </a:endParaRPr>
          </a:p>
        </p:txBody>
      </p:sp>
      <p:cxnSp>
        <p:nvCxnSpPr>
          <p:cNvPr id="15" name="Прямая со стрелкой 14"/>
          <p:cNvCxnSpPr>
            <a:stCxn id="3" idx="0"/>
          </p:cNvCxnSpPr>
          <p:nvPr/>
        </p:nvCxnSpPr>
        <p:spPr>
          <a:xfrm rot="5400000" flipH="1" flipV="1">
            <a:off x="4179091" y="2321711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3" idx="4"/>
          </p:cNvCxnSpPr>
          <p:nvPr/>
        </p:nvCxnSpPr>
        <p:spPr>
          <a:xfrm rot="5400000">
            <a:off x="4500562" y="421481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8" idx="1"/>
          </p:cNvCxnSpPr>
          <p:nvPr/>
        </p:nvCxnSpPr>
        <p:spPr>
          <a:xfrm rot="5400000" flipH="1" flipV="1">
            <a:off x="5500694" y="250030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4" idx="3"/>
          </p:cNvCxnSpPr>
          <p:nvPr/>
        </p:nvCxnSpPr>
        <p:spPr>
          <a:xfrm rot="16200000" flipV="1">
            <a:off x="3571868" y="2500306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 flipH="1" flipV="1">
            <a:off x="6000760" y="3929066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5786446" y="4000504"/>
            <a:ext cx="2071702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>
            <a:off x="2250265" y="4321975"/>
            <a:ext cx="171451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10800000" flipV="1">
            <a:off x="2143108" y="3643314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6715140" y="3714752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C00CC"/>
                </a:solidFill>
                <a:latin typeface="Comic Sans MS" pitchFamily="66" charset="0"/>
              </a:rPr>
              <a:t>Условия:</a:t>
            </a:r>
            <a:endParaRPr lang="ru-RU" sz="4400" dirty="0">
              <a:solidFill>
                <a:srgbClr val="CC00CC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291987"/>
                </a:solidFill>
                <a:latin typeface="Comic Sans MS" pitchFamily="66" charset="0"/>
              </a:rPr>
              <a:t>оснащение кабинета изобразительного искусства;</a:t>
            </a:r>
          </a:p>
          <a:p>
            <a:r>
              <a:rPr lang="ru-RU" sz="2800" dirty="0" smtClean="0">
                <a:solidFill>
                  <a:srgbClr val="291987"/>
                </a:solidFill>
                <a:latin typeface="Comic Sans MS" pitchFamily="66" charset="0"/>
              </a:rPr>
              <a:t>наличие мультимедийного оборудования;</a:t>
            </a:r>
          </a:p>
          <a:p>
            <a:r>
              <a:rPr lang="ru-RU" sz="2800" dirty="0" smtClean="0">
                <a:solidFill>
                  <a:srgbClr val="291987"/>
                </a:solidFill>
                <a:latin typeface="Comic Sans MS" pitchFamily="66" charset="0"/>
              </a:rPr>
              <a:t>обеспечение учащихся всеми необходимыми для работы материалами;</a:t>
            </a:r>
          </a:p>
          <a:p>
            <a:r>
              <a:rPr lang="ru-RU" sz="2800" dirty="0" smtClean="0">
                <a:solidFill>
                  <a:srgbClr val="291987"/>
                </a:solidFill>
                <a:latin typeface="Comic Sans MS" pitchFamily="66" charset="0"/>
              </a:rPr>
              <a:t>выделение средств для посещения выставок по искусству в городе;</a:t>
            </a:r>
          </a:p>
          <a:p>
            <a:r>
              <a:rPr lang="ru-RU" sz="2800" dirty="0" smtClean="0">
                <a:solidFill>
                  <a:srgbClr val="291987"/>
                </a:solidFill>
                <a:latin typeface="Comic Sans MS" pitchFamily="66" charset="0"/>
              </a:rPr>
              <a:t>сотрудничество с родителями.</a:t>
            </a:r>
            <a:endParaRPr lang="ru-RU" sz="2800" dirty="0">
              <a:solidFill>
                <a:srgbClr val="291987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4282" y="1643050"/>
            <a:ext cx="8715436" cy="228601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6976ED"/>
                </a:solidFill>
                <a:latin typeface="Comic Sans MS" pitchFamily="66" charset="0"/>
              </a:rPr>
              <a:t>Спасибо за внимание!</a:t>
            </a:r>
            <a:endParaRPr lang="ru-RU" sz="4000" dirty="0">
              <a:solidFill>
                <a:srgbClr val="6976ED"/>
              </a:solidFill>
              <a:latin typeface="Comic Sans MS" pitchFamily="66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14414" y="5000636"/>
            <a:ext cx="6858048" cy="114300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CC00CC"/>
                </a:solidFill>
                <a:latin typeface="Comic Sans MS" pitchFamily="66" charset="0"/>
              </a:rPr>
              <a:t>Автор презентации: Томилова Наталья Витальевна</a:t>
            </a:r>
            <a:endParaRPr lang="ru-RU" sz="2400" dirty="0">
              <a:solidFill>
                <a:srgbClr val="CC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</TotalTime>
  <Words>263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«Развитие творческих способностей младших школьников на уроках изобразительного  искусства»</vt:lpstr>
      <vt:lpstr>Слайд 2</vt:lpstr>
      <vt:lpstr>Цель: </vt:lpstr>
      <vt:lpstr>Слайд 4</vt:lpstr>
      <vt:lpstr>Слайд 5</vt:lpstr>
      <vt:lpstr>Слайд 6</vt:lpstr>
      <vt:lpstr>Условия: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«Развитие творческих способностей младших школьников на уроках изобразительного искусства»</dc:title>
  <dc:creator>user</dc:creator>
  <cp:lastModifiedBy>user</cp:lastModifiedBy>
  <cp:revision>55</cp:revision>
  <dcterms:created xsi:type="dcterms:W3CDTF">2013-06-13T05:52:30Z</dcterms:created>
  <dcterms:modified xsi:type="dcterms:W3CDTF">2013-10-02T10:48:39Z</dcterms:modified>
</cp:coreProperties>
</file>