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9B2830-6C44-40B7-8ACA-91E5E1EB9E64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839D48-509E-4490-84BB-713DB301A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642918"/>
            <a:ext cx="7929618" cy="5000660"/>
          </a:xfrm>
        </p:spPr>
        <p:txBody>
          <a:bodyPr>
            <a:normAutofit/>
          </a:bodyPr>
          <a:lstStyle/>
          <a:p>
            <a:r>
              <a:rPr lang="ru-RU" b="1" dirty="0"/>
              <a:t>«Овладение словесной системой перестраивает все основные психические процессы у ребёнка и что оказывается, таким образом, мощным фактором, формирующим психическую деятельность, совершенствующим отражение действительности и создающим новые формы внимания, памяти и воображения, мышления и действия»       </a:t>
            </a:r>
          </a:p>
          <a:p>
            <a:r>
              <a:rPr lang="ru-RU" b="1" dirty="0"/>
              <a:t>                              </a:t>
            </a:r>
            <a:endParaRPr lang="ru-RU" b="1" dirty="0" smtClean="0"/>
          </a:p>
          <a:p>
            <a:r>
              <a:rPr lang="ru-RU" sz="2600" dirty="0" smtClean="0"/>
              <a:t>                                            </a:t>
            </a:r>
            <a:r>
              <a:rPr lang="ru-RU" sz="2600" dirty="0" err="1" smtClean="0"/>
              <a:t>Лурия</a:t>
            </a:r>
            <a:r>
              <a:rPr lang="ru-RU" sz="2600" dirty="0" smtClean="0"/>
              <a:t> </a:t>
            </a:r>
            <a:r>
              <a:rPr lang="ru-RU" sz="2600" dirty="0"/>
              <a:t>А.Р., </a:t>
            </a:r>
            <a:r>
              <a:rPr lang="ru-RU" sz="2600" dirty="0" err="1"/>
              <a:t>Юдович</a:t>
            </a:r>
            <a:r>
              <a:rPr lang="ru-RU" sz="2600" dirty="0"/>
              <a:t> Ф.Я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Речевое развитие  и развитие познавательных процессов находится в тесной взаимозависимости;</a:t>
            </a:r>
          </a:p>
          <a:p>
            <a:pPr lvl="0"/>
            <a:r>
              <a:rPr lang="ru-RU" sz="2400" dirty="0"/>
              <a:t>Развитие познавательных процессов требует длительного по </a:t>
            </a:r>
            <a:r>
              <a:rPr lang="ru-RU" sz="2400"/>
              <a:t>времени </a:t>
            </a:r>
            <a:r>
              <a:rPr lang="ru-RU" sz="2400" smtClean="0"/>
              <a:t>сроков </a:t>
            </a:r>
            <a:r>
              <a:rPr lang="ru-RU" sz="2400" dirty="0"/>
              <a:t>педагогического воздействия;</a:t>
            </a:r>
          </a:p>
          <a:p>
            <a:pPr lvl="0"/>
            <a:r>
              <a:rPr lang="ru-RU" sz="2400" dirty="0"/>
              <a:t>Недостатки речевого развития тормозят развитие познавательной деятельности;</a:t>
            </a:r>
          </a:p>
          <a:p>
            <a:pPr lvl="0"/>
            <a:r>
              <a:rPr lang="ru-RU" sz="2400" dirty="0"/>
              <a:t>Наличие сочетания наглядных и практических методов активизирует речевую деятельность учащихся.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Язык и речевая практика</a:t>
            </a:r>
          </a:p>
          <a:p>
            <a:r>
              <a:rPr lang="ru-RU" dirty="0" smtClean="0"/>
              <a:t>1. Овладение грамотой, основными речевыми формами и правилами их применения.</a:t>
            </a:r>
          </a:p>
          <a:p>
            <a:r>
              <a:rPr lang="ru-RU" dirty="0" smtClean="0"/>
              <a:t>2. Развитие устной и письменной коммуникации, способности к осмысленному чтению и письму. Овладение способностью пользоваться устной и письменной речью для решения соответствующих возрасту житейских задач.</a:t>
            </a:r>
          </a:p>
          <a:p>
            <a:r>
              <a:rPr lang="ru-RU" dirty="0" smtClean="0"/>
              <a:t>3. Развитие вкуса  и способности к словесному творчеству на уровне, соответствующем возрасту и развитию ребёнка.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Cambria" pitchFamily="18" charset="0"/>
              </a:rPr>
              <a:t>Осуществление речевой коммуникации:</a:t>
            </a:r>
          </a:p>
          <a:p>
            <a:pPr lvl="0"/>
            <a:r>
              <a:rPr lang="ru-RU" sz="2800" dirty="0">
                <a:latin typeface="Cambria" pitchFamily="18" charset="0"/>
              </a:rPr>
              <a:t>Устранений недостатков произношения и становление произносительных навыков – задача младших классов.</a:t>
            </a:r>
          </a:p>
          <a:p>
            <a:pPr lvl="0"/>
            <a:r>
              <a:rPr lang="ru-RU" sz="2800" dirty="0">
                <a:latin typeface="Cambria" pitchFamily="18" charset="0"/>
              </a:rPr>
              <a:t>Работа над связной письменной речью – последующая работа в старших классах.</a:t>
            </a:r>
          </a:p>
          <a:p>
            <a:pPr lvl="0"/>
            <a:r>
              <a:rPr lang="ru-RU" sz="2800" dirty="0">
                <a:latin typeface="Cambria" pitchFamily="18" charset="0"/>
              </a:rPr>
              <a:t>Коррекция речевых недостатков: чёткость, орфоэпия, интонация, закрепление звуков, поставленных логопедом.</a:t>
            </a:r>
          </a:p>
          <a:p>
            <a:pPr lvl="0"/>
            <a:r>
              <a:rPr lang="ru-RU" sz="2800" dirty="0">
                <a:latin typeface="Cambria" pitchFamily="18" charset="0"/>
              </a:rPr>
              <a:t>Коррекция недостатков словарного запаса: обогащение и уточнение словаря.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472386" cy="5626121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Расширение круга представлений об изучаемых предметах и явлениях окружающей действительности</a:t>
            </a:r>
          </a:p>
          <a:p>
            <a:pPr lvl="0"/>
            <a:r>
              <a:rPr lang="ru-RU" dirty="0"/>
              <a:t>Постоянное повышение речевой мотивации учащихся</a:t>
            </a:r>
          </a:p>
          <a:p>
            <a:pPr lvl="0"/>
            <a:r>
              <a:rPr lang="ru-RU" dirty="0"/>
              <a:t>Одновременное развитие всех сторон (фонетической, лексической, грамматической) устной речи с целью обеспечения языковой базы.</a:t>
            </a:r>
          </a:p>
          <a:p>
            <a:pPr lvl="0"/>
            <a:r>
              <a:rPr lang="ru-RU" dirty="0"/>
              <a:t>Организация связных высказываний школьников.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543824" cy="5626121"/>
          </a:xfrm>
        </p:spPr>
        <p:txBody>
          <a:bodyPr/>
          <a:lstStyle/>
          <a:p>
            <a:pPr lvl="0"/>
            <a:r>
              <a:rPr lang="ru-RU" sz="2800" b="1" dirty="0"/>
              <a:t>Уточнение и обогащение представлений учащихся о предметах и явлениях окружающего </a:t>
            </a:r>
            <a:r>
              <a:rPr lang="ru-RU" sz="2800" b="1" dirty="0" smtClean="0"/>
              <a:t>мира</a:t>
            </a:r>
          </a:p>
          <a:p>
            <a:pPr lvl="0"/>
            <a:endParaRPr lang="ru-RU" sz="2800" dirty="0"/>
          </a:p>
          <a:p>
            <a:pPr lvl="0"/>
            <a:r>
              <a:rPr lang="ru-RU" sz="2800" b="1" dirty="0"/>
              <a:t>Повышение  заинтересованности ребёнка в речевом высказывании</a:t>
            </a:r>
            <a:r>
              <a:rPr lang="ru-RU" sz="2800" b="1" dirty="0" smtClean="0"/>
              <a:t>.</a:t>
            </a:r>
          </a:p>
          <a:p>
            <a:pPr lvl="0"/>
            <a:endParaRPr lang="ru-RU" sz="2800" dirty="0"/>
          </a:p>
          <a:p>
            <a:pPr lvl="0"/>
            <a:r>
              <a:rPr lang="ru-RU" sz="2800" b="1" dirty="0"/>
              <a:t>Обеспечение их высказываний необходимыми языковыми средствами.</a:t>
            </a:r>
            <a:endParaRPr lang="ru-RU" sz="2800" dirty="0"/>
          </a:p>
          <a:p>
            <a:pPr>
              <a:buNone/>
            </a:pPr>
            <a:r>
              <a:rPr lang="ru-RU" sz="2800" b="1" dirty="0"/>
              <a:t> 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273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SH2</dc:creator>
  <cp:lastModifiedBy>SH2</cp:lastModifiedBy>
  <cp:revision>3</cp:revision>
  <dcterms:created xsi:type="dcterms:W3CDTF">2012-12-27T22:26:46Z</dcterms:created>
  <dcterms:modified xsi:type="dcterms:W3CDTF">2012-12-28T21:27:17Z</dcterms:modified>
</cp:coreProperties>
</file>