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F6D573-412C-447D-B0EB-AF8E6E978BE4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C434F0A-C086-43F4-B1F5-724B418A4F2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ru.wikipedia.org/wiki/%D0%A4%D0%B0%D0%B9%D0%BB:Staphylococcus_aureus_(AB_Test)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3500438"/>
            <a:ext cx="6172200" cy="1894362"/>
          </a:xfrm>
        </p:spPr>
        <p:txBody>
          <a:bodyPr>
            <a:noAutofit/>
          </a:bodyPr>
          <a:lstStyle/>
          <a:p>
            <a:r>
              <a:rPr lang="ru-RU" sz="6600" b="0" cap="none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Антибиотики</a:t>
            </a:r>
            <a:endParaRPr lang="ru-RU" sz="6600" b="0" cap="none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57884" y="5643578"/>
            <a:ext cx="2857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M</a:t>
            </a:r>
            <a:r>
              <a:rPr lang="ru-RU" dirty="0" smtClean="0"/>
              <a:t>БОУ </a:t>
            </a:r>
            <a:r>
              <a:rPr lang="ru-RU" dirty="0" err="1" smtClean="0"/>
              <a:t>Руханская</a:t>
            </a:r>
            <a:r>
              <a:rPr lang="ru-RU" dirty="0" smtClean="0"/>
              <a:t> СОШ</a:t>
            </a:r>
          </a:p>
          <a:p>
            <a:pPr algn="r"/>
            <a:r>
              <a:rPr lang="ru-RU" dirty="0" smtClean="0"/>
              <a:t>Наталья </a:t>
            </a:r>
            <a:r>
              <a:rPr lang="ru-RU" dirty="0" err="1" smtClean="0"/>
              <a:t>Туленко</a:t>
            </a:r>
            <a:endParaRPr lang="ru-RU" dirty="0" smtClean="0"/>
          </a:p>
          <a:p>
            <a:pPr algn="r"/>
            <a:r>
              <a:rPr lang="ru-RU" dirty="0" smtClean="0"/>
              <a:t>2013г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us.123rf.com/400wm/400/400/jurisam/jurisam1208/jurisam120800001/14941643-n----n---n--nf-------noe----n-n--------n-------n------n-n---------n------n-n--n----n--nfn-noe----nz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14488"/>
            <a:ext cx="3242571" cy="4857784"/>
          </a:xfrm>
          <a:prstGeom prst="rect">
            <a:avLst/>
          </a:prstGeom>
          <a:noFill/>
        </p:spPr>
      </p:pic>
      <p:pic>
        <p:nvPicPr>
          <p:cNvPr id="5" name="Picture 2" descr="C:\Documents and Settings\Настя\Рабочий стол\Херня всякая\getimg.ph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00042"/>
            <a:ext cx="928694" cy="696521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5368940"/>
          </a:xfrm>
        </p:spPr>
        <p:txBody>
          <a:bodyPr>
            <a:noAutofit/>
          </a:bodyPr>
          <a:lstStyle/>
          <a:p>
            <a:pPr algn="r"/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Питьевая вода напичкана антибиотиками</a:t>
            </a:r>
            <a:b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Питьевая вода в городах США содержит в своем составе широкий набор фармацевтических ингредиентов, включая </a:t>
            </a:r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антибиотики,  и   </a:t>
            </a:r>
            <a:b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       антидепрессанты </a:t>
            </a:r>
            <a:b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и половые гормоны, </a:t>
            </a:r>
            <a:b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успокоительные, </a:t>
            </a:r>
            <a:b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а также многие другие,</a:t>
            </a:r>
            <a:b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отпускаемые </a:t>
            </a:r>
            <a:b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только по рецепту врача.</a:t>
            </a:r>
            <a:r>
              <a:rPr lang="ru-RU" sz="2800" dirty="0" smtClean="0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xn--b1afkidmfaflnm6k.xn--p1ai/wp-content/uploads/2012/10/antibiot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4171949"/>
            <a:ext cx="4048125" cy="268605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642918"/>
            <a:ext cx="7572428" cy="4643470"/>
          </a:xfrm>
        </p:spPr>
        <p:txBody>
          <a:bodyPr/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Российские врачи нашли замену  </a:t>
            </a:r>
          </a:p>
          <a:p>
            <a:pPr>
              <a:buNone/>
            </a:pPr>
            <a:r>
              <a:rPr lang="ru-RU" sz="3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антибиотикам.</a:t>
            </a:r>
          </a:p>
          <a:p>
            <a:pPr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rbel" pitchFamily="34" charset="0"/>
              </a:rPr>
              <a:t>    Они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Corbel" pitchFamily="34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rbel" pitchFamily="34" charset="0"/>
              </a:rPr>
              <a:t>сумели объединить целебные свойства серебра, известные с древности, с достижениями </a:t>
            </a:r>
            <a:r>
              <a:rPr lang="ru-RU" b="1" dirty="0" err="1" smtClean="0">
                <a:solidFill>
                  <a:schemeClr val="tx2">
                    <a:lumMod val="50000"/>
                  </a:schemeClr>
                </a:solidFill>
                <a:latin typeface="Corbel" pitchFamily="34" charset="0"/>
              </a:rPr>
              <a:t>нанотехнологий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Corbel" pitchFamily="34" charset="0"/>
              </a:rPr>
              <a:t>. Микроскопические частицы серебра многократно поднимают иммунитет в организме человека и уничтожают бактерии и вирусы.  И главное – к серебру не может приспособиться ни один из видов микроорганизмов. </a:t>
            </a:r>
            <a:endParaRPr lang="ru-RU" dirty="0">
              <a:latin typeface="Corbe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lek-travy.com/uploads/posts/thumbs/1317635219_murav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857364"/>
            <a:ext cx="4836289" cy="36433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57158" y="428604"/>
            <a:ext cx="5500726" cy="6709529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</a:t>
            </a:r>
            <a:r>
              <a:rPr lang="ru-RU" sz="3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</a:t>
            </a:r>
            <a:r>
              <a:rPr lang="ru-RU" sz="2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Муравьи </a:t>
            </a:r>
            <a:r>
              <a:rPr lang="ru-RU" sz="2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изобрели антибиотики на </a:t>
            </a:r>
            <a:r>
              <a:rPr lang="ru-RU" sz="28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50</a:t>
            </a:r>
            <a:r>
              <a:rPr lang="ru-RU" sz="2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2000" b="1" dirty="0" err="1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млн</a:t>
            </a:r>
            <a:r>
              <a:rPr lang="ru-RU" sz="2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</a:t>
            </a:r>
          </a:p>
          <a:p>
            <a:pPr algn="ctr"/>
            <a:r>
              <a:rPr lang="ru-RU" sz="2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лет </a:t>
            </a:r>
            <a:r>
              <a:rPr lang="ru-RU" sz="2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раньше </a:t>
            </a:r>
            <a:r>
              <a:rPr lang="ru-RU" sz="2000" b="1" dirty="0" smtClean="0">
                <a:ln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людей</a:t>
            </a:r>
          </a:p>
          <a:p>
            <a:r>
              <a:rPr lang="ru-RU" sz="1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1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Один из самых замечательных примеров симбиоза, взаимодействия между различными организмами,                                представляет   собой             </a:t>
            </a:r>
          </a:p>
          <a:p>
            <a:r>
              <a:rPr lang="ru-RU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                                     </a:t>
            </a:r>
            <a:r>
              <a:rPr lang="ru-RU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поведение </a:t>
            </a:r>
            <a:r>
              <a:rPr lang="ru-RU" sz="2000" b="1" dirty="0" smtClean="0">
                <a:ln>
                  <a:prstDash val="solid"/>
                </a:ln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тропического                                            муравья, названного                                              лиственный резчик.                                                 Муравьи выращивают гриб на своих обширных подземных плантациях и заботятся о том, чтобы он был защищен от разрушительной плесени. Для этого они применяют антибиотики, произведенные бактериями, которые живут в складках на их панцире. </a:t>
            </a:r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32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1142984"/>
            <a:ext cx="387317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96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</a:rPr>
              <a:t>К</a:t>
            </a:r>
            <a:r>
              <a:rPr lang="ru-RU" sz="9600" b="1" cap="none" spc="0" dirty="0" smtClean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effectLst/>
              </a:rPr>
              <a:t>онец</a:t>
            </a:r>
            <a:endParaRPr lang="ru-RU" sz="9600" b="1" cap="none" spc="0" dirty="0">
              <a:ln>
                <a:solidFill>
                  <a:srgbClr val="FF0000"/>
                </a:solidFill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26626" name="Picture 2" descr="http://homeoclass.ru/wp-content/uploads/2011/04/antibiot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3286124"/>
            <a:ext cx="2971800" cy="22860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ndreya.ru/wp-content/uploads/antibiot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643314"/>
            <a:ext cx="4464872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</a:t>
            </a:r>
            <a:r>
              <a:rPr lang="ru-RU" sz="60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нтибиотики</a:t>
            </a:r>
            <a:endParaRPr lang="ru-RU" sz="60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42910" y="1714488"/>
            <a:ext cx="7467600" cy="242889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nsolas" pitchFamily="49" charset="0"/>
                <a:cs typeface="Tahoma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(от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др-греч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ἀντί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anti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— против, </a:t>
            </a:r>
            <a:r>
              <a:rPr lang="ru-RU" sz="28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βίος</a:t>
            </a:r>
            <a:r>
              <a:rPr lang="ru-RU" sz="28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—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bios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 — жизнь) — вещества природного или полусинтетического происхождения, подавляющие рост живых клеток, чаще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всего </a:t>
            </a:r>
            <a:r>
              <a:rPr lang="ru-RU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прокариотических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или простейших.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42918"/>
            <a:ext cx="3971924" cy="5831034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/>
              <a:t>  </a:t>
            </a:r>
            <a:r>
              <a:rPr lang="ru-RU" dirty="0" smtClean="0">
                <a:latin typeface="Century Gothic" pitchFamily="34" charset="0"/>
              </a:rPr>
              <a:t> Одни из</a:t>
            </a:r>
            <a:r>
              <a:rPr lang="ru-RU" dirty="0" smtClean="0">
                <a:latin typeface="Century Gothic" pitchFamily="34" charset="0"/>
              </a:rPr>
              <a:t> антибиотиков </a:t>
            </a:r>
            <a:r>
              <a:rPr lang="ru-RU" dirty="0">
                <a:latin typeface="Century Gothic" pitchFamily="34" charset="0"/>
              </a:rPr>
              <a:t>оказывают сильное подавляющее действие на рост и размножение бактерий и при этом относительно мало повреждают или вовсе не </a:t>
            </a:r>
            <a:r>
              <a:rPr lang="ru-RU" dirty="0" smtClean="0">
                <a:latin typeface="Century Gothic" pitchFamily="34" charset="0"/>
              </a:rPr>
              <a:t>повреждают клетки микроорганизма, </a:t>
            </a:r>
            <a:r>
              <a:rPr lang="ru-RU" dirty="0">
                <a:latin typeface="Century Gothic" pitchFamily="34" charset="0"/>
              </a:rPr>
              <a:t>и поэтому применяются в качестве </a:t>
            </a:r>
            <a:r>
              <a:rPr lang="ru-RU" dirty="0" smtClean="0">
                <a:solidFill>
                  <a:srgbClr val="C00000"/>
                </a:solidFill>
                <a:latin typeface="Century Gothic" pitchFamily="34" charset="0"/>
              </a:rPr>
              <a:t>лекарственных средств</a:t>
            </a:r>
            <a:r>
              <a:rPr lang="ru-RU" dirty="0" smtClean="0">
                <a:latin typeface="Century Gothic" pitchFamily="34" charset="0"/>
              </a:rPr>
              <a:t>.</a:t>
            </a:r>
            <a:endParaRPr lang="ru-RU" dirty="0">
              <a:latin typeface="Century Gothic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5364" name="Picture 4" descr="http://akak.ru/recipes/pictures/000/013/320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28604"/>
            <a:ext cx="4000528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sz="quarter" idx="1"/>
          </p:nvPr>
        </p:nvSpPr>
        <p:spPr bwMode="auto">
          <a:xfrm>
            <a:off x="5072066" y="928670"/>
            <a:ext cx="378621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Некоторые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антибиотики используются в качестве противоопухолевых  препаратов при лечении онкологических заболеваний.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3" descr="C:\Documents and Settings\Настя\Рабочий стол\Херня всякая\128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0"/>
            <a:ext cx="9144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Тест на чувствительность бактерий к разным антибиотикам.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поверхность </a:t>
            </a:r>
            <a:r>
              <a:rPr lang="ru-RU" sz="2800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ашки Петри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на которой растут бактерии, положены диски, пропитанные разными антибиотиками. Прозрачная зона вокруг диска — рост бактерий подавлен действием антибиотика.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http://upload.wikimedia.org/wikipedia/commons/thumb/5/59/Staphylococcus_aureus_%28AB_Test%29.jpg/200px-Staphylococcus_aureus_%28AB_Test%29.jpg">
            <a:hlinkClick r:id="rId2" tooltip="&quot;Тест на чувствительность бактерий к разным антибиотикам. На поверхность чашки Петри, на которой растут бактерии, положены диски, пропитанные разными антибиотиками. Прозрачная зона вокруг диска — рост бактерий подавлен действием антибиотика.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3143248"/>
            <a:ext cx="4714876" cy="33575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4" descr="C:\Documents and Settings\Настя\Рабочий стол\Херня всякая\Бальшой таблэтка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0"/>
            <a:ext cx="428596" cy="40638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14810" y="214290"/>
            <a:ext cx="4471990" cy="642942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                                    </a:t>
            </a:r>
            <a:r>
              <a:rPr lang="ru-RU" dirty="0" smtClean="0"/>
              <a:t>          </a:t>
            </a:r>
            <a:endParaRPr lang="ru-RU" sz="5200" b="1" i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itchFamily="34" charset="0"/>
            </a:endParaRPr>
          </a:p>
          <a:p>
            <a:pPr algn="r">
              <a:buNone/>
            </a:pPr>
            <a:r>
              <a:rPr lang="ru-RU" b="1" dirty="0" smtClean="0"/>
              <a:t>                    </a:t>
            </a:r>
            <a:r>
              <a:rPr lang="ru-RU" b="1" dirty="0" smtClean="0"/>
              <a:t>       </a:t>
            </a:r>
            <a:r>
              <a:rPr lang="ru-RU" sz="3600" i="1" dirty="0" smtClean="0">
                <a:solidFill>
                  <a:srgbClr val="002060"/>
                </a:solidFill>
              </a:rPr>
              <a:t>Пенициллин</a:t>
            </a:r>
            <a:r>
              <a:rPr lang="ru-RU" dirty="0" smtClean="0"/>
              <a:t> — </a:t>
            </a:r>
            <a:r>
              <a:rPr lang="ru-RU" dirty="0" smtClean="0">
                <a:solidFill>
                  <a:srgbClr val="C00000"/>
                </a:solidFill>
              </a:rPr>
              <a:t>первый антибиотик</a:t>
            </a:r>
            <a:r>
              <a:rPr lang="ru-RU" dirty="0" smtClean="0"/>
              <a:t>,            </a:t>
            </a:r>
          </a:p>
          <a:p>
            <a:pPr algn="r">
              <a:buNone/>
            </a:pPr>
            <a:r>
              <a:rPr lang="ru-RU" dirty="0" smtClean="0"/>
              <a:t>     полученный на основе продуктов     жизнедеятельности микроорганизмов. Он был обнаружен в </a:t>
            </a:r>
            <a:r>
              <a:rPr lang="ru-RU" dirty="0" smtClean="0">
                <a:solidFill>
                  <a:srgbClr val="7030A0"/>
                </a:solidFill>
              </a:rPr>
              <a:t>1928</a:t>
            </a:r>
            <a:r>
              <a:rPr lang="ru-RU" dirty="0" smtClean="0"/>
              <a:t> году Александром Флемингом в культуре плесневых штамма грибков </a:t>
            </a:r>
            <a:r>
              <a:rPr lang="en-US" dirty="0" err="1" smtClean="0">
                <a:solidFill>
                  <a:srgbClr val="7030A0"/>
                </a:solidFill>
              </a:rPr>
              <a:t>Penicillium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Notatum</a:t>
            </a:r>
            <a:r>
              <a:rPr lang="ru-RU" dirty="0" smtClean="0"/>
              <a:t>,на основе случайного открытия, что попадание в культуру бактерий плесневого грибка из внешней среды оказывает бактерицидное действие на культуру.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00562" y="285728"/>
            <a:ext cx="4061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Из истории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6386" name="Picture 2" descr="http://biographera.net/biographies/Alexandr_Freming/Flem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3765803" cy="53578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www.ilife.org.ua/wp-content/uploads/2013/04/pi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9" y="-44"/>
            <a:ext cx="9144059" cy="68580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14348" y="785795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Lucida Sans Unicode" pitchFamily="34" charset="0"/>
                <a:cs typeface="Lucida Sans Unicode" pitchFamily="34" charset="0"/>
              </a:rPr>
              <a:t>Однако, вскоре после начала использования </a:t>
            </a:r>
            <a:r>
              <a:rPr lang="ru-RU" sz="2800" dirty="0" err="1" smtClean="0">
                <a:latin typeface="Lucida Sans Unicode" pitchFamily="34" charset="0"/>
                <a:cs typeface="Lucida Sans Unicode" pitchFamily="34" charset="0"/>
              </a:rPr>
              <a:t>антибиотиков,медики</a:t>
            </a:r>
            <a:r>
              <a:rPr lang="ru-RU" sz="2800" dirty="0" smtClean="0">
                <a:latin typeface="Lucida Sans Unicode" pitchFamily="34" charset="0"/>
                <a:cs typeface="Lucida Sans Unicode" pitchFamily="34" charset="0"/>
              </a:rPr>
              <a:t> столкнулись с проблемой </a:t>
            </a:r>
            <a:r>
              <a:rPr lang="ru-RU" sz="2800" dirty="0" err="1" smtClean="0">
                <a:latin typeface="Lucida Sans Unicode" pitchFamily="34" charset="0"/>
                <a:cs typeface="Lucida Sans Unicode" pitchFamily="34" charset="0"/>
              </a:rPr>
              <a:t>антибиотикорезистентности</a:t>
            </a:r>
            <a:r>
              <a:rPr lang="ru-RU" sz="2800" dirty="0" smtClean="0">
                <a:latin typeface="Lucida Sans Unicode" pitchFamily="34" charset="0"/>
                <a:cs typeface="Lucida Sans Unicode" pitchFamily="34" charset="0"/>
              </a:rPr>
              <a:t> — стали появляться бактерии, нечувствительные к их действию. К сожалению, с каждым годом число </a:t>
            </a:r>
            <a:r>
              <a:rPr lang="ru-RU" sz="2800" dirty="0" err="1" smtClean="0">
                <a:latin typeface="Lucida Sans Unicode" pitchFamily="34" charset="0"/>
                <a:cs typeface="Lucida Sans Unicode" pitchFamily="34" charset="0"/>
              </a:rPr>
              <a:t>антибиотикоустойчивых</a:t>
            </a:r>
            <a:r>
              <a:rPr lang="ru-RU" sz="2800" dirty="0" smtClean="0">
                <a:latin typeface="Lucida Sans Unicode" pitchFamily="34" charset="0"/>
                <a:cs typeface="Lucida Sans Unicode" pitchFamily="34" charset="0"/>
              </a:rPr>
              <a:t> микроорганизмов неуклонно растёт. Во это связано с тем, что, забывая об осторожности, многие люди применяют по собственному усмотрению антибиотики.</a:t>
            </a:r>
            <a:endParaRPr lang="ru-RU" sz="2800" dirty="0">
              <a:latin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Настя\Рабочий стол\Херня всякая\1-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46" y="0"/>
            <a:ext cx="909425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2500306"/>
            <a:ext cx="371477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Интересные факты об антибиотиках</a:t>
            </a:r>
            <a:endParaRPr lang="ru-RU" sz="28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1506" name="Picture 2" descr="http://www.photo-dictionary.com/photofiles/list/6666/8841blue_p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290"/>
            <a:ext cx="2286016" cy="148591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dreams4kids.ru/wp-content/uploads/2012/09/korow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428868"/>
            <a:ext cx="3900647" cy="4214866"/>
          </a:xfrm>
          <a:prstGeom prst="rect">
            <a:avLst/>
          </a:prstGeom>
          <a:noFill/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0"/>
            <a:ext cx="9144000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              </a:t>
            </a:r>
            <a:r>
              <a:rPr lang="ru-RU" sz="3200" dirty="0" smtClean="0">
                <a:solidFill>
                  <a:srgbClr val="AC247F"/>
                </a:solidFill>
                <a:latin typeface="Arial" pitchFamily="34" charset="0"/>
                <a:ea typeface="Times New Roman" pitchFamily="18" charset="0"/>
              </a:rPr>
              <a:t>Молоко содержит антибиотики!</a:t>
            </a:r>
            <a:endParaRPr lang="ru-RU" sz="3200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          </a:t>
            </a: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о 30% молока, находящегося  в продаже,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может содержать недопустимое содержание антибиотиков. Такое молоко практически не сворачивается и из него весьма трудно получить творог. Кроме этого оно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может привести к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появлению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аллергических реакций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у некоторых особо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чувствительных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людей, а чаще всего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</a:rPr>
              <a:t> у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70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71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2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1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2" dur="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83" dur="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4" dur="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1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92" dur="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93" dur="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4" dur="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5" dur="1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02" dur="1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03" dur="1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4" dur="1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5" dur="1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2" dur="1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13" dur="1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4" dur="1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1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22" dur="1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3" dur="1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4" dur="1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5" dur="1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32" dur="1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33" dur="1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4" dur="1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5" dur="1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42" dur="1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43" dur="1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1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1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52" dur="1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53" dur="1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1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1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62" dur="1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3" dur="1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1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1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</TotalTime>
  <Words>234</Words>
  <Application>Microsoft Office PowerPoint</Application>
  <PresentationFormat>Экран (4:3)</PresentationFormat>
  <Paragraphs>36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Эркер</vt:lpstr>
      <vt:lpstr>Антибиотики</vt:lpstr>
      <vt:lpstr>Антибиотики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Питьевая вода напичкана антибиотиками Питьевая вода в городах США содержит в своем составе широкий набор фармацевтических ингредиентов, включая антибиотики,  и            антидепрессанты  и половые гормоны,  успокоительные,  а также многие другие,  отпускаемые  только по рецепту врача. 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Минеральные удобрения</dc:title>
  <dc:creator>777</dc:creator>
  <cp:lastModifiedBy>777</cp:lastModifiedBy>
  <cp:revision>10</cp:revision>
  <dcterms:created xsi:type="dcterms:W3CDTF">2013-10-31T15:42:47Z</dcterms:created>
  <dcterms:modified xsi:type="dcterms:W3CDTF">2013-10-31T16:55:19Z</dcterms:modified>
</cp:coreProperties>
</file>