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0" r:id="rId2"/>
    <p:sldId id="318" r:id="rId3"/>
    <p:sldId id="311" r:id="rId4"/>
    <p:sldId id="284" r:id="rId5"/>
    <p:sldId id="277" r:id="rId6"/>
    <p:sldId id="257" r:id="rId7"/>
    <p:sldId id="285" r:id="rId8"/>
    <p:sldId id="301" r:id="rId9"/>
    <p:sldId id="258" r:id="rId10"/>
    <p:sldId id="310" r:id="rId11"/>
    <p:sldId id="302" r:id="rId12"/>
    <p:sldId id="256" r:id="rId13"/>
    <p:sldId id="305" r:id="rId14"/>
    <p:sldId id="304" r:id="rId15"/>
    <p:sldId id="312" r:id="rId16"/>
    <p:sldId id="313" r:id="rId17"/>
    <p:sldId id="314" r:id="rId18"/>
    <p:sldId id="315" r:id="rId19"/>
    <p:sldId id="316" r:id="rId20"/>
    <p:sldId id="317" r:id="rId21"/>
    <p:sldId id="319" r:id="rId22"/>
    <p:sldId id="283"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ner"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E7C18D-C5D5-48BA-A9B8-1F165F705F60}" type="datetimeFigureOut">
              <a:rPr lang="ru-RU" smtClean="0"/>
              <a:pPr/>
              <a:t>18.11.2013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137B95-BFFE-4C6B-B152-F6064281C7C2}" type="slidenum">
              <a:rPr lang="ru-RU" smtClean="0"/>
              <a:pPr/>
              <a:t>‹#›</a:t>
            </a:fld>
            <a:endParaRPr lang="ru-RU"/>
          </a:p>
        </p:txBody>
      </p:sp>
    </p:spTree>
    <p:extLst>
      <p:ext uri="{BB962C8B-B14F-4D97-AF65-F5344CB8AC3E}">
        <p14:creationId xmlns:p14="http://schemas.microsoft.com/office/powerpoint/2010/main" val="19813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4035" name="Rectangle 2"/>
          <p:cNvSpPr>
            <a:spLocks noGrp="1" noChangeArrowheads="1"/>
          </p:cNvSpPr>
          <p:nvPr>
            <p:ph type="body" idx="1"/>
          </p:nvPr>
        </p:nvSpPr>
        <p:spPr>
          <a:xfrm>
            <a:off x="685800" y="4343400"/>
            <a:ext cx="5486400" cy="4114800"/>
          </a:xfrm>
          <a:noFill/>
          <a:ln/>
        </p:spPr>
        <p:txBody>
          <a:bodyPr wrap="none" anchor="ct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4035" name="Rectangle 2"/>
          <p:cNvSpPr>
            <a:spLocks noGrp="1" noChangeArrowheads="1"/>
          </p:cNvSpPr>
          <p:nvPr>
            <p:ph type="body" idx="1"/>
          </p:nvPr>
        </p:nvSpPr>
        <p:spPr>
          <a:xfrm>
            <a:off x="685800" y="4343400"/>
            <a:ext cx="5486400" cy="4114800"/>
          </a:xfrm>
          <a:noFill/>
          <a:ln/>
        </p:spPr>
        <p:txBody>
          <a:bodyPr wrap="none" anchor="ct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46083" name="Rectangle 2"/>
          <p:cNvSpPr>
            <a:spLocks noGrp="1" noChangeArrowheads="1"/>
          </p:cNvSpPr>
          <p:nvPr>
            <p:ph type="body" idx="1"/>
          </p:nvPr>
        </p:nvSpPr>
        <p:spPr>
          <a:xfrm>
            <a:off x="685800" y="4343400"/>
            <a:ext cx="5486400" cy="4114800"/>
          </a:xfrm>
          <a:noFill/>
          <a:ln/>
        </p:spPr>
        <p:txBody>
          <a:bodyPr wrap="none" anchor="ct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8E2F00-7AC6-4367-BA77-BCF469EC53DE}" type="datetimeFigureOut">
              <a:rPr lang="ru-RU" smtClean="0"/>
              <a:pPr/>
              <a:t>18.11.2013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2DFCAF-8818-424E-9D50-F7244C8F982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E2F00-7AC6-4367-BA77-BCF469EC53DE}" type="datetimeFigureOut">
              <a:rPr lang="ru-RU" smtClean="0"/>
              <a:pPr/>
              <a:t>18.11.2013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DFCAF-8818-424E-9D50-F7244C8F982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03"/>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60648"/>
            <a:ext cx="123825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619672" y="4005064"/>
            <a:ext cx="7398568" cy="2669962"/>
          </a:xfrm>
          <a:prstGeom prst="rect">
            <a:avLst/>
          </a:prstGeom>
        </p:spPr>
        <p:txBody>
          <a:bodyPr wrap="square">
            <a:spAutoFit/>
          </a:bodyPr>
          <a:lstStyle/>
          <a:p>
            <a:pPr lvl="0" algn="r">
              <a:spcBef>
                <a:spcPts val="1100"/>
              </a:spcBef>
              <a:buClr>
                <a:srgbClr val="0000FF"/>
              </a:buClr>
              <a:buSzPct val="6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ru-RU" sz="2800" b="1" i="1" dirty="0">
              <a:solidFill>
                <a:prstClr val="black"/>
              </a:solidFill>
            </a:endParaRPr>
          </a:p>
          <a:p>
            <a:pPr lvl="0" algn="r">
              <a:spcBef>
                <a:spcPts val="1100"/>
              </a:spcBef>
              <a:buClr>
                <a:srgbClr val="0000FF"/>
              </a:buClr>
              <a:buSzPct val="6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ru-RU" sz="2800" b="1" i="1" dirty="0">
              <a:solidFill>
                <a:prstClr val="black"/>
              </a:solidFill>
            </a:endParaRPr>
          </a:p>
          <a:p>
            <a:pPr lvl="0" algn="r">
              <a:spcBef>
                <a:spcPts val="1100"/>
              </a:spcBef>
              <a:buClr>
                <a:srgbClr val="0000FF"/>
              </a:buClr>
              <a:buSzPct val="6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sz="2800" b="1" i="1" dirty="0">
                <a:solidFill>
                  <a:prstClr val="black"/>
                </a:solidFill>
              </a:rPr>
              <a:t>Подготовила: руководитель НОУ «Искатель» </a:t>
            </a:r>
          </a:p>
          <a:p>
            <a:pPr lvl="0" algn="r">
              <a:spcBef>
                <a:spcPts val="1100"/>
              </a:spcBef>
              <a:buClr>
                <a:srgbClr val="0000FF"/>
              </a:buClr>
              <a:buSzPct val="6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sz="2800" b="1" i="1" dirty="0">
                <a:solidFill>
                  <a:prstClr val="black"/>
                </a:solidFill>
              </a:rPr>
              <a:t>МОУ СОШ №41 Цыган Е.В</a:t>
            </a:r>
            <a:endParaRPr lang="ru-RU" dirty="0"/>
          </a:p>
        </p:txBody>
      </p:sp>
      <p:sp>
        <p:nvSpPr>
          <p:cNvPr id="4" name="TextBox 3"/>
          <p:cNvSpPr txBox="1"/>
          <p:nvPr/>
        </p:nvSpPr>
        <p:spPr>
          <a:xfrm>
            <a:off x="971600" y="1554393"/>
            <a:ext cx="7776864" cy="3785652"/>
          </a:xfrm>
          <a:prstGeom prst="rect">
            <a:avLst/>
          </a:prstGeom>
          <a:noFill/>
        </p:spPr>
        <p:txBody>
          <a:bodyPr wrap="square" rtlCol="0">
            <a:spAutoFit/>
          </a:bodyPr>
          <a:lstStyle/>
          <a:p>
            <a:r>
              <a:rPr lang="ru-RU" sz="6000" b="1" dirty="0" smtClean="0">
                <a:solidFill>
                  <a:srgbClr val="FF0000"/>
                </a:solidFill>
                <a:effectLst>
                  <a:outerShdw blurRad="38100" dist="38100" dir="2700000" algn="tl">
                    <a:srgbClr val="000000">
                      <a:alpha val="43137"/>
                    </a:srgbClr>
                  </a:outerShdw>
                </a:effectLst>
              </a:rPr>
              <a:t>Как написать и оформить исследовательскую работу</a:t>
            </a:r>
            <a:r>
              <a:rPr lang="ru-RU" sz="3200" b="1" dirty="0" smtClean="0">
                <a:solidFill>
                  <a:srgbClr val="FF0000"/>
                </a:solidFill>
                <a:effectLst>
                  <a:outerShdw blurRad="38100" dist="38100" dir="2700000" algn="tl">
                    <a:srgbClr val="000000">
                      <a:alpha val="43137"/>
                    </a:srgbClr>
                  </a:outerShdw>
                </a:effectLst>
              </a:rPr>
              <a:t>.</a:t>
            </a:r>
            <a:endParaRPr lang="ru-RU"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099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052" name="Rectangle 4"/>
          <p:cNvSpPr>
            <a:spLocks noGrp="1" noChangeArrowheads="1"/>
          </p:cNvSpPr>
          <p:nvPr>
            <p:ph type="title"/>
          </p:nvPr>
        </p:nvSpPr>
        <p:spPr>
          <a:xfrm>
            <a:off x="971600" y="332656"/>
            <a:ext cx="7715200" cy="1084982"/>
          </a:xfrm>
        </p:spPr>
        <p:txBody>
          <a:bodyPr>
            <a:normAutofit/>
          </a:bodyPr>
          <a:lstStyle/>
          <a:p>
            <a:pPr>
              <a:defRPr/>
            </a:pPr>
            <a:r>
              <a:rPr lang="ru-RU" sz="4000" b="1" dirty="0">
                <a:solidFill>
                  <a:srgbClr val="FF0000"/>
                </a:solidFill>
              </a:rPr>
              <a:t>Критерии</a:t>
            </a:r>
            <a:r>
              <a:rPr lang="ru-RU" sz="3600" b="1" dirty="0">
                <a:solidFill>
                  <a:srgbClr val="FF0000"/>
                </a:solidFill>
              </a:rPr>
              <a:t> оценки работ:</a:t>
            </a:r>
            <a:endParaRPr lang="ru-RU" sz="3600" b="1" dirty="0" smtClean="0">
              <a:solidFill>
                <a:srgbClr val="FF0000"/>
              </a:solidFill>
            </a:endParaRPr>
          </a:p>
        </p:txBody>
      </p:sp>
      <p:sp>
        <p:nvSpPr>
          <p:cNvPr id="2053" name="Rectangle 5"/>
          <p:cNvSpPr>
            <a:spLocks noGrp="1" noChangeArrowheads="1"/>
          </p:cNvSpPr>
          <p:nvPr>
            <p:ph type="body" sz="half" idx="1"/>
          </p:nvPr>
        </p:nvSpPr>
        <p:spPr>
          <a:xfrm>
            <a:off x="457200" y="1600200"/>
            <a:ext cx="4037013" cy="4456113"/>
          </a:xfrm>
        </p:spPr>
        <p:txBody>
          <a:bodyPr>
            <a:normAutofit fontScale="70000" lnSpcReduction="20000"/>
          </a:bodyPr>
          <a:lstStyle/>
          <a:p>
            <a:pPr>
              <a:buNone/>
            </a:pPr>
            <a:r>
              <a:rPr lang="ru-RU" b="1" dirty="0"/>
              <a:t>•	</a:t>
            </a:r>
            <a:r>
              <a:rPr lang="ru-RU" b="1" dirty="0" smtClean="0"/>
              <a:t>Композиция </a:t>
            </a:r>
            <a:r>
              <a:rPr lang="ru-RU" b="1" dirty="0"/>
              <a:t>работы и ее особенности (максимальный балл – 20):</a:t>
            </a:r>
          </a:p>
          <a:p>
            <a:pPr>
              <a:buNone/>
            </a:pPr>
            <a:r>
              <a:rPr lang="ru-RU" b="1" dirty="0"/>
              <a:t>	      - логика изложения; убедительность рассуждений; оригинальность мышления - 10 баллов,</a:t>
            </a:r>
          </a:p>
          <a:p>
            <a:pPr>
              <a:buNone/>
            </a:pPr>
            <a:r>
              <a:rPr lang="ru-RU" b="1" dirty="0"/>
              <a:t>                 -  структура работы (имеются: введение, цель, постановка задачи, основное содержание, выводы, список литературы) – 5 баллов,</a:t>
            </a:r>
          </a:p>
          <a:p>
            <a:pPr>
              <a:buNone/>
            </a:pPr>
            <a:r>
              <a:rPr lang="ru-RU" b="1" dirty="0"/>
              <a:t>       -  грамотность автора – 5 баллов. </a:t>
            </a:r>
          </a:p>
          <a:p>
            <a:pPr>
              <a:buNone/>
            </a:pPr>
            <a:r>
              <a:rPr lang="ru-RU" b="1" dirty="0"/>
              <a:t>ИТОГО: 100 баллов</a:t>
            </a:r>
          </a:p>
        </p:txBody>
      </p:sp>
      <p:sp>
        <p:nvSpPr>
          <p:cNvPr id="2054" name="Rectangle 6"/>
          <p:cNvSpPr>
            <a:spLocks noGrp="1" noChangeArrowheads="1"/>
          </p:cNvSpPr>
          <p:nvPr>
            <p:ph type="body" sz="half" idx="2"/>
          </p:nvPr>
        </p:nvSpPr>
        <p:spPr>
          <a:xfrm>
            <a:off x="4499992" y="1600200"/>
            <a:ext cx="4186808" cy="4997152"/>
          </a:xfrm>
        </p:spPr>
        <p:txBody>
          <a:bodyPr>
            <a:noAutofit/>
          </a:bodyPr>
          <a:lstStyle/>
          <a:p>
            <a:pPr>
              <a:buNone/>
            </a:pPr>
            <a:r>
              <a:rPr lang="ru-RU" sz="1400" b="1" dirty="0">
                <a:solidFill>
                  <a:srgbClr val="008000"/>
                </a:solidFill>
              </a:rPr>
              <a:t>Критерии оценки костюма,  текстильных изделий, аксессуаров и украшений, работ по рекламе, объектов дизайна  (максимальный балл - 75).</a:t>
            </a:r>
          </a:p>
          <a:p>
            <a:pPr>
              <a:buNone/>
            </a:pPr>
            <a:r>
              <a:rPr lang="ru-RU" sz="1400" b="1" dirty="0">
                <a:solidFill>
                  <a:srgbClr val="008000"/>
                </a:solidFill>
              </a:rPr>
              <a:t>	- новизна идеи – 10 баллов</a:t>
            </a:r>
          </a:p>
          <a:p>
            <a:pPr>
              <a:buNone/>
            </a:pPr>
            <a:r>
              <a:rPr lang="ru-RU" sz="1400" b="1" dirty="0">
                <a:solidFill>
                  <a:srgbClr val="008000"/>
                </a:solidFill>
              </a:rPr>
              <a:t>	- оригинальность художественного образа -10 баллов</a:t>
            </a:r>
          </a:p>
          <a:p>
            <a:pPr>
              <a:buNone/>
            </a:pPr>
            <a:r>
              <a:rPr lang="ru-RU" sz="1400" b="1" dirty="0">
                <a:solidFill>
                  <a:srgbClr val="008000"/>
                </a:solidFill>
              </a:rPr>
              <a:t>	- актуальность разработки – 10 баллов</a:t>
            </a:r>
          </a:p>
          <a:p>
            <a:pPr>
              <a:buNone/>
            </a:pPr>
            <a:r>
              <a:rPr lang="ru-RU" sz="1400" b="1" dirty="0">
                <a:solidFill>
                  <a:srgbClr val="008000"/>
                </a:solidFill>
              </a:rPr>
              <a:t>	- уровень графической подачи материала – 10 баллов</a:t>
            </a:r>
          </a:p>
          <a:p>
            <a:pPr>
              <a:buNone/>
            </a:pPr>
            <a:r>
              <a:rPr lang="ru-RU" sz="1400" b="1" dirty="0">
                <a:solidFill>
                  <a:srgbClr val="008000"/>
                </a:solidFill>
              </a:rPr>
              <a:t>	-технический уровень исполнения изделия: конструктивные и  технологические  особенности – 10 баллов</a:t>
            </a:r>
          </a:p>
          <a:p>
            <a:pPr>
              <a:buNone/>
            </a:pPr>
            <a:r>
              <a:rPr lang="ru-RU" sz="1400" b="1" dirty="0">
                <a:solidFill>
                  <a:srgbClr val="008000"/>
                </a:solidFill>
              </a:rPr>
              <a:t>	- применение новых технологий и материалов, нетрадиционное применение известных материалов – 10 баллов</a:t>
            </a:r>
          </a:p>
          <a:p>
            <a:pPr>
              <a:buNone/>
            </a:pPr>
            <a:r>
              <a:rPr lang="ru-RU" sz="1400" b="1" dirty="0">
                <a:solidFill>
                  <a:srgbClr val="008000"/>
                </a:solidFill>
              </a:rPr>
              <a:t>	- выразительность формы и конструктивная целесообразность дизайнерского решения – 10 баллов</a:t>
            </a:r>
          </a:p>
          <a:p>
            <a:pPr>
              <a:buNone/>
            </a:pPr>
            <a:r>
              <a:rPr lang="ru-RU" sz="1400" b="1" dirty="0">
                <a:solidFill>
                  <a:srgbClr val="008000"/>
                </a:solidFill>
              </a:rPr>
              <a:t>	- умение представить свою работу и защитить ее перед жюри – 5 баллов.</a:t>
            </a:r>
          </a:p>
        </p:txBody>
      </p:sp>
      <p:sp>
        <p:nvSpPr>
          <p:cNvPr id="2055" name="Line 7"/>
          <p:cNvSpPr>
            <a:spLocks noChangeShapeType="1"/>
          </p:cNvSpPr>
          <p:nvPr/>
        </p:nvSpPr>
        <p:spPr bwMode="auto">
          <a:xfrm>
            <a:off x="4572000" y="1557338"/>
            <a:ext cx="0" cy="4319587"/>
          </a:xfrm>
          <a:prstGeom prst="line">
            <a:avLst/>
          </a:prstGeom>
          <a:noFill/>
          <a:ln w="9525">
            <a:solidFill>
              <a:schemeClr val="tx1"/>
            </a:solidFill>
            <a:round/>
            <a:headEnd/>
            <a:tailEnd/>
          </a:ln>
        </p:spPr>
        <p:txBody>
          <a:bodyPr/>
          <a:lstStyle/>
          <a:p>
            <a:endParaRPr lang="ru-RU"/>
          </a:p>
        </p:txBody>
      </p:sp>
    </p:spTree>
    <p:extLst>
      <p:ext uri="{BB962C8B-B14F-4D97-AF65-F5344CB8AC3E}">
        <p14:creationId xmlns:p14="http://schemas.microsoft.com/office/powerpoint/2010/main" val="2975791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anim calcmode="lin" valueType="num">
                                      <p:cBhvr>
                                        <p:cTn id="8" dur="1000" fill="hold"/>
                                        <p:tgtEl>
                                          <p:spTgt spid="2052"/>
                                        </p:tgtEl>
                                        <p:attrNameLst>
                                          <p:attrName>ppt_x</p:attrName>
                                        </p:attrNameLst>
                                      </p:cBhvr>
                                      <p:tavLst>
                                        <p:tav tm="0">
                                          <p:val>
                                            <p:strVal val="#ppt_x"/>
                                          </p:val>
                                        </p:tav>
                                        <p:tav tm="100000">
                                          <p:val>
                                            <p:strVal val="#ppt_x"/>
                                          </p:val>
                                        </p:tav>
                                      </p:tavLst>
                                    </p:anim>
                                    <p:anim calcmode="lin" valueType="num">
                                      <p:cBhvr>
                                        <p:cTn id="9"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53">
                                            <p:txEl>
                                              <p:pRg st="0" end="0"/>
                                            </p:txEl>
                                          </p:spTgt>
                                        </p:tgtEl>
                                        <p:attrNameLst>
                                          <p:attrName>style.visibility</p:attrName>
                                        </p:attrNameLst>
                                      </p:cBhvr>
                                      <p:to>
                                        <p:strVal val="visible"/>
                                      </p:to>
                                    </p:set>
                                    <p:animEffect transition="in" filter="fade">
                                      <p:cBhvr>
                                        <p:cTn id="14" dur="500"/>
                                        <p:tgtEl>
                                          <p:spTgt spid="205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053">
                                            <p:txEl>
                                              <p:pRg st="1" end="1"/>
                                            </p:txEl>
                                          </p:spTgt>
                                        </p:tgtEl>
                                        <p:attrNameLst>
                                          <p:attrName>style.visibility</p:attrName>
                                        </p:attrNameLst>
                                      </p:cBhvr>
                                      <p:to>
                                        <p:strVal val="visible"/>
                                      </p:to>
                                    </p:set>
                                    <p:animEffect transition="in" filter="fade">
                                      <p:cBhvr>
                                        <p:cTn id="19" dur="500"/>
                                        <p:tgtEl>
                                          <p:spTgt spid="205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053">
                                            <p:txEl>
                                              <p:pRg st="2" end="2"/>
                                            </p:txEl>
                                          </p:spTgt>
                                        </p:tgtEl>
                                        <p:attrNameLst>
                                          <p:attrName>style.visibility</p:attrName>
                                        </p:attrNameLst>
                                      </p:cBhvr>
                                      <p:to>
                                        <p:strVal val="visible"/>
                                      </p:to>
                                    </p:set>
                                    <p:animEffect transition="in" filter="fade">
                                      <p:cBhvr>
                                        <p:cTn id="24" dur="500"/>
                                        <p:tgtEl>
                                          <p:spTgt spid="205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053">
                                            <p:txEl>
                                              <p:pRg st="3" end="3"/>
                                            </p:txEl>
                                          </p:spTgt>
                                        </p:tgtEl>
                                        <p:attrNameLst>
                                          <p:attrName>style.visibility</p:attrName>
                                        </p:attrNameLst>
                                      </p:cBhvr>
                                      <p:to>
                                        <p:strVal val="visible"/>
                                      </p:to>
                                    </p:set>
                                    <p:animEffect transition="in" filter="fade">
                                      <p:cBhvr>
                                        <p:cTn id="29" dur="500"/>
                                        <p:tgtEl>
                                          <p:spTgt spid="205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053">
                                            <p:txEl>
                                              <p:pRg st="4" end="4"/>
                                            </p:txEl>
                                          </p:spTgt>
                                        </p:tgtEl>
                                        <p:attrNameLst>
                                          <p:attrName>style.visibility</p:attrName>
                                        </p:attrNameLst>
                                      </p:cBhvr>
                                      <p:to>
                                        <p:strVal val="visible"/>
                                      </p:to>
                                    </p:set>
                                    <p:animEffect transition="in" filter="fade">
                                      <p:cBhvr>
                                        <p:cTn id="34" dur="500"/>
                                        <p:tgtEl>
                                          <p:spTgt spid="205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54">
                                            <p:txEl>
                                              <p:pRg st="0" end="0"/>
                                            </p:txEl>
                                          </p:spTgt>
                                        </p:tgtEl>
                                        <p:attrNameLst>
                                          <p:attrName>style.visibility</p:attrName>
                                        </p:attrNameLst>
                                      </p:cBhvr>
                                      <p:to>
                                        <p:strVal val="visible"/>
                                      </p:to>
                                    </p:set>
                                    <p:animEffect transition="in" filter="fade">
                                      <p:cBhvr>
                                        <p:cTn id="39" dur="500"/>
                                        <p:tgtEl>
                                          <p:spTgt spid="2054">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054">
                                            <p:txEl>
                                              <p:pRg st="1" end="1"/>
                                            </p:txEl>
                                          </p:spTgt>
                                        </p:tgtEl>
                                        <p:attrNameLst>
                                          <p:attrName>style.visibility</p:attrName>
                                        </p:attrNameLst>
                                      </p:cBhvr>
                                      <p:to>
                                        <p:strVal val="visible"/>
                                      </p:to>
                                    </p:set>
                                    <p:animEffect transition="in" filter="fade">
                                      <p:cBhvr>
                                        <p:cTn id="44" dur="500"/>
                                        <p:tgtEl>
                                          <p:spTgt spid="2054">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054">
                                            <p:txEl>
                                              <p:pRg st="2" end="2"/>
                                            </p:txEl>
                                          </p:spTgt>
                                        </p:tgtEl>
                                        <p:attrNameLst>
                                          <p:attrName>style.visibility</p:attrName>
                                        </p:attrNameLst>
                                      </p:cBhvr>
                                      <p:to>
                                        <p:strVal val="visible"/>
                                      </p:to>
                                    </p:set>
                                    <p:animEffect transition="in" filter="fade">
                                      <p:cBhvr>
                                        <p:cTn id="49" dur="500"/>
                                        <p:tgtEl>
                                          <p:spTgt spid="2054">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054">
                                            <p:txEl>
                                              <p:pRg st="3" end="3"/>
                                            </p:txEl>
                                          </p:spTgt>
                                        </p:tgtEl>
                                        <p:attrNameLst>
                                          <p:attrName>style.visibility</p:attrName>
                                        </p:attrNameLst>
                                      </p:cBhvr>
                                      <p:to>
                                        <p:strVal val="visible"/>
                                      </p:to>
                                    </p:set>
                                    <p:animEffect transition="in" filter="fade">
                                      <p:cBhvr>
                                        <p:cTn id="54" dur="500"/>
                                        <p:tgtEl>
                                          <p:spTgt spid="2054">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054">
                                            <p:txEl>
                                              <p:pRg st="4" end="4"/>
                                            </p:txEl>
                                          </p:spTgt>
                                        </p:tgtEl>
                                        <p:attrNameLst>
                                          <p:attrName>style.visibility</p:attrName>
                                        </p:attrNameLst>
                                      </p:cBhvr>
                                      <p:to>
                                        <p:strVal val="visible"/>
                                      </p:to>
                                    </p:set>
                                    <p:animEffect transition="in" filter="fade">
                                      <p:cBhvr>
                                        <p:cTn id="59" dur="500"/>
                                        <p:tgtEl>
                                          <p:spTgt spid="2054">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054">
                                            <p:txEl>
                                              <p:pRg st="5" end="5"/>
                                            </p:txEl>
                                          </p:spTgt>
                                        </p:tgtEl>
                                        <p:attrNameLst>
                                          <p:attrName>style.visibility</p:attrName>
                                        </p:attrNameLst>
                                      </p:cBhvr>
                                      <p:to>
                                        <p:strVal val="visible"/>
                                      </p:to>
                                    </p:set>
                                    <p:animEffect transition="in" filter="fade">
                                      <p:cBhvr>
                                        <p:cTn id="64" dur="500"/>
                                        <p:tgtEl>
                                          <p:spTgt spid="2054">
                                            <p:txEl>
                                              <p:pRg st="5" end="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054">
                                            <p:txEl>
                                              <p:pRg st="6" end="6"/>
                                            </p:txEl>
                                          </p:spTgt>
                                        </p:tgtEl>
                                        <p:attrNameLst>
                                          <p:attrName>style.visibility</p:attrName>
                                        </p:attrNameLst>
                                      </p:cBhvr>
                                      <p:to>
                                        <p:strVal val="visible"/>
                                      </p:to>
                                    </p:set>
                                    <p:animEffect transition="in" filter="fade">
                                      <p:cBhvr>
                                        <p:cTn id="69" dur="500"/>
                                        <p:tgtEl>
                                          <p:spTgt spid="2054">
                                            <p:txEl>
                                              <p:pRg st="6" end="6"/>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054">
                                            <p:txEl>
                                              <p:pRg st="7" end="7"/>
                                            </p:txEl>
                                          </p:spTgt>
                                        </p:tgtEl>
                                        <p:attrNameLst>
                                          <p:attrName>style.visibility</p:attrName>
                                        </p:attrNameLst>
                                      </p:cBhvr>
                                      <p:to>
                                        <p:strVal val="visible"/>
                                      </p:to>
                                    </p:set>
                                    <p:animEffect transition="in" filter="fade">
                                      <p:cBhvr>
                                        <p:cTn id="74" dur="500"/>
                                        <p:tgtEl>
                                          <p:spTgt spid="2054">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054">
                                            <p:txEl>
                                              <p:pRg st="8" end="8"/>
                                            </p:txEl>
                                          </p:spTgt>
                                        </p:tgtEl>
                                        <p:attrNameLst>
                                          <p:attrName>style.visibility</p:attrName>
                                        </p:attrNameLst>
                                      </p:cBhvr>
                                      <p:to>
                                        <p:strVal val="visible"/>
                                      </p:to>
                                    </p:set>
                                    <p:animEffect transition="in" filter="fade">
                                      <p:cBhvr>
                                        <p:cTn id="79" dur="500"/>
                                        <p:tgtEl>
                                          <p:spTgt spid="205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build="p"/>
      <p:bldP spid="205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3" descr="C:\Users\1\Desktop\5-33.jpg"/>
          <p:cNvPicPr>
            <a:picLocks noChangeAspect="1" noChangeArrowheads="1"/>
          </p:cNvPicPr>
          <p:nvPr/>
        </p:nvPicPr>
        <p:blipFill>
          <a:blip r:embed="rId2" cstate="print"/>
          <a:srcRect/>
          <a:stretch>
            <a:fillRect/>
          </a:stretch>
        </p:blipFill>
        <p:spPr bwMode="auto">
          <a:xfrm>
            <a:off x="9145" y="-3931"/>
            <a:ext cx="9144000" cy="6858000"/>
          </a:xfrm>
          <a:prstGeom prst="rect">
            <a:avLst/>
          </a:prstGeom>
          <a:noFill/>
        </p:spPr>
      </p:pic>
      <p:sp>
        <p:nvSpPr>
          <p:cNvPr id="63491" name="Rectangle 3"/>
          <p:cNvSpPr>
            <a:spLocks noGrp="1" noChangeArrowheads="1"/>
          </p:cNvSpPr>
          <p:nvPr>
            <p:ph type="body" sz="half" idx="1"/>
          </p:nvPr>
        </p:nvSpPr>
        <p:spPr>
          <a:xfrm>
            <a:off x="534987" y="188640"/>
            <a:ext cx="4037013" cy="4456113"/>
          </a:xfrm>
        </p:spPr>
        <p:txBody>
          <a:bodyPr>
            <a:normAutofit fontScale="25000" lnSpcReduction="20000"/>
          </a:bodyPr>
          <a:lstStyle/>
          <a:p>
            <a:pPr marL="0" indent="0">
              <a:buNone/>
            </a:pPr>
            <a:r>
              <a:rPr lang="ru-RU" sz="6400" b="1" dirty="0">
                <a:solidFill>
                  <a:srgbClr val="996600"/>
                </a:solidFill>
                <a:latin typeface="Times New Roman" pitchFamily="18" charset="0"/>
                <a:ea typeface="Calibri"/>
                <a:cs typeface="Times New Roman" pitchFamily="18" charset="0"/>
              </a:rPr>
              <a:t>ХIV региональная  научно – практическая конференция</a:t>
            </a:r>
          </a:p>
          <a:p>
            <a:pPr marL="0" indent="0">
              <a:buNone/>
            </a:pPr>
            <a:r>
              <a:rPr lang="ru-RU" sz="6400" b="1" dirty="0">
                <a:solidFill>
                  <a:srgbClr val="996600"/>
                </a:solidFill>
                <a:latin typeface="Times New Roman" pitchFamily="18" charset="0"/>
                <a:ea typeface="Calibri"/>
                <a:cs typeface="Times New Roman" pitchFamily="18" charset="0"/>
              </a:rPr>
              <a:t>«Шаг в будущее – 2012</a:t>
            </a:r>
            <a:r>
              <a:rPr lang="ru-RU" sz="6400" b="1" dirty="0" smtClean="0">
                <a:solidFill>
                  <a:srgbClr val="996600"/>
                </a:solidFill>
                <a:latin typeface="Times New Roman" pitchFamily="18" charset="0"/>
                <a:ea typeface="Calibri"/>
                <a:cs typeface="Times New Roman" pitchFamily="18" charset="0"/>
              </a:rPr>
              <a:t>»</a:t>
            </a:r>
            <a:endParaRPr lang="ru-RU" sz="6400" b="1" dirty="0">
              <a:solidFill>
                <a:srgbClr val="996600"/>
              </a:solidFill>
              <a:latin typeface="Times New Roman" pitchFamily="18" charset="0"/>
              <a:ea typeface="Calibri"/>
              <a:cs typeface="Times New Roman" pitchFamily="18" charset="0"/>
            </a:endParaRPr>
          </a:p>
          <a:p>
            <a:pPr marL="0" indent="0">
              <a:buNone/>
            </a:pPr>
            <a:r>
              <a:rPr lang="ru-RU" sz="6400" b="1" dirty="0">
                <a:solidFill>
                  <a:srgbClr val="996600"/>
                </a:solidFill>
                <a:latin typeface="Times New Roman" pitchFamily="18" charset="0"/>
                <a:ea typeface="Calibri"/>
                <a:cs typeface="Times New Roman" pitchFamily="18" charset="0"/>
              </a:rPr>
              <a:t>Тема исследования: </a:t>
            </a:r>
            <a:r>
              <a:rPr lang="ru-RU" sz="6400" b="1" dirty="0" smtClean="0">
                <a:solidFill>
                  <a:srgbClr val="996600"/>
                </a:solidFill>
                <a:latin typeface="Times New Roman" pitchFamily="18" charset="0"/>
                <a:ea typeface="Calibri"/>
                <a:cs typeface="Times New Roman" pitchFamily="18" charset="0"/>
              </a:rPr>
              <a:t>«»</a:t>
            </a:r>
            <a:endParaRPr lang="ru-RU" sz="6400" b="1" dirty="0">
              <a:solidFill>
                <a:srgbClr val="996600"/>
              </a:solidFill>
              <a:latin typeface="Times New Roman" pitchFamily="18" charset="0"/>
              <a:ea typeface="Calibri"/>
              <a:cs typeface="Times New Roman" pitchFamily="18" charset="0"/>
            </a:endParaRPr>
          </a:p>
          <a:p>
            <a:pPr marL="0" indent="0">
              <a:buNone/>
            </a:pPr>
            <a:endParaRPr lang="ru-RU" sz="6400" b="1" dirty="0">
              <a:solidFill>
                <a:srgbClr val="996600"/>
              </a:solidFill>
              <a:latin typeface="Times New Roman" pitchFamily="18" charset="0"/>
              <a:ea typeface="Calibri"/>
              <a:cs typeface="Times New Roman" pitchFamily="18" charset="0"/>
            </a:endParaRPr>
          </a:p>
          <a:p>
            <a:pPr marL="0" indent="0">
              <a:buNone/>
            </a:pPr>
            <a:r>
              <a:rPr lang="ru-RU" sz="6400" dirty="0">
                <a:solidFill>
                  <a:srgbClr val="996600"/>
                </a:solidFill>
                <a:latin typeface="Times New Roman" pitchFamily="18" charset="0"/>
                <a:ea typeface="Calibri"/>
                <a:cs typeface="Times New Roman" pitchFamily="18" charset="0"/>
              </a:rPr>
              <a:t>Российская Федерация</a:t>
            </a:r>
          </a:p>
          <a:p>
            <a:pPr marL="0" indent="0">
              <a:buNone/>
            </a:pPr>
            <a:r>
              <a:rPr lang="ru-RU" sz="6400" dirty="0">
                <a:solidFill>
                  <a:srgbClr val="996600"/>
                </a:solidFill>
                <a:latin typeface="Times New Roman" pitchFamily="18" charset="0"/>
                <a:ea typeface="Calibri"/>
                <a:cs typeface="Times New Roman" pitchFamily="18" charset="0"/>
              </a:rPr>
              <a:t>Забайкальский край, город Борзя</a:t>
            </a:r>
          </a:p>
          <a:p>
            <a:pPr marL="0" indent="0">
              <a:buNone/>
            </a:pPr>
            <a:r>
              <a:rPr lang="ru-RU" sz="6400" dirty="0">
                <a:solidFill>
                  <a:srgbClr val="996600"/>
                </a:solidFill>
                <a:latin typeface="Times New Roman" pitchFamily="18" charset="0"/>
                <a:ea typeface="Calibri"/>
                <a:cs typeface="Times New Roman" pitchFamily="18" charset="0"/>
              </a:rPr>
              <a:t>Муниципальное общеобразовательное учреждение:</a:t>
            </a:r>
          </a:p>
          <a:p>
            <a:pPr marL="0" indent="0">
              <a:buNone/>
            </a:pPr>
            <a:r>
              <a:rPr lang="ru-RU" sz="6400" dirty="0">
                <a:solidFill>
                  <a:srgbClr val="996600"/>
                </a:solidFill>
                <a:latin typeface="Times New Roman" pitchFamily="18" charset="0"/>
                <a:ea typeface="Calibri"/>
                <a:cs typeface="Times New Roman" pitchFamily="18" charset="0"/>
              </a:rPr>
              <a:t>Средняя общеобразовательная школа № 41, </a:t>
            </a:r>
            <a:r>
              <a:rPr lang="ru-RU" sz="6400" dirty="0" smtClean="0">
                <a:solidFill>
                  <a:srgbClr val="996600"/>
                </a:solidFill>
                <a:latin typeface="Times New Roman" pitchFamily="18" charset="0"/>
                <a:ea typeface="Calibri"/>
                <a:cs typeface="Times New Roman" pitchFamily="18" charset="0"/>
              </a:rPr>
              <a:t> </a:t>
            </a:r>
            <a:r>
              <a:rPr lang="ru-RU" sz="6400" dirty="0">
                <a:solidFill>
                  <a:srgbClr val="996600"/>
                </a:solidFill>
                <a:latin typeface="Times New Roman" pitchFamily="18" charset="0"/>
                <a:ea typeface="Calibri"/>
                <a:cs typeface="Times New Roman" pitchFamily="18" charset="0"/>
              </a:rPr>
              <a:t>класс</a:t>
            </a:r>
          </a:p>
          <a:p>
            <a:pPr marL="0" indent="0">
              <a:buNone/>
            </a:pPr>
            <a:endParaRPr lang="ru-RU" sz="6400" b="1" dirty="0">
              <a:solidFill>
                <a:srgbClr val="996600"/>
              </a:solidFill>
              <a:latin typeface="Times New Roman" pitchFamily="18" charset="0"/>
              <a:ea typeface="Calibri"/>
              <a:cs typeface="Times New Roman" pitchFamily="18" charset="0"/>
            </a:endParaRPr>
          </a:p>
          <a:p>
            <a:pPr marL="0" indent="0">
              <a:buNone/>
            </a:pPr>
            <a:r>
              <a:rPr lang="ru-RU" sz="6400" b="1" dirty="0" smtClean="0">
                <a:solidFill>
                  <a:srgbClr val="996600"/>
                </a:solidFill>
                <a:latin typeface="Times New Roman" pitchFamily="18" charset="0"/>
                <a:ea typeface="Calibri"/>
                <a:cs typeface="Times New Roman" pitchFamily="18" charset="0"/>
              </a:rPr>
              <a:t>Автор</a:t>
            </a:r>
            <a:r>
              <a:rPr lang="ru-RU" sz="6400" b="1" dirty="0">
                <a:solidFill>
                  <a:srgbClr val="996600"/>
                </a:solidFill>
                <a:latin typeface="Times New Roman" pitchFamily="18" charset="0"/>
                <a:ea typeface="Calibri"/>
                <a:cs typeface="Times New Roman" pitchFamily="18" charset="0"/>
              </a:rPr>
              <a:t>: </a:t>
            </a:r>
            <a:endParaRPr lang="ru-RU" sz="6400" dirty="0">
              <a:solidFill>
                <a:srgbClr val="996600"/>
              </a:solidFill>
              <a:latin typeface="Times New Roman" pitchFamily="18" charset="0"/>
              <a:ea typeface="Calibri"/>
              <a:cs typeface="Times New Roman" pitchFamily="18" charset="0"/>
            </a:endParaRPr>
          </a:p>
          <a:p>
            <a:pPr marL="0" indent="0">
              <a:buNone/>
            </a:pPr>
            <a:r>
              <a:rPr lang="ru-RU" sz="6400" dirty="0" smtClean="0">
                <a:solidFill>
                  <a:srgbClr val="996600"/>
                </a:solidFill>
                <a:latin typeface="Times New Roman" pitchFamily="18" charset="0"/>
                <a:ea typeface="Calibri"/>
                <a:cs typeface="Times New Roman" pitchFamily="18" charset="0"/>
              </a:rPr>
              <a:t>Ученик(</a:t>
            </a:r>
            <a:r>
              <a:rPr lang="ru-RU" sz="6400" dirty="0" err="1" smtClean="0">
                <a:solidFill>
                  <a:srgbClr val="996600"/>
                </a:solidFill>
                <a:latin typeface="Times New Roman" pitchFamily="18" charset="0"/>
                <a:ea typeface="Calibri"/>
                <a:cs typeface="Times New Roman" pitchFamily="18" charset="0"/>
              </a:rPr>
              <a:t>ца</a:t>
            </a:r>
            <a:r>
              <a:rPr lang="ru-RU" sz="6400" dirty="0" smtClean="0">
                <a:solidFill>
                  <a:srgbClr val="996600"/>
                </a:solidFill>
                <a:latin typeface="Times New Roman" pitchFamily="18" charset="0"/>
                <a:ea typeface="Calibri"/>
                <a:cs typeface="Times New Roman" pitchFamily="18" charset="0"/>
              </a:rPr>
              <a:t>)   </a:t>
            </a:r>
            <a:r>
              <a:rPr lang="ru-RU" sz="6400" dirty="0">
                <a:solidFill>
                  <a:srgbClr val="996600"/>
                </a:solidFill>
                <a:latin typeface="Times New Roman" pitchFamily="18" charset="0"/>
                <a:ea typeface="Calibri"/>
                <a:cs typeface="Times New Roman" pitchFamily="18" charset="0"/>
              </a:rPr>
              <a:t>класса МОУ:СОШ № 41</a:t>
            </a:r>
          </a:p>
          <a:p>
            <a:pPr marL="0" indent="0">
              <a:buNone/>
            </a:pPr>
            <a:r>
              <a:rPr lang="ru-RU" sz="6400" b="1" dirty="0">
                <a:solidFill>
                  <a:srgbClr val="996600"/>
                </a:solidFill>
                <a:latin typeface="Times New Roman" pitchFamily="18" charset="0"/>
                <a:ea typeface="Calibri"/>
                <a:cs typeface="Times New Roman" pitchFamily="18" charset="0"/>
              </a:rPr>
              <a:t>Научный руководитель: </a:t>
            </a:r>
            <a:endParaRPr lang="ru-RU" sz="6400" dirty="0">
              <a:solidFill>
                <a:srgbClr val="996600"/>
              </a:solidFill>
              <a:latin typeface="Times New Roman" pitchFamily="18" charset="0"/>
              <a:ea typeface="Calibri"/>
              <a:cs typeface="Times New Roman" pitchFamily="18" charset="0"/>
            </a:endParaRPr>
          </a:p>
          <a:p>
            <a:pPr marL="0" indent="0">
              <a:buNone/>
            </a:pPr>
            <a:r>
              <a:rPr lang="ru-RU" sz="6400" dirty="0">
                <a:solidFill>
                  <a:srgbClr val="996600"/>
                </a:solidFill>
                <a:latin typeface="Times New Roman" pitchFamily="18" charset="0"/>
                <a:ea typeface="Calibri"/>
                <a:cs typeface="Times New Roman" pitchFamily="18" charset="0"/>
              </a:rPr>
              <a:t>учитель </a:t>
            </a:r>
          </a:p>
          <a:p>
            <a:pPr marL="0" indent="0">
              <a:buNone/>
            </a:pPr>
            <a:endParaRPr lang="ru-RU" b="1" dirty="0">
              <a:solidFill>
                <a:srgbClr val="996600"/>
              </a:solidFill>
              <a:latin typeface="Times New Roman" pitchFamily="18" charset="0"/>
              <a:ea typeface="Calibri"/>
              <a:cs typeface="Times New Roman" pitchFamily="18" charset="0"/>
            </a:endParaRPr>
          </a:p>
          <a:p>
            <a:pPr marL="0" indent="0">
              <a:buNone/>
            </a:pPr>
            <a:endParaRPr lang="ru-RU" b="1" dirty="0">
              <a:solidFill>
                <a:srgbClr val="996600"/>
              </a:solidFill>
              <a:latin typeface="Times New Roman" pitchFamily="18" charset="0"/>
              <a:ea typeface="Calibri"/>
              <a:cs typeface="Times New Roman" pitchFamily="18" charset="0"/>
            </a:endParaRPr>
          </a:p>
          <a:p>
            <a:pPr marL="0" indent="0">
              <a:buNone/>
            </a:pPr>
            <a:endParaRPr lang="ru-RU" b="1" dirty="0">
              <a:solidFill>
                <a:srgbClr val="996600"/>
              </a:solidFill>
              <a:latin typeface="Times New Roman" pitchFamily="18" charset="0"/>
              <a:ea typeface="Calibri"/>
              <a:cs typeface="Times New Roman" pitchFamily="18" charset="0"/>
            </a:endParaRPr>
          </a:p>
          <a:p>
            <a:pPr marL="0" indent="0">
              <a:buNone/>
            </a:pPr>
            <a:endParaRPr lang="ru-RU" b="1" dirty="0">
              <a:solidFill>
                <a:srgbClr val="996600"/>
              </a:solidFill>
              <a:latin typeface="Times New Roman" pitchFamily="18" charset="0"/>
              <a:ea typeface="Calibri"/>
              <a:cs typeface="Times New Roman" pitchFamily="18" charset="0"/>
            </a:endParaRPr>
          </a:p>
          <a:p>
            <a:pPr marL="0" indent="0">
              <a:buNone/>
            </a:pPr>
            <a:endParaRPr lang="ru-RU" b="1" dirty="0">
              <a:solidFill>
                <a:srgbClr val="996600"/>
              </a:solidFill>
              <a:latin typeface="Times New Roman" pitchFamily="18" charset="0"/>
              <a:ea typeface="Calibri"/>
              <a:cs typeface="Times New Roman" pitchFamily="18" charset="0"/>
            </a:endParaRPr>
          </a:p>
          <a:p>
            <a:pPr marL="0" indent="0">
              <a:buNone/>
            </a:pPr>
            <a:endParaRPr lang="ru-RU" b="1" dirty="0">
              <a:solidFill>
                <a:srgbClr val="996600"/>
              </a:solidFill>
              <a:latin typeface="Times New Roman" pitchFamily="18" charset="0"/>
              <a:ea typeface="Calibri"/>
              <a:cs typeface="Times New Roman" pitchFamily="18" charset="0"/>
            </a:endParaRPr>
          </a:p>
          <a:p>
            <a:pPr marL="0" indent="0">
              <a:buNone/>
            </a:pPr>
            <a:r>
              <a:rPr lang="ru-RU" b="1" dirty="0">
                <a:solidFill>
                  <a:srgbClr val="996600"/>
                </a:solidFill>
                <a:latin typeface="Times New Roman" pitchFamily="18" charset="0"/>
                <a:ea typeface="Calibri"/>
                <a:cs typeface="Times New Roman" pitchFamily="18" charset="0"/>
              </a:rPr>
              <a:t>2011г</a:t>
            </a:r>
          </a:p>
          <a:p>
            <a:pPr eaLnBrk="1" hangingPunct="1"/>
            <a:endParaRPr lang="ru-RU" b="1" dirty="0" smtClean="0"/>
          </a:p>
        </p:txBody>
      </p:sp>
      <p:sp>
        <p:nvSpPr>
          <p:cNvPr id="63492" name="Rectangle 4"/>
          <p:cNvSpPr>
            <a:spLocks noGrp="1" noChangeArrowheads="1"/>
          </p:cNvSpPr>
          <p:nvPr>
            <p:ph type="body" sz="half" idx="2"/>
          </p:nvPr>
        </p:nvSpPr>
        <p:spPr>
          <a:xfrm>
            <a:off x="4139952" y="3717131"/>
            <a:ext cx="5904656" cy="2339182"/>
          </a:xfrm>
        </p:spPr>
        <p:txBody>
          <a:bodyPr/>
          <a:lstStyle/>
          <a:p>
            <a:endParaRPr lang="ru-RU" sz="1800" b="1" dirty="0" smtClean="0">
              <a:solidFill>
                <a:srgbClr val="996600"/>
              </a:solidFill>
              <a:latin typeface="Times New Roman" pitchFamily="18" charset="0"/>
              <a:ea typeface="Calibri"/>
              <a:cs typeface="Times New Roman" pitchFamily="18" charset="0"/>
            </a:endParaRPr>
          </a:p>
          <a:p>
            <a:pPr marL="0" indent="0">
              <a:buNone/>
            </a:pPr>
            <a:r>
              <a:rPr lang="ru-RU" sz="1600" b="1" dirty="0"/>
              <a:t>Тема исследования </a:t>
            </a:r>
            <a:r>
              <a:rPr lang="ru-RU" sz="1600" b="1" dirty="0" smtClean="0"/>
              <a:t>«»                                                                         </a:t>
            </a:r>
            <a:r>
              <a:rPr lang="ru-RU" sz="1600" b="1" dirty="0"/>
              <a:t>автор: </a:t>
            </a:r>
          </a:p>
          <a:p>
            <a:pPr marL="0" indent="0">
              <a:buNone/>
            </a:pPr>
            <a:r>
              <a:rPr lang="ru-RU" sz="1600" dirty="0"/>
              <a:t>Российская Федерация                                                                                                                                 Забайкальский край, город Борзя.                                                                                                                          Муниципальное </a:t>
            </a:r>
            <a:r>
              <a:rPr lang="ru-RU" sz="1600" dirty="0" smtClean="0"/>
              <a:t>общеобразовательное</a:t>
            </a:r>
            <a:r>
              <a:rPr lang="en-US" sz="1600" dirty="0" smtClean="0"/>
              <a:t> </a:t>
            </a:r>
            <a:r>
              <a:rPr lang="ru-RU" sz="1600" dirty="0" smtClean="0"/>
              <a:t>учреждение</a:t>
            </a:r>
            <a:r>
              <a:rPr lang="ru-RU" sz="1600" dirty="0"/>
              <a:t>:                                                                                                                               средняя общеобразовательная школа №41, </a:t>
            </a:r>
            <a:r>
              <a:rPr lang="ru-RU" sz="1600" dirty="0"/>
              <a:t> </a:t>
            </a:r>
            <a:r>
              <a:rPr lang="ru-RU" sz="1600" dirty="0" smtClean="0"/>
              <a:t> </a:t>
            </a:r>
            <a:r>
              <a:rPr lang="ru-RU" sz="1600" dirty="0" smtClean="0"/>
              <a:t> </a:t>
            </a:r>
            <a:r>
              <a:rPr lang="ru-RU" sz="1600" dirty="0"/>
              <a:t>класс.</a:t>
            </a:r>
          </a:p>
          <a:p>
            <a:pPr marL="0" indent="0">
              <a:buNone/>
            </a:pPr>
            <a:r>
              <a:rPr lang="ru-RU" sz="1600" dirty="0"/>
              <a:t>_____________________________________</a:t>
            </a:r>
          </a:p>
        </p:txBody>
      </p:sp>
      <p:sp>
        <p:nvSpPr>
          <p:cNvPr id="2" name="TextBox 1"/>
          <p:cNvSpPr txBox="1"/>
          <p:nvPr/>
        </p:nvSpPr>
        <p:spPr>
          <a:xfrm>
            <a:off x="4579350" y="692696"/>
            <a:ext cx="3600400" cy="1446550"/>
          </a:xfrm>
          <a:prstGeom prst="rect">
            <a:avLst/>
          </a:prstGeom>
          <a:noFill/>
        </p:spPr>
        <p:txBody>
          <a:bodyPr wrap="square" rtlCol="0">
            <a:spAutoFit/>
          </a:bodyPr>
          <a:lstStyle/>
          <a:p>
            <a:r>
              <a:rPr lang="ru-RU" sz="4400" b="1" dirty="0" smtClean="0">
                <a:solidFill>
                  <a:srgbClr val="FF0000"/>
                </a:solidFill>
              </a:rPr>
              <a:t>Стандартные заголовки</a:t>
            </a:r>
            <a:endParaRPr lang="ru-RU" sz="44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3491">
                                            <p:txEl>
                                              <p:pRg st="0" end="0"/>
                                            </p:txEl>
                                          </p:spTgt>
                                        </p:tgtEl>
                                        <p:attrNameLst>
                                          <p:attrName>style.visibility</p:attrName>
                                        </p:attrNameLst>
                                      </p:cBhvr>
                                      <p:to>
                                        <p:strVal val="visible"/>
                                      </p:to>
                                    </p:set>
                                    <p:animEffect transition="in" filter="fade">
                                      <p:cBhvr>
                                        <p:cTn id="14" dur="500"/>
                                        <p:tgtEl>
                                          <p:spTgt spid="6349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3491">
                                            <p:txEl>
                                              <p:pRg st="1" end="1"/>
                                            </p:txEl>
                                          </p:spTgt>
                                        </p:tgtEl>
                                        <p:attrNameLst>
                                          <p:attrName>style.visibility</p:attrName>
                                        </p:attrNameLst>
                                      </p:cBhvr>
                                      <p:to>
                                        <p:strVal val="visible"/>
                                      </p:to>
                                    </p:set>
                                    <p:animEffect transition="in" filter="fade">
                                      <p:cBhvr>
                                        <p:cTn id="19" dur="500"/>
                                        <p:tgtEl>
                                          <p:spTgt spid="6349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3491">
                                            <p:txEl>
                                              <p:pRg st="2" end="2"/>
                                            </p:txEl>
                                          </p:spTgt>
                                        </p:tgtEl>
                                        <p:attrNameLst>
                                          <p:attrName>style.visibility</p:attrName>
                                        </p:attrNameLst>
                                      </p:cBhvr>
                                      <p:to>
                                        <p:strVal val="visible"/>
                                      </p:to>
                                    </p:set>
                                    <p:animEffect transition="in" filter="fade">
                                      <p:cBhvr>
                                        <p:cTn id="24" dur="500"/>
                                        <p:tgtEl>
                                          <p:spTgt spid="6349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3491">
                                            <p:txEl>
                                              <p:pRg st="4" end="4"/>
                                            </p:txEl>
                                          </p:spTgt>
                                        </p:tgtEl>
                                        <p:attrNameLst>
                                          <p:attrName>style.visibility</p:attrName>
                                        </p:attrNameLst>
                                      </p:cBhvr>
                                      <p:to>
                                        <p:strVal val="visible"/>
                                      </p:to>
                                    </p:set>
                                    <p:animEffect transition="in" filter="fade">
                                      <p:cBhvr>
                                        <p:cTn id="29" dur="500"/>
                                        <p:tgtEl>
                                          <p:spTgt spid="63491">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3491">
                                            <p:txEl>
                                              <p:pRg st="5" end="5"/>
                                            </p:txEl>
                                          </p:spTgt>
                                        </p:tgtEl>
                                        <p:attrNameLst>
                                          <p:attrName>style.visibility</p:attrName>
                                        </p:attrNameLst>
                                      </p:cBhvr>
                                      <p:to>
                                        <p:strVal val="visible"/>
                                      </p:to>
                                    </p:set>
                                    <p:animEffect transition="in" filter="fade">
                                      <p:cBhvr>
                                        <p:cTn id="34" dur="500"/>
                                        <p:tgtEl>
                                          <p:spTgt spid="63491">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3491">
                                            <p:txEl>
                                              <p:pRg st="6" end="6"/>
                                            </p:txEl>
                                          </p:spTgt>
                                        </p:tgtEl>
                                        <p:attrNameLst>
                                          <p:attrName>style.visibility</p:attrName>
                                        </p:attrNameLst>
                                      </p:cBhvr>
                                      <p:to>
                                        <p:strVal val="visible"/>
                                      </p:to>
                                    </p:set>
                                    <p:animEffect transition="in" filter="fade">
                                      <p:cBhvr>
                                        <p:cTn id="39" dur="500"/>
                                        <p:tgtEl>
                                          <p:spTgt spid="63491">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3491">
                                            <p:txEl>
                                              <p:pRg st="7" end="7"/>
                                            </p:txEl>
                                          </p:spTgt>
                                        </p:tgtEl>
                                        <p:attrNameLst>
                                          <p:attrName>style.visibility</p:attrName>
                                        </p:attrNameLst>
                                      </p:cBhvr>
                                      <p:to>
                                        <p:strVal val="visible"/>
                                      </p:to>
                                    </p:set>
                                    <p:animEffect transition="in" filter="fade">
                                      <p:cBhvr>
                                        <p:cTn id="44" dur="500"/>
                                        <p:tgtEl>
                                          <p:spTgt spid="63491">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3491">
                                            <p:txEl>
                                              <p:pRg st="9" end="9"/>
                                            </p:txEl>
                                          </p:spTgt>
                                        </p:tgtEl>
                                        <p:attrNameLst>
                                          <p:attrName>style.visibility</p:attrName>
                                        </p:attrNameLst>
                                      </p:cBhvr>
                                      <p:to>
                                        <p:strVal val="visible"/>
                                      </p:to>
                                    </p:set>
                                    <p:animEffect transition="in" filter="fade">
                                      <p:cBhvr>
                                        <p:cTn id="49" dur="500"/>
                                        <p:tgtEl>
                                          <p:spTgt spid="63491">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3491">
                                            <p:txEl>
                                              <p:pRg st="10" end="10"/>
                                            </p:txEl>
                                          </p:spTgt>
                                        </p:tgtEl>
                                        <p:attrNameLst>
                                          <p:attrName>style.visibility</p:attrName>
                                        </p:attrNameLst>
                                      </p:cBhvr>
                                      <p:to>
                                        <p:strVal val="visible"/>
                                      </p:to>
                                    </p:set>
                                    <p:animEffect transition="in" filter="fade">
                                      <p:cBhvr>
                                        <p:cTn id="54" dur="500"/>
                                        <p:tgtEl>
                                          <p:spTgt spid="63491">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3491">
                                            <p:txEl>
                                              <p:pRg st="11" end="11"/>
                                            </p:txEl>
                                          </p:spTgt>
                                        </p:tgtEl>
                                        <p:attrNameLst>
                                          <p:attrName>style.visibility</p:attrName>
                                        </p:attrNameLst>
                                      </p:cBhvr>
                                      <p:to>
                                        <p:strVal val="visible"/>
                                      </p:to>
                                    </p:set>
                                    <p:animEffect transition="in" filter="fade">
                                      <p:cBhvr>
                                        <p:cTn id="59" dur="500"/>
                                        <p:tgtEl>
                                          <p:spTgt spid="63491">
                                            <p:txEl>
                                              <p:pRg st="11" end="1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63491">
                                            <p:txEl>
                                              <p:pRg st="12" end="12"/>
                                            </p:txEl>
                                          </p:spTgt>
                                        </p:tgtEl>
                                        <p:attrNameLst>
                                          <p:attrName>style.visibility</p:attrName>
                                        </p:attrNameLst>
                                      </p:cBhvr>
                                      <p:to>
                                        <p:strVal val="visible"/>
                                      </p:to>
                                    </p:set>
                                    <p:animEffect transition="in" filter="fade">
                                      <p:cBhvr>
                                        <p:cTn id="64" dur="500"/>
                                        <p:tgtEl>
                                          <p:spTgt spid="63491">
                                            <p:txEl>
                                              <p:pRg st="12" end="1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3491">
                                            <p:txEl>
                                              <p:pRg st="19" end="19"/>
                                            </p:txEl>
                                          </p:spTgt>
                                        </p:tgtEl>
                                        <p:attrNameLst>
                                          <p:attrName>style.visibility</p:attrName>
                                        </p:attrNameLst>
                                      </p:cBhvr>
                                      <p:to>
                                        <p:strVal val="visible"/>
                                      </p:to>
                                    </p:set>
                                    <p:animEffect transition="in" filter="fade">
                                      <p:cBhvr>
                                        <p:cTn id="69" dur="500"/>
                                        <p:tgtEl>
                                          <p:spTgt spid="63491">
                                            <p:txEl>
                                              <p:pRg st="19" end="19"/>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63492">
                                            <p:txEl>
                                              <p:pRg st="1" end="1"/>
                                            </p:txEl>
                                          </p:spTgt>
                                        </p:tgtEl>
                                        <p:attrNameLst>
                                          <p:attrName>style.visibility</p:attrName>
                                        </p:attrNameLst>
                                      </p:cBhvr>
                                      <p:to>
                                        <p:strVal val="visible"/>
                                      </p:to>
                                    </p:set>
                                    <p:animEffect transition="in" filter="fade">
                                      <p:cBhvr>
                                        <p:cTn id="74" dur="500"/>
                                        <p:tgtEl>
                                          <p:spTgt spid="63492">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63492">
                                            <p:txEl>
                                              <p:pRg st="2" end="2"/>
                                            </p:txEl>
                                          </p:spTgt>
                                        </p:tgtEl>
                                        <p:attrNameLst>
                                          <p:attrName>style.visibility</p:attrName>
                                        </p:attrNameLst>
                                      </p:cBhvr>
                                      <p:to>
                                        <p:strVal val="visible"/>
                                      </p:to>
                                    </p:set>
                                    <p:animEffect transition="in" filter="fade">
                                      <p:cBhvr>
                                        <p:cTn id="79" dur="500"/>
                                        <p:tgtEl>
                                          <p:spTgt spid="63492">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3492">
                                            <p:txEl>
                                              <p:pRg st="3" end="3"/>
                                            </p:txEl>
                                          </p:spTgt>
                                        </p:tgtEl>
                                        <p:attrNameLst>
                                          <p:attrName>style.visibility</p:attrName>
                                        </p:attrNameLst>
                                      </p:cBhvr>
                                      <p:to>
                                        <p:strVal val="visible"/>
                                      </p:to>
                                    </p:set>
                                    <p:animEffect transition="in" filter="fade">
                                      <p:cBhvr>
                                        <p:cTn id="84" dur="500"/>
                                        <p:tgtEl>
                                          <p:spTgt spid="634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P spid="63492"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Прямоугольник 3"/>
          <p:cNvSpPr/>
          <p:nvPr/>
        </p:nvSpPr>
        <p:spPr>
          <a:xfrm>
            <a:off x="503040" y="1772816"/>
            <a:ext cx="8640960" cy="773738"/>
          </a:xfrm>
          <a:prstGeom prst="rect">
            <a:avLst/>
          </a:prstGeom>
        </p:spPr>
        <p:txBody>
          <a:bodyPr wrap="square">
            <a:spAutoFit/>
          </a:bodyPr>
          <a:lstStyle/>
          <a:p>
            <a:pPr marL="533400" indent="-533400" algn="ctr">
              <a:lnSpc>
                <a:spcPct val="80000"/>
              </a:lnSpc>
              <a:buFontTx/>
              <a:buNone/>
            </a:pPr>
            <a:r>
              <a:rPr lang="ru-RU" sz="5400" b="1" dirty="0" smtClean="0"/>
              <a:t> </a:t>
            </a:r>
            <a:endParaRPr lang="ru-RU" sz="5400" b="1" dirty="0"/>
          </a:p>
        </p:txBody>
      </p:sp>
      <p:sp>
        <p:nvSpPr>
          <p:cNvPr id="2" name="Прямоугольник 1"/>
          <p:cNvSpPr/>
          <p:nvPr/>
        </p:nvSpPr>
        <p:spPr>
          <a:xfrm>
            <a:off x="539552" y="260648"/>
            <a:ext cx="8136904" cy="5324535"/>
          </a:xfrm>
          <a:prstGeom prst="rect">
            <a:avLst/>
          </a:prstGeom>
        </p:spPr>
        <p:txBody>
          <a:bodyPr wrap="square">
            <a:spAutoFit/>
          </a:bodyPr>
          <a:lstStyle/>
          <a:p>
            <a:r>
              <a:rPr lang="ru-RU" sz="2000" b="1" dirty="0">
                <a:solidFill>
                  <a:srgbClr val="FF0000"/>
                </a:solidFill>
              </a:rPr>
              <a:t>Для участия в работе конференции допускаются прикладные и творческие работы школьников по следующим направлениям:  </a:t>
            </a:r>
          </a:p>
          <a:p>
            <a:r>
              <a:rPr lang="ru-RU" sz="2000" b="1" dirty="0" smtClean="0"/>
              <a:t>1.физика </a:t>
            </a:r>
            <a:r>
              <a:rPr lang="ru-RU" sz="2000" b="1" dirty="0"/>
              <a:t>и познание мира;  </a:t>
            </a:r>
          </a:p>
          <a:p>
            <a:r>
              <a:rPr lang="ru-RU" sz="2000" b="1" dirty="0" smtClean="0"/>
              <a:t>2.химия </a:t>
            </a:r>
            <a:r>
              <a:rPr lang="ru-RU" sz="2000" b="1" dirty="0"/>
              <a:t>и химические технологии; </a:t>
            </a:r>
          </a:p>
          <a:p>
            <a:r>
              <a:rPr lang="ru-RU" sz="2000" b="1" dirty="0" smtClean="0"/>
              <a:t>3.почвоведение </a:t>
            </a:r>
            <a:r>
              <a:rPr lang="ru-RU" sz="2000" b="1" dirty="0"/>
              <a:t>и проблемы биосферы; </a:t>
            </a:r>
          </a:p>
          <a:p>
            <a:r>
              <a:rPr lang="ru-RU" sz="2000" b="1" dirty="0" smtClean="0"/>
              <a:t>4.биосфера </a:t>
            </a:r>
            <a:r>
              <a:rPr lang="ru-RU" sz="2000" b="1" dirty="0"/>
              <a:t>и проблемы Земли; </a:t>
            </a:r>
          </a:p>
          <a:p>
            <a:r>
              <a:rPr lang="ru-RU" sz="2000" b="1" dirty="0" smtClean="0"/>
              <a:t>5.биология </a:t>
            </a:r>
            <a:r>
              <a:rPr lang="ru-RU" sz="2000" b="1" dirty="0"/>
              <a:t>и биотехнология; </a:t>
            </a:r>
          </a:p>
          <a:p>
            <a:r>
              <a:rPr lang="ru-RU" sz="2000" b="1" dirty="0" smtClean="0"/>
              <a:t>6.прикладная </a:t>
            </a:r>
            <a:r>
              <a:rPr lang="ru-RU" sz="2000" b="1" dirty="0"/>
              <a:t>математика; </a:t>
            </a:r>
          </a:p>
          <a:p>
            <a:r>
              <a:rPr lang="ru-RU" sz="2000" b="1" dirty="0" smtClean="0"/>
              <a:t>7.информатика</a:t>
            </a:r>
            <a:r>
              <a:rPr lang="ru-RU" sz="2000" b="1" dirty="0"/>
              <a:t>, вычислительная техника, телекоммуникации;</a:t>
            </a:r>
          </a:p>
          <a:p>
            <a:r>
              <a:rPr lang="ru-RU" sz="2000" b="1" dirty="0" smtClean="0"/>
              <a:t>8.политология </a:t>
            </a:r>
            <a:r>
              <a:rPr lang="ru-RU" sz="2000" b="1" dirty="0"/>
              <a:t>и социология</a:t>
            </a:r>
          </a:p>
          <a:p>
            <a:r>
              <a:rPr lang="ru-RU" sz="2000" b="1" dirty="0" smtClean="0"/>
              <a:t>9.мода </a:t>
            </a:r>
            <a:r>
              <a:rPr lang="ru-RU" sz="2000" b="1" dirty="0"/>
              <a:t>и дизайн; </a:t>
            </a:r>
          </a:p>
          <a:p>
            <a:r>
              <a:rPr lang="ru-RU" sz="2000" b="1" dirty="0" smtClean="0"/>
              <a:t>10.культурология </a:t>
            </a:r>
            <a:r>
              <a:rPr lang="ru-RU" sz="2000" b="1" dirty="0"/>
              <a:t>и психология; </a:t>
            </a:r>
          </a:p>
          <a:p>
            <a:r>
              <a:rPr lang="ru-RU" sz="2000" b="1" dirty="0" smtClean="0"/>
              <a:t>11.этнология</a:t>
            </a:r>
            <a:r>
              <a:rPr lang="ru-RU" sz="2000" b="1" dirty="0"/>
              <a:t>;  </a:t>
            </a:r>
          </a:p>
          <a:p>
            <a:r>
              <a:rPr lang="ru-RU" sz="2000" b="1" dirty="0" smtClean="0"/>
              <a:t>12.история </a:t>
            </a:r>
            <a:r>
              <a:rPr lang="ru-RU" sz="2000" b="1" dirty="0"/>
              <a:t>; </a:t>
            </a:r>
          </a:p>
          <a:p>
            <a:r>
              <a:rPr lang="ru-RU" sz="2000" b="1" dirty="0" smtClean="0"/>
              <a:t>13.языкознание</a:t>
            </a:r>
            <a:r>
              <a:rPr lang="ru-RU" sz="2000" b="1" dirty="0"/>
              <a:t>; </a:t>
            </a:r>
          </a:p>
          <a:p>
            <a:r>
              <a:rPr lang="ru-RU" sz="2000" b="1" dirty="0" smtClean="0"/>
              <a:t>14.литература </a:t>
            </a:r>
            <a:r>
              <a:rPr lang="ru-RU" sz="2000" b="1" dirty="0"/>
              <a:t>и литературное краеведение.</a:t>
            </a:r>
          </a:p>
          <a:p>
            <a:r>
              <a:rPr lang="ru-RU" sz="2000" b="1" dirty="0" smtClean="0"/>
              <a:t>15.экономика</a:t>
            </a:r>
            <a:endParaRPr lang="ru-RU"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1\Desktop\5-33.jpg"/>
          <p:cNvPicPr>
            <a:picLocks noChangeAspect="1" noChangeArrowheads="1"/>
          </p:cNvPicPr>
          <p:nvPr/>
        </p:nvPicPr>
        <p:blipFill>
          <a:blip r:embed="rId2" cstate="print"/>
          <a:srcRect/>
          <a:stretch>
            <a:fillRect/>
          </a:stretch>
        </p:blipFill>
        <p:spPr bwMode="auto">
          <a:xfrm>
            <a:off x="0" y="-22895"/>
            <a:ext cx="9144000" cy="6858000"/>
          </a:xfrm>
          <a:prstGeom prst="rect">
            <a:avLst/>
          </a:prstGeom>
          <a:noFill/>
        </p:spPr>
      </p:pic>
      <p:sp>
        <p:nvSpPr>
          <p:cNvPr id="3" name="Прямоугольник 2"/>
          <p:cNvSpPr/>
          <p:nvPr/>
        </p:nvSpPr>
        <p:spPr>
          <a:xfrm>
            <a:off x="539552" y="476672"/>
            <a:ext cx="8208912" cy="646331"/>
          </a:xfrm>
          <a:prstGeom prst="rect">
            <a:avLst/>
          </a:prstGeom>
        </p:spPr>
        <p:txBody>
          <a:bodyPr wrap="square">
            <a:spAutoFit/>
          </a:bodyPr>
          <a:lstStyle/>
          <a:p>
            <a:pPr algn="ctr"/>
            <a:r>
              <a:rPr lang="ru-RU" b="1" dirty="0" smtClean="0">
                <a:solidFill>
                  <a:schemeClr val="accent2">
                    <a:lumMod val="50000"/>
                  </a:schemeClr>
                </a:solidFill>
                <a:latin typeface="Monotype Corsiva" pitchFamily="66" charset="0"/>
              </a:rPr>
              <a:t/>
            </a:r>
            <a:br>
              <a:rPr lang="ru-RU" b="1" dirty="0" smtClean="0">
                <a:solidFill>
                  <a:schemeClr val="accent2">
                    <a:lumMod val="50000"/>
                  </a:schemeClr>
                </a:solidFill>
                <a:latin typeface="Monotype Corsiva" pitchFamily="66" charset="0"/>
              </a:rPr>
            </a:br>
            <a:endParaRPr lang="ru-RU" b="1" dirty="0">
              <a:solidFill>
                <a:schemeClr val="accent2">
                  <a:lumMod val="50000"/>
                </a:schemeClr>
              </a:solidFill>
              <a:latin typeface="Monotype Corsiva" pitchFamily="66" charset="0"/>
            </a:endParaRPr>
          </a:p>
        </p:txBody>
      </p:sp>
      <p:sp>
        <p:nvSpPr>
          <p:cNvPr id="2" name="Прямоугольник 1"/>
          <p:cNvSpPr/>
          <p:nvPr/>
        </p:nvSpPr>
        <p:spPr>
          <a:xfrm>
            <a:off x="683568" y="116632"/>
            <a:ext cx="7344816" cy="3016210"/>
          </a:xfrm>
          <a:prstGeom prst="rect">
            <a:avLst/>
          </a:prstGeom>
        </p:spPr>
        <p:txBody>
          <a:bodyPr wrap="square">
            <a:spAutoFit/>
          </a:bodyPr>
          <a:lstStyle/>
          <a:p>
            <a:r>
              <a:rPr lang="en-US" sz="2000" b="1" dirty="0" smtClean="0"/>
              <a:t>               </a:t>
            </a:r>
            <a:r>
              <a:rPr lang="ru-RU" sz="2000" b="1" dirty="0" smtClean="0"/>
              <a:t>В </a:t>
            </a:r>
            <a:r>
              <a:rPr lang="ru-RU" sz="2000" b="1" dirty="0"/>
              <a:t>начале деятельности следует попытаться составить лист - резюме - для осмысления данной исследовательской работы.</a:t>
            </a:r>
          </a:p>
          <a:p>
            <a:r>
              <a:rPr lang="en-US" sz="3200" b="1" dirty="0" smtClean="0">
                <a:solidFill>
                  <a:srgbClr val="FF0000"/>
                </a:solidFill>
              </a:rPr>
              <a:t>                </a:t>
            </a:r>
            <a:r>
              <a:rPr lang="ru-RU" sz="3200" b="1" i="1" dirty="0" smtClean="0">
                <a:solidFill>
                  <a:srgbClr val="FF0000"/>
                </a:solidFill>
              </a:rPr>
              <a:t>Резюме</a:t>
            </a:r>
            <a:r>
              <a:rPr lang="ru-RU" sz="3200" b="1" dirty="0" smtClean="0">
                <a:solidFill>
                  <a:srgbClr val="FF0000"/>
                </a:solidFill>
              </a:rPr>
              <a:t> </a:t>
            </a:r>
            <a:r>
              <a:rPr lang="ru-RU" sz="2000" b="1" dirty="0"/>
              <a:t>- краткое изложение сути исследования, чёткое определение сферы научно-исследовательской деятельности. (Эти данные потребуются в дальнейшем для написания введения к работе).</a:t>
            </a:r>
          </a:p>
          <a:p>
            <a:r>
              <a:rPr lang="ru-RU" sz="2000" b="1" dirty="0" smtClean="0"/>
              <a:t>  </a:t>
            </a:r>
            <a:r>
              <a:rPr lang="ru-RU" sz="2000" b="1" dirty="0"/>
              <a:t>Имеется в виду:</a:t>
            </a:r>
          </a:p>
          <a:p>
            <a:endParaRPr lang="ru-RU" dirty="0"/>
          </a:p>
        </p:txBody>
      </p:sp>
      <p:sp>
        <p:nvSpPr>
          <p:cNvPr id="6" name="TextBox 5"/>
          <p:cNvSpPr txBox="1"/>
          <p:nvPr/>
        </p:nvSpPr>
        <p:spPr>
          <a:xfrm>
            <a:off x="683568" y="2780928"/>
            <a:ext cx="7704856" cy="2800767"/>
          </a:xfrm>
          <a:prstGeom prst="rect">
            <a:avLst/>
          </a:prstGeom>
          <a:noFill/>
        </p:spPr>
        <p:txBody>
          <a:bodyPr wrap="square" rtlCol="0">
            <a:spAutoFit/>
          </a:bodyPr>
          <a:lstStyle/>
          <a:p>
            <a:r>
              <a:rPr lang="ru-RU" sz="3200" dirty="0">
                <a:solidFill>
                  <a:srgbClr val="FF0000"/>
                </a:solidFill>
              </a:rPr>
              <a:t> </a:t>
            </a:r>
            <a:r>
              <a:rPr lang="en-US" sz="3200" dirty="0" smtClean="0">
                <a:solidFill>
                  <a:srgbClr val="FF0000"/>
                </a:solidFill>
              </a:rPr>
              <a:t>                  </a:t>
            </a:r>
            <a:r>
              <a:rPr lang="ru-RU" sz="3200" b="1" i="1" dirty="0" smtClean="0">
                <a:solidFill>
                  <a:srgbClr val="FF0000"/>
                </a:solidFill>
              </a:rPr>
              <a:t>Объектная </a:t>
            </a:r>
            <a:r>
              <a:rPr lang="ru-RU" sz="3200" b="1" i="1" dirty="0">
                <a:solidFill>
                  <a:srgbClr val="FF0000"/>
                </a:solidFill>
              </a:rPr>
              <a:t>область </a:t>
            </a:r>
            <a:r>
              <a:rPr lang="ru-RU" sz="2000" b="1" dirty="0"/>
              <a:t>– это сфера науки и практики, в которой находится объект исследования, может соответствовать той или иной учебной дисциплине.</a:t>
            </a:r>
          </a:p>
          <a:p>
            <a:endParaRPr lang="ru-RU" sz="3200" b="1" i="1" dirty="0"/>
          </a:p>
          <a:p>
            <a:r>
              <a:rPr lang="ru-RU" sz="3200" b="1" i="1" dirty="0">
                <a:solidFill>
                  <a:srgbClr val="FF0000"/>
                </a:solidFill>
              </a:rPr>
              <a:t>Объект исследования </a:t>
            </a:r>
            <a:r>
              <a:rPr lang="ru-RU" sz="2000" b="1" dirty="0"/>
              <a:t>– это определенный процесс или явление, порождающее проблемную ситуацию. Это носитель проблемы. Объект – часть объектной области.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Прямоугольник 1"/>
          <p:cNvSpPr/>
          <p:nvPr/>
        </p:nvSpPr>
        <p:spPr>
          <a:xfrm>
            <a:off x="467544" y="836712"/>
            <a:ext cx="7920880" cy="2123658"/>
          </a:xfrm>
          <a:prstGeom prst="rect">
            <a:avLst/>
          </a:prstGeom>
        </p:spPr>
        <p:txBody>
          <a:bodyPr wrap="square">
            <a:spAutoFit/>
          </a:bodyPr>
          <a:lstStyle/>
          <a:p>
            <a:r>
              <a:rPr lang="en-US" sz="3200" b="1" dirty="0" smtClean="0">
                <a:solidFill>
                  <a:srgbClr val="FF0000"/>
                </a:solidFill>
              </a:rPr>
              <a:t>                    </a:t>
            </a:r>
            <a:r>
              <a:rPr lang="ru-RU" sz="3200" b="1" i="1" dirty="0" smtClean="0">
                <a:solidFill>
                  <a:srgbClr val="FF0000"/>
                </a:solidFill>
              </a:rPr>
              <a:t>Предмет </a:t>
            </a:r>
            <a:r>
              <a:rPr lang="ru-RU" sz="3200" b="1" i="1" dirty="0">
                <a:solidFill>
                  <a:srgbClr val="FF0000"/>
                </a:solidFill>
              </a:rPr>
              <a:t>исследования </a:t>
            </a:r>
            <a:r>
              <a:rPr lang="ru-RU" sz="2000" b="1" dirty="0"/>
              <a:t>– сама проблема. Это конкретная часть объекта, внутри которой ведется поиск. Предметом исследования могут быть явления в целом, отдельные их стороны, аспекты и отношения между отдельными сторонами и целым (совокупность элементов, связей, отношений в конкретной области объекта).</a:t>
            </a:r>
          </a:p>
        </p:txBody>
      </p:sp>
      <p:sp>
        <p:nvSpPr>
          <p:cNvPr id="15" name="Прямоугольник 14"/>
          <p:cNvSpPr/>
          <p:nvPr/>
        </p:nvSpPr>
        <p:spPr>
          <a:xfrm>
            <a:off x="539552" y="2924944"/>
            <a:ext cx="8208912" cy="1785104"/>
          </a:xfrm>
          <a:prstGeom prst="rect">
            <a:avLst/>
          </a:prstGeom>
        </p:spPr>
        <p:txBody>
          <a:bodyPr wrap="square">
            <a:spAutoFit/>
          </a:bodyPr>
          <a:lstStyle/>
          <a:p>
            <a:r>
              <a:rPr lang="ru-RU" sz="2000" b="1" dirty="0"/>
              <a:t>Предмет исследования определяет тему.</a:t>
            </a:r>
          </a:p>
          <a:p>
            <a:r>
              <a:rPr lang="ru-RU" sz="3200" b="1" dirty="0" smtClean="0">
                <a:solidFill>
                  <a:srgbClr val="FF0000"/>
                </a:solidFill>
              </a:rPr>
              <a:t> </a:t>
            </a:r>
            <a:r>
              <a:rPr lang="en-US" sz="3200" b="1" dirty="0" smtClean="0">
                <a:solidFill>
                  <a:srgbClr val="FF0000"/>
                </a:solidFill>
              </a:rPr>
              <a:t>                 </a:t>
            </a:r>
            <a:r>
              <a:rPr lang="ru-RU" sz="3200" b="1" i="1" dirty="0" smtClean="0">
                <a:solidFill>
                  <a:srgbClr val="FF0000"/>
                </a:solidFill>
              </a:rPr>
              <a:t>Тема </a:t>
            </a:r>
            <a:r>
              <a:rPr lang="ru-RU" sz="2000" b="1" dirty="0"/>
              <a:t>– ракурс (угол зрения), в котором рассматривается проблема. Это визитная карточка исследования. (Нельзя выбирать тему, которая давно стала «общим местом».</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Прямоугольник 1"/>
          <p:cNvSpPr/>
          <p:nvPr/>
        </p:nvSpPr>
        <p:spPr>
          <a:xfrm>
            <a:off x="587177" y="404664"/>
            <a:ext cx="7632848" cy="5016758"/>
          </a:xfrm>
          <a:prstGeom prst="rect">
            <a:avLst/>
          </a:prstGeom>
        </p:spPr>
        <p:txBody>
          <a:bodyPr wrap="square">
            <a:spAutoFit/>
          </a:bodyPr>
          <a:lstStyle/>
          <a:p>
            <a:r>
              <a:rPr lang="en-US" sz="2000" b="1" dirty="0" smtClean="0"/>
              <a:t>                    </a:t>
            </a:r>
            <a:r>
              <a:rPr lang="ru-RU" sz="2000" b="1" dirty="0" smtClean="0"/>
              <a:t> </a:t>
            </a:r>
            <a:endParaRPr lang="en-US" sz="2000" b="1" dirty="0" smtClean="0"/>
          </a:p>
          <a:p>
            <a:endParaRPr lang="en-US" sz="2000" b="1" dirty="0"/>
          </a:p>
          <a:p>
            <a:r>
              <a:rPr lang="en-US" sz="2000" b="1" dirty="0" smtClean="0"/>
              <a:t>                            </a:t>
            </a:r>
            <a:r>
              <a:rPr lang="ru-RU" sz="2000" b="1" u="sng" dirty="0" smtClean="0"/>
              <a:t>Тема </a:t>
            </a:r>
            <a:r>
              <a:rPr lang="ru-RU" sz="2000" b="1" u="sng" dirty="0"/>
              <a:t>должна представлять интерес для учащегося не только на данный, текущий момент, но и вписывалась в общую перспективу профессионального развития ученика, т.е. имела непосредственное отношение к предварительно выбранной им будущей специальности</a:t>
            </a:r>
            <a:r>
              <a:rPr lang="ru-RU" sz="2000" b="1" dirty="0"/>
              <a:t>. Еще лучше, если выбор темы обоюдно мотивирован интересом к ней и ученика, и педагога. Это происходит тогда, когда сам научный руководитель занят исследовательской работой и в рамках избранной им сферы выделяет требующую разработки область для изучения ее </a:t>
            </a:r>
            <a:r>
              <a:rPr lang="ru-RU" sz="2000" b="1" dirty="0" smtClean="0"/>
              <a:t>учеником. Тема </a:t>
            </a:r>
            <a:r>
              <a:rPr lang="ru-RU" sz="2000" b="1" dirty="0"/>
              <a:t>должна быть реализуема в имеющихся условиях: по ней должны быть оборудование и литература.) Формулировка темы отражает сосуществование в науке уже известного и еще не исследованного, т.е. процесс развития научного познания. Отсюда – обоснование актуальности темы.</a:t>
            </a:r>
          </a:p>
        </p:txBody>
      </p:sp>
    </p:spTree>
    <p:extLst>
      <p:ext uri="{BB962C8B-B14F-4D97-AF65-F5344CB8AC3E}">
        <p14:creationId xmlns:p14="http://schemas.microsoft.com/office/powerpoint/2010/main" val="392300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Прямоугольник 1"/>
          <p:cNvSpPr/>
          <p:nvPr/>
        </p:nvSpPr>
        <p:spPr>
          <a:xfrm>
            <a:off x="587177" y="404664"/>
            <a:ext cx="7632848" cy="1015663"/>
          </a:xfrm>
          <a:prstGeom prst="rect">
            <a:avLst/>
          </a:prstGeom>
        </p:spPr>
        <p:txBody>
          <a:bodyPr wrap="square">
            <a:spAutoFit/>
          </a:bodyPr>
          <a:lstStyle/>
          <a:p>
            <a:r>
              <a:rPr lang="en-US" sz="2000" b="1" dirty="0" smtClean="0"/>
              <a:t>                    </a:t>
            </a:r>
            <a:r>
              <a:rPr lang="ru-RU" sz="2000" b="1" dirty="0" smtClean="0"/>
              <a:t> </a:t>
            </a:r>
            <a:endParaRPr lang="en-US" sz="2000" b="1" dirty="0" smtClean="0"/>
          </a:p>
          <a:p>
            <a:endParaRPr lang="en-US" sz="2000" b="1" dirty="0"/>
          </a:p>
          <a:p>
            <a:r>
              <a:rPr lang="en-US" sz="2000" b="1" dirty="0" smtClean="0"/>
              <a:t>                            </a:t>
            </a:r>
            <a:endParaRPr lang="ru-RU" sz="2000" b="1" dirty="0"/>
          </a:p>
        </p:txBody>
      </p:sp>
      <p:sp>
        <p:nvSpPr>
          <p:cNvPr id="3" name="Прямоугольник 2"/>
          <p:cNvSpPr/>
          <p:nvPr/>
        </p:nvSpPr>
        <p:spPr>
          <a:xfrm>
            <a:off x="1331640" y="476672"/>
            <a:ext cx="6696744" cy="5047536"/>
          </a:xfrm>
          <a:prstGeom prst="rect">
            <a:avLst/>
          </a:prstGeom>
        </p:spPr>
        <p:txBody>
          <a:bodyPr wrap="square">
            <a:spAutoFit/>
          </a:bodyPr>
          <a:lstStyle/>
          <a:p>
            <a:endParaRPr lang="ru-RU" sz="3200" b="1" dirty="0">
              <a:solidFill>
                <a:srgbClr val="FF0000"/>
              </a:solidFill>
            </a:endParaRPr>
          </a:p>
          <a:p>
            <a:r>
              <a:rPr lang="ru-RU" sz="3200" b="1" i="1" dirty="0">
                <a:solidFill>
                  <a:srgbClr val="FF0000"/>
                </a:solidFill>
              </a:rPr>
              <a:t>   </a:t>
            </a:r>
            <a:r>
              <a:rPr lang="en-US" sz="3200" b="1" i="1" dirty="0" smtClean="0">
                <a:solidFill>
                  <a:srgbClr val="FF0000"/>
                </a:solidFill>
              </a:rPr>
              <a:t>                           </a:t>
            </a:r>
            <a:r>
              <a:rPr lang="ru-RU" sz="3200" b="1" i="1" dirty="0" smtClean="0">
                <a:solidFill>
                  <a:srgbClr val="FF0000"/>
                </a:solidFill>
              </a:rPr>
              <a:t>Актуальность</a:t>
            </a:r>
            <a:r>
              <a:rPr lang="ru-RU" sz="2000" b="1" i="1" dirty="0" smtClean="0">
                <a:solidFill>
                  <a:srgbClr val="FF0000"/>
                </a:solidFill>
              </a:rPr>
              <a:t> </a:t>
            </a:r>
            <a:r>
              <a:rPr lang="ru-RU" sz="2000" b="1" dirty="0"/>
              <a:t>– важность, значительность данного исследования для настоящего времени. Обосновать актуальность – </a:t>
            </a:r>
            <a:r>
              <a:rPr lang="ru-RU" sz="2000" b="1" dirty="0" smtClean="0"/>
              <a:t>значит </a:t>
            </a:r>
            <a:r>
              <a:rPr lang="ru-RU" sz="2000" b="1" dirty="0"/>
              <a:t>объяснить, почему данную проблему надо изучать в настоящее время, что мешало ее раскрытию раньше. (Недостаточная научная разработанность; информационная ценность материала; многочисленность дискуссий, возникающих вокруг темы; необходимость дополнения теоретических построений, относящихся к изучаемому явлению; потребность в новых данных и новых методах; потребность практики. Т.е. тема должна быть актуальна или с научной точки зрения, или из практических соображений.)</a:t>
            </a:r>
          </a:p>
          <a:p>
            <a:endParaRPr lang="ru-RU" dirty="0"/>
          </a:p>
        </p:txBody>
      </p:sp>
    </p:spTree>
    <p:extLst>
      <p:ext uri="{BB962C8B-B14F-4D97-AF65-F5344CB8AC3E}">
        <p14:creationId xmlns:p14="http://schemas.microsoft.com/office/powerpoint/2010/main" val="218572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Прямоугольник 1"/>
          <p:cNvSpPr/>
          <p:nvPr/>
        </p:nvSpPr>
        <p:spPr>
          <a:xfrm>
            <a:off x="587177" y="404664"/>
            <a:ext cx="7632848" cy="400110"/>
          </a:xfrm>
          <a:prstGeom prst="rect">
            <a:avLst/>
          </a:prstGeom>
        </p:spPr>
        <p:txBody>
          <a:bodyPr wrap="square">
            <a:spAutoFit/>
          </a:bodyPr>
          <a:lstStyle/>
          <a:p>
            <a:r>
              <a:rPr lang="en-US" sz="2000" b="1" dirty="0" smtClean="0"/>
              <a:t>                    </a:t>
            </a:r>
            <a:r>
              <a:rPr lang="ru-RU" sz="2000" b="1" dirty="0" smtClean="0"/>
              <a:t> </a:t>
            </a:r>
            <a:endParaRPr lang="en-US" sz="2000" b="1" dirty="0" smtClean="0"/>
          </a:p>
        </p:txBody>
      </p:sp>
      <p:sp>
        <p:nvSpPr>
          <p:cNvPr id="3" name="Прямоугольник 2"/>
          <p:cNvSpPr/>
          <p:nvPr/>
        </p:nvSpPr>
        <p:spPr>
          <a:xfrm>
            <a:off x="899591" y="332656"/>
            <a:ext cx="7416825" cy="4278094"/>
          </a:xfrm>
          <a:prstGeom prst="rect">
            <a:avLst/>
          </a:prstGeom>
        </p:spPr>
        <p:txBody>
          <a:bodyPr wrap="square">
            <a:spAutoFit/>
          </a:bodyPr>
          <a:lstStyle/>
          <a:p>
            <a:r>
              <a:rPr lang="ru-RU" sz="3200" i="1" dirty="0">
                <a:solidFill>
                  <a:srgbClr val="FF0000"/>
                </a:solidFill>
              </a:rPr>
              <a:t> </a:t>
            </a:r>
            <a:r>
              <a:rPr lang="en-US" sz="3200" i="1" dirty="0" smtClean="0">
                <a:solidFill>
                  <a:srgbClr val="FF0000"/>
                </a:solidFill>
              </a:rPr>
              <a:t>                          </a:t>
            </a:r>
            <a:r>
              <a:rPr lang="ru-RU" sz="3200" b="1" i="1" dirty="0" smtClean="0">
                <a:solidFill>
                  <a:srgbClr val="FF0000"/>
                </a:solidFill>
              </a:rPr>
              <a:t>Проблема </a:t>
            </a:r>
            <a:r>
              <a:rPr lang="ru-RU" sz="2000" b="1" dirty="0"/>
              <a:t>– сложный вопрос, задача, требующая разрешения, исследования. Когда и почему возникла проблема? Как правило, ее появление связано с тем, что существующее научное знание уже не позволяет решать новые задачи, познавать новые явления, объяснять ранее неизвестные факты или выявлять несовершенство прежних способов объяснения, признанных фактов и эмпирических </a:t>
            </a:r>
            <a:r>
              <a:rPr lang="ru-RU" sz="2000" b="1" dirty="0" smtClean="0"/>
              <a:t>закономерностей. Таким </a:t>
            </a:r>
            <a:r>
              <a:rPr lang="ru-RU" sz="2000" b="1" dirty="0"/>
              <a:t>образом, можно представить проблему как некую противоречивую ситуацию, требующую своего разрешения. Разрешение этого противоречия связано с практической необходимостью. Это значит, что обращаясь к той или иной проблеме, исследователю нужно четко представить, на какие вопросы практики могут дать ответы его работы.</a:t>
            </a:r>
          </a:p>
        </p:txBody>
      </p:sp>
    </p:spTree>
    <p:extLst>
      <p:ext uri="{BB962C8B-B14F-4D97-AF65-F5344CB8AC3E}">
        <p14:creationId xmlns:p14="http://schemas.microsoft.com/office/powerpoint/2010/main" val="3583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descr="C:\Users\1\Desktop\5-33.jpg"/>
          <p:cNvPicPr>
            <a:picLocks noChangeAspect="1" noChangeArrowheads="1"/>
          </p:cNvPicPr>
          <p:nvPr/>
        </p:nvPicPr>
        <p:blipFill>
          <a:blip r:embed="rId2" cstate="print"/>
          <a:srcRect/>
          <a:stretch>
            <a:fillRect/>
          </a:stretch>
        </p:blipFill>
        <p:spPr bwMode="auto">
          <a:xfrm>
            <a:off x="9897" y="-18703"/>
            <a:ext cx="9144000" cy="6858000"/>
          </a:xfrm>
          <a:prstGeom prst="rect">
            <a:avLst/>
          </a:prstGeom>
          <a:noFill/>
        </p:spPr>
      </p:pic>
      <p:sp>
        <p:nvSpPr>
          <p:cNvPr id="2" name="Прямоугольник 1"/>
          <p:cNvSpPr/>
          <p:nvPr/>
        </p:nvSpPr>
        <p:spPr>
          <a:xfrm>
            <a:off x="587177" y="404664"/>
            <a:ext cx="7632848" cy="400110"/>
          </a:xfrm>
          <a:prstGeom prst="rect">
            <a:avLst/>
          </a:prstGeom>
        </p:spPr>
        <p:txBody>
          <a:bodyPr wrap="square">
            <a:spAutoFit/>
          </a:bodyPr>
          <a:lstStyle/>
          <a:p>
            <a:r>
              <a:rPr lang="en-US" sz="2000" b="1" dirty="0" smtClean="0"/>
              <a:t>                    </a:t>
            </a:r>
            <a:r>
              <a:rPr lang="ru-RU" sz="2000" b="1" dirty="0" smtClean="0"/>
              <a:t> </a:t>
            </a:r>
            <a:endParaRPr lang="en-US" sz="2000" b="1" dirty="0" smtClean="0"/>
          </a:p>
        </p:txBody>
      </p:sp>
      <p:sp>
        <p:nvSpPr>
          <p:cNvPr id="4" name="Прямоугольник 3"/>
          <p:cNvSpPr/>
          <p:nvPr/>
        </p:nvSpPr>
        <p:spPr>
          <a:xfrm>
            <a:off x="971600" y="332656"/>
            <a:ext cx="7344816" cy="5663089"/>
          </a:xfrm>
          <a:prstGeom prst="rect">
            <a:avLst/>
          </a:prstGeom>
        </p:spPr>
        <p:txBody>
          <a:bodyPr wrap="square">
            <a:spAutoFit/>
          </a:bodyPr>
          <a:lstStyle/>
          <a:p>
            <a:r>
              <a:rPr lang="en-US" b="1" i="1" dirty="0" smtClean="0"/>
              <a:t>                         </a:t>
            </a:r>
          </a:p>
          <a:p>
            <a:endParaRPr lang="en-US" sz="3200" b="1" i="1" dirty="0">
              <a:solidFill>
                <a:srgbClr val="FF0000"/>
              </a:solidFill>
            </a:endParaRPr>
          </a:p>
          <a:p>
            <a:r>
              <a:rPr lang="en-US" sz="3200" b="1" i="1" dirty="0" smtClean="0">
                <a:solidFill>
                  <a:srgbClr val="FF0000"/>
                </a:solidFill>
              </a:rPr>
              <a:t>                             </a:t>
            </a:r>
            <a:r>
              <a:rPr lang="ru-RU" sz="3200" b="1" i="1" dirty="0" smtClean="0">
                <a:solidFill>
                  <a:srgbClr val="FF0000"/>
                </a:solidFill>
              </a:rPr>
              <a:t> </a:t>
            </a:r>
            <a:r>
              <a:rPr lang="ru-RU" sz="3200" b="1" i="1" dirty="0">
                <a:solidFill>
                  <a:srgbClr val="FF0000"/>
                </a:solidFill>
              </a:rPr>
              <a:t>Гипотеза </a:t>
            </a:r>
            <a:r>
              <a:rPr lang="ru-RU" sz="2000" b="1" dirty="0"/>
              <a:t>– то предположение, которое в ходе исследования либо подтверждают, либо опровергают. Гипотеза позволяет конкретизировать предмет исследования. Гипотеза должна быть обоснованной, т.е. подкрепляться литературными данными или логическими соображениями. Это научно обоснованное предположение о непосредственно наблюдаемом явлении.(При формулировке гипотезы обычно используют словесные конструкции типа: «если…, то…»; «так…, как…»; «при условии, что…», т.е. такие, которые направляют внимание исследователя на раскрытие сущности явления, установление причинно-следственных связей). Сначала выдвигается рабочая гипотеза, потом она конкретизируется. Направления, по которым пойдет доказательство гипотезы, уточняются с помощью постановки цели и задач исследования</a:t>
            </a:r>
            <a:r>
              <a:rPr lang="ru-RU" b="1" dirty="0"/>
              <a:t>.</a:t>
            </a:r>
          </a:p>
        </p:txBody>
      </p:sp>
    </p:spTree>
    <p:extLst>
      <p:ext uri="{BB962C8B-B14F-4D97-AF65-F5344CB8AC3E}">
        <p14:creationId xmlns:p14="http://schemas.microsoft.com/office/powerpoint/2010/main" val="349399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heel(1)">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Прямоугольник 1"/>
          <p:cNvSpPr/>
          <p:nvPr/>
        </p:nvSpPr>
        <p:spPr>
          <a:xfrm>
            <a:off x="587177" y="404664"/>
            <a:ext cx="7632848" cy="400110"/>
          </a:xfrm>
          <a:prstGeom prst="rect">
            <a:avLst/>
          </a:prstGeom>
        </p:spPr>
        <p:txBody>
          <a:bodyPr wrap="square">
            <a:spAutoFit/>
          </a:bodyPr>
          <a:lstStyle/>
          <a:p>
            <a:r>
              <a:rPr lang="en-US" sz="2000" b="1" dirty="0" smtClean="0"/>
              <a:t>                    </a:t>
            </a:r>
            <a:r>
              <a:rPr lang="ru-RU" sz="2000" b="1" dirty="0" smtClean="0"/>
              <a:t> </a:t>
            </a:r>
            <a:endParaRPr lang="en-US" sz="2000" b="1" dirty="0" smtClean="0"/>
          </a:p>
        </p:txBody>
      </p:sp>
      <p:sp>
        <p:nvSpPr>
          <p:cNvPr id="4" name="Прямоугольник 3"/>
          <p:cNvSpPr/>
          <p:nvPr/>
        </p:nvSpPr>
        <p:spPr>
          <a:xfrm>
            <a:off x="971600" y="332656"/>
            <a:ext cx="7344816" cy="646331"/>
          </a:xfrm>
          <a:prstGeom prst="rect">
            <a:avLst/>
          </a:prstGeom>
        </p:spPr>
        <p:txBody>
          <a:bodyPr wrap="square">
            <a:spAutoFit/>
          </a:bodyPr>
          <a:lstStyle/>
          <a:p>
            <a:r>
              <a:rPr lang="en-US" b="1" i="1" dirty="0" smtClean="0"/>
              <a:t>                         </a:t>
            </a:r>
          </a:p>
          <a:p>
            <a:endParaRPr lang="en-US" b="1" i="1" dirty="0"/>
          </a:p>
        </p:txBody>
      </p:sp>
      <p:sp>
        <p:nvSpPr>
          <p:cNvPr id="5" name="TextBox 4"/>
          <p:cNvSpPr txBox="1"/>
          <p:nvPr/>
        </p:nvSpPr>
        <p:spPr>
          <a:xfrm>
            <a:off x="755576" y="260649"/>
            <a:ext cx="7920880" cy="6617196"/>
          </a:xfrm>
          <a:prstGeom prst="rect">
            <a:avLst/>
          </a:prstGeom>
          <a:noFill/>
        </p:spPr>
        <p:txBody>
          <a:bodyPr wrap="square" rtlCol="0">
            <a:spAutoFit/>
          </a:bodyPr>
          <a:lstStyle/>
          <a:p>
            <a:r>
              <a:rPr lang="ru-RU" sz="2000" dirty="0"/>
              <a:t> </a:t>
            </a:r>
            <a:r>
              <a:rPr lang="en-US" sz="2000" dirty="0" smtClean="0"/>
              <a:t>                     </a:t>
            </a:r>
            <a:r>
              <a:rPr lang="ru-RU" sz="3200" b="1" i="1" dirty="0" smtClean="0">
                <a:solidFill>
                  <a:srgbClr val="FF0000"/>
                </a:solidFill>
              </a:rPr>
              <a:t>Цель </a:t>
            </a:r>
            <a:r>
              <a:rPr lang="ru-RU" sz="3200" b="1" i="1" dirty="0">
                <a:solidFill>
                  <a:srgbClr val="FF0000"/>
                </a:solidFill>
              </a:rPr>
              <a:t>исследования </a:t>
            </a:r>
            <a:r>
              <a:rPr lang="ru-RU" sz="2000" b="1" dirty="0"/>
              <a:t>– это конечный результат, которого хотел бы достичь исследователь при завершении своей работы.</a:t>
            </a:r>
          </a:p>
          <a:p>
            <a:r>
              <a:rPr lang="ru-RU" sz="2000" b="1" dirty="0" smtClean="0"/>
              <a:t> </a:t>
            </a:r>
            <a:r>
              <a:rPr lang="ru-RU" sz="2000" b="1" dirty="0"/>
              <a:t>Наиболее типичные цели (выраженные существительным):</a:t>
            </a:r>
          </a:p>
          <a:p>
            <a:r>
              <a:rPr lang="ru-RU" sz="2000" b="1" dirty="0" smtClean="0"/>
              <a:t>  </a:t>
            </a:r>
            <a:r>
              <a:rPr lang="ru-RU" sz="2000" b="1" dirty="0"/>
              <a:t>1. Определение характеристик явлений, не изученных ранее.</a:t>
            </a:r>
          </a:p>
          <a:p>
            <a:r>
              <a:rPr lang="ru-RU" sz="2000" b="1" dirty="0" smtClean="0"/>
              <a:t> </a:t>
            </a:r>
            <a:r>
              <a:rPr lang="ru-RU" sz="2000" b="1" dirty="0"/>
              <a:t>2. Выявление взаимосвязи неких явлений</a:t>
            </a:r>
          </a:p>
          <a:p>
            <a:r>
              <a:rPr lang="ru-RU" sz="2000" b="1" dirty="0" smtClean="0"/>
              <a:t> </a:t>
            </a:r>
            <a:r>
              <a:rPr lang="ru-RU" sz="2000" b="1" dirty="0"/>
              <a:t>3. Изучение развития явлений</a:t>
            </a:r>
          </a:p>
          <a:p>
            <a:r>
              <a:rPr lang="en-US" sz="2000" b="1" dirty="0" smtClean="0"/>
              <a:t> </a:t>
            </a:r>
            <a:r>
              <a:rPr lang="ru-RU" sz="2000" b="1" dirty="0" smtClean="0"/>
              <a:t>4</a:t>
            </a:r>
            <a:r>
              <a:rPr lang="ru-RU" sz="2000" b="1" dirty="0"/>
              <a:t>. Изучение динамики явлений</a:t>
            </a:r>
          </a:p>
          <a:p>
            <a:r>
              <a:rPr lang="ru-RU" sz="2000" b="1" dirty="0" smtClean="0"/>
              <a:t> </a:t>
            </a:r>
            <a:r>
              <a:rPr lang="ru-RU" sz="2000" b="1" dirty="0"/>
              <a:t>5. Описание нового явления</a:t>
            </a:r>
          </a:p>
          <a:p>
            <a:r>
              <a:rPr lang="ru-RU" sz="2000" b="1" dirty="0" smtClean="0"/>
              <a:t> </a:t>
            </a:r>
            <a:r>
              <a:rPr lang="ru-RU" sz="2000" b="1" dirty="0"/>
              <a:t>6. Обобщение, выявление новых закономерностей</a:t>
            </a:r>
          </a:p>
          <a:p>
            <a:r>
              <a:rPr lang="ru-RU" sz="2000" b="1" dirty="0" smtClean="0"/>
              <a:t> </a:t>
            </a:r>
            <a:r>
              <a:rPr lang="ru-RU" sz="2000" b="1" dirty="0"/>
              <a:t>7. Создание классификаций.</a:t>
            </a:r>
          </a:p>
          <a:p>
            <a:r>
              <a:rPr lang="ru-RU" sz="3200" b="1" dirty="0" smtClean="0">
                <a:solidFill>
                  <a:srgbClr val="FF0000"/>
                </a:solidFill>
              </a:rPr>
              <a:t> </a:t>
            </a:r>
            <a:r>
              <a:rPr lang="en-US" sz="3200" b="1" dirty="0" smtClean="0">
                <a:solidFill>
                  <a:srgbClr val="FF0000"/>
                </a:solidFill>
              </a:rPr>
              <a:t>                  </a:t>
            </a:r>
            <a:r>
              <a:rPr lang="ru-RU" sz="3200" b="1" i="1" dirty="0" smtClean="0">
                <a:solidFill>
                  <a:srgbClr val="FF0000"/>
                </a:solidFill>
              </a:rPr>
              <a:t>Задачи </a:t>
            </a:r>
            <a:r>
              <a:rPr lang="ru-RU" sz="3200" b="1" i="1" dirty="0">
                <a:solidFill>
                  <a:srgbClr val="FF0000"/>
                </a:solidFill>
              </a:rPr>
              <a:t>исследования </a:t>
            </a:r>
            <a:r>
              <a:rPr lang="ru-RU" sz="2000" b="1" dirty="0"/>
              <a:t>– это выбор путей и средств для достижения цели в соответствии с выдвинутой гипотезой.</a:t>
            </a:r>
          </a:p>
          <a:p>
            <a:r>
              <a:rPr lang="ru-RU" sz="2000" b="1" dirty="0" smtClean="0"/>
              <a:t>Задачи </a:t>
            </a:r>
            <a:r>
              <a:rPr lang="ru-RU" sz="2000" b="1" dirty="0"/>
              <a:t>лучше всего формулировать глаголом в виде утверждения того, что необходимо сделать, чтобы цель была достигнута. Постановка задач основывается на дроблении цели исследования на подцели. Перечисление задач строится по принципу от наименее сложных, к наиболее сложным, трудоёмким, а их количество определяется глубиной исследования.)</a:t>
            </a:r>
          </a:p>
        </p:txBody>
      </p:sp>
    </p:spTree>
    <p:extLst>
      <p:ext uri="{BB962C8B-B14F-4D97-AF65-F5344CB8AC3E}">
        <p14:creationId xmlns:p14="http://schemas.microsoft.com/office/powerpoint/2010/main" val="287802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1\Desktop\5-33.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098" name="Rectangle 1"/>
          <p:cNvSpPr>
            <a:spLocks noGrp="1" noChangeArrowheads="1"/>
          </p:cNvSpPr>
          <p:nvPr>
            <p:ph type="title"/>
          </p:nvPr>
        </p:nvSpPr>
        <p:spPr>
          <a:xfrm>
            <a:off x="457200" y="571479"/>
            <a:ext cx="8229600" cy="849333"/>
          </a:xfrm>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4000" dirty="0" smtClean="0">
                <a:solidFill>
                  <a:schemeClr val="accent1">
                    <a:satMod val="150000"/>
                  </a:schemeClr>
                </a:solidFill>
              </a:rPr>
              <a:t>    </a:t>
            </a:r>
            <a:r>
              <a:rPr lang="en-US" sz="4000" dirty="0" smtClean="0">
                <a:solidFill>
                  <a:schemeClr val="accent1">
                    <a:satMod val="150000"/>
                  </a:schemeClr>
                </a:solidFill>
              </a:rPr>
              <a:t/>
            </a:r>
            <a:br>
              <a:rPr lang="en-US" sz="4000" dirty="0" smtClean="0">
                <a:solidFill>
                  <a:schemeClr val="accent1">
                    <a:satMod val="150000"/>
                  </a:schemeClr>
                </a:solidFill>
              </a:rPr>
            </a:br>
            <a:r>
              <a:rPr lang="ru-RU" b="1" dirty="0">
                <a:solidFill>
                  <a:srgbClr val="FF0000"/>
                </a:solidFill>
              </a:rPr>
              <a:t>   ОСОБЕННОСТИ ИССЛЕДОВАТЕЛЬСКОЙ РАБОТЫ </a:t>
            </a:r>
            <a:r>
              <a:rPr lang="ru-RU" dirty="0">
                <a:solidFill>
                  <a:srgbClr val="FF0000"/>
                </a:solidFill>
              </a:rPr>
              <a:t/>
            </a:r>
            <a:br>
              <a:rPr lang="ru-RU" dirty="0">
                <a:solidFill>
                  <a:srgbClr val="FF0000"/>
                </a:solidFill>
              </a:rPr>
            </a:br>
            <a:r>
              <a:rPr lang="ru-RU" dirty="0">
                <a:solidFill>
                  <a:srgbClr val="FF0000"/>
                </a:solidFill>
              </a:rPr>
              <a:t>   </a:t>
            </a:r>
            <a:endParaRPr lang="ru-RU" dirty="0" smtClean="0">
              <a:solidFill>
                <a:srgbClr val="FF0000"/>
              </a:solidFill>
            </a:endParaRPr>
          </a:p>
        </p:txBody>
      </p:sp>
      <p:sp>
        <p:nvSpPr>
          <p:cNvPr id="10243" name="Rectangle 2"/>
          <p:cNvSpPr>
            <a:spLocks noGrp="1" noChangeArrowheads="1"/>
          </p:cNvSpPr>
          <p:nvPr>
            <p:ph idx="1"/>
          </p:nvPr>
        </p:nvSpPr>
        <p:spPr>
          <a:xfrm>
            <a:off x="457200" y="1844824"/>
            <a:ext cx="8229600" cy="3844925"/>
          </a:xfrm>
        </p:spPr>
        <p:txBody>
          <a:bodyPr>
            <a:normAutofit/>
          </a:bodyPr>
          <a:lstStyle/>
          <a:p>
            <a:pPr marL="0" indent="0">
              <a:spcBef>
                <a:spcPts val="1100"/>
              </a:spcBef>
              <a:buClr>
                <a:srgbClr val="0000FF"/>
              </a:buClr>
              <a:buSzPct val="60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ru-RU" sz="2800" b="1" i="1" dirty="0"/>
          </a:p>
          <a:p>
            <a:pPr marL="341313" indent="-341313">
              <a:spcBef>
                <a:spcPts val="1100"/>
              </a:spcBef>
              <a:buClr>
                <a:srgbClr val="0000FF"/>
              </a:buClr>
              <a:buSzPct val="6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sz="2800" b="1" i="1" dirty="0"/>
              <a:t>Исследовательская работа – творческая работа, выполненная с помощью корректной, с научной точки зрения, методики, имеющие полученный с помощью этой методики собственный экспериментальный материал, на основании которого делается анализ и выводы о характере исследуемого явления.</a:t>
            </a:r>
          </a:p>
        </p:txBody>
      </p:sp>
      <p:pic>
        <p:nvPicPr>
          <p:cNvPr id="10244" name="Picture 3"/>
          <p:cNvPicPr>
            <a:picLocks noChangeAspect="1" noChangeArrowheads="1"/>
          </p:cNvPicPr>
          <p:nvPr/>
        </p:nvPicPr>
        <p:blipFill>
          <a:blip r:embed="rId4" cstate="print"/>
          <a:srcRect/>
          <a:stretch>
            <a:fillRect/>
          </a:stretch>
        </p:blipFill>
        <p:spPr bwMode="auto">
          <a:xfrm>
            <a:off x="228600" y="188641"/>
            <a:ext cx="1247056" cy="1213253"/>
          </a:xfrm>
          <a:prstGeom prst="rect">
            <a:avLst/>
          </a:prstGeom>
          <a:noFill/>
          <a:ln w="9525">
            <a:noFill/>
            <a:round/>
            <a:headEnd/>
            <a:tailEnd/>
          </a:ln>
        </p:spPr>
      </p:pic>
    </p:spTree>
    <p:extLst>
      <p:ext uri="{BB962C8B-B14F-4D97-AF65-F5344CB8AC3E}">
        <p14:creationId xmlns:p14="http://schemas.microsoft.com/office/powerpoint/2010/main" val="13585934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Прямоугольник 1"/>
          <p:cNvSpPr/>
          <p:nvPr/>
        </p:nvSpPr>
        <p:spPr>
          <a:xfrm>
            <a:off x="587177" y="404664"/>
            <a:ext cx="7632848" cy="400110"/>
          </a:xfrm>
          <a:prstGeom prst="rect">
            <a:avLst/>
          </a:prstGeom>
        </p:spPr>
        <p:txBody>
          <a:bodyPr wrap="square">
            <a:spAutoFit/>
          </a:bodyPr>
          <a:lstStyle/>
          <a:p>
            <a:r>
              <a:rPr lang="en-US" sz="2000" b="1" dirty="0" smtClean="0"/>
              <a:t>                    </a:t>
            </a:r>
            <a:r>
              <a:rPr lang="ru-RU" sz="2000" b="1" dirty="0" smtClean="0"/>
              <a:t> </a:t>
            </a:r>
            <a:endParaRPr lang="en-US" sz="2000" b="1" dirty="0" smtClean="0"/>
          </a:p>
        </p:txBody>
      </p:sp>
      <p:sp>
        <p:nvSpPr>
          <p:cNvPr id="4" name="Прямоугольник 3"/>
          <p:cNvSpPr/>
          <p:nvPr/>
        </p:nvSpPr>
        <p:spPr>
          <a:xfrm>
            <a:off x="971600" y="332656"/>
            <a:ext cx="7344816" cy="369332"/>
          </a:xfrm>
          <a:prstGeom prst="rect">
            <a:avLst/>
          </a:prstGeom>
        </p:spPr>
        <p:txBody>
          <a:bodyPr wrap="square">
            <a:spAutoFit/>
          </a:bodyPr>
          <a:lstStyle/>
          <a:p>
            <a:r>
              <a:rPr lang="en-US" b="1" i="1" dirty="0" smtClean="0"/>
              <a:t>                         </a:t>
            </a:r>
          </a:p>
        </p:txBody>
      </p:sp>
      <p:sp>
        <p:nvSpPr>
          <p:cNvPr id="3" name="Прямоугольник 2"/>
          <p:cNvSpPr/>
          <p:nvPr/>
        </p:nvSpPr>
        <p:spPr>
          <a:xfrm>
            <a:off x="587178" y="188640"/>
            <a:ext cx="7513214" cy="1200329"/>
          </a:xfrm>
          <a:prstGeom prst="rect">
            <a:avLst/>
          </a:prstGeom>
        </p:spPr>
        <p:txBody>
          <a:bodyPr wrap="square">
            <a:spAutoFit/>
          </a:bodyPr>
          <a:lstStyle/>
          <a:p>
            <a:pPr algn="ctr"/>
            <a:r>
              <a:rPr lang="ru-RU" sz="3600" b="1" dirty="0">
                <a:solidFill>
                  <a:srgbClr val="FF0000"/>
                </a:solidFill>
              </a:rPr>
              <a:t>МЕТОДЫ ИССЛЕДОВАТЕЛЬСКОЙ РАБОТЫ</a:t>
            </a:r>
          </a:p>
        </p:txBody>
      </p:sp>
      <p:sp>
        <p:nvSpPr>
          <p:cNvPr id="5" name="Прямоугольник 4"/>
          <p:cNvSpPr/>
          <p:nvPr/>
        </p:nvSpPr>
        <p:spPr>
          <a:xfrm>
            <a:off x="1115616" y="1388969"/>
            <a:ext cx="7344816" cy="2431435"/>
          </a:xfrm>
          <a:prstGeom prst="rect">
            <a:avLst/>
          </a:prstGeom>
        </p:spPr>
        <p:txBody>
          <a:bodyPr wrap="square">
            <a:spAutoFit/>
          </a:bodyPr>
          <a:lstStyle/>
          <a:p>
            <a:r>
              <a:rPr lang="en-US" sz="3200" b="1" dirty="0" smtClean="0">
                <a:solidFill>
                  <a:srgbClr val="FF0000"/>
                </a:solidFill>
              </a:rPr>
              <a:t>                       </a:t>
            </a:r>
            <a:r>
              <a:rPr lang="ru-RU" sz="3200" b="1" i="1" dirty="0" smtClean="0">
                <a:solidFill>
                  <a:srgbClr val="FF0000"/>
                </a:solidFill>
              </a:rPr>
              <a:t>Методика </a:t>
            </a:r>
            <a:r>
              <a:rPr lang="ru-RU" sz="3200" b="1" i="1" dirty="0">
                <a:solidFill>
                  <a:srgbClr val="FF0000"/>
                </a:solidFill>
              </a:rPr>
              <a:t>исследования </a:t>
            </a:r>
            <a:r>
              <a:rPr lang="ru-RU" sz="2000" b="1" dirty="0"/>
              <a:t>– совокупность методов, применяемых в данном исследовании. Метод – способ достижения цели исследования: способ познания, способ исследования. Методы научного познания традиционно делятся на общие и специальные. Специальные методы – характерны только для определенных областей научного знания.)</a:t>
            </a:r>
          </a:p>
        </p:txBody>
      </p:sp>
      <p:sp>
        <p:nvSpPr>
          <p:cNvPr id="6" name="Прямоугольник 5"/>
          <p:cNvSpPr/>
          <p:nvPr/>
        </p:nvSpPr>
        <p:spPr>
          <a:xfrm rot="10800000" flipV="1">
            <a:off x="2920430" y="3882534"/>
            <a:ext cx="5598368" cy="2431435"/>
          </a:xfrm>
          <a:prstGeom prst="rect">
            <a:avLst/>
          </a:prstGeom>
        </p:spPr>
        <p:txBody>
          <a:bodyPr wrap="square">
            <a:spAutoFit/>
          </a:bodyPr>
          <a:lstStyle/>
          <a:p>
            <a:r>
              <a:rPr lang="ru-RU" sz="3200" dirty="0">
                <a:solidFill>
                  <a:srgbClr val="FF0000"/>
                </a:solidFill>
              </a:rPr>
              <a:t> </a:t>
            </a:r>
            <a:r>
              <a:rPr lang="ru-RU" sz="3200" b="1" i="1" dirty="0">
                <a:solidFill>
                  <a:srgbClr val="FF0000"/>
                </a:solidFill>
              </a:rPr>
              <a:t>Моделирование </a:t>
            </a:r>
            <a:r>
              <a:rPr lang="ru-RU" sz="2000" b="1" dirty="0"/>
              <a:t>– позволяет применять экспериментальный метод к объектам, непосредственное действие с которыми затруднительно или невозможно. Оно предполагает мыслительные или </a:t>
            </a:r>
            <a:r>
              <a:rPr lang="ru-RU" sz="2000" b="1" dirty="0" smtClean="0"/>
              <a:t>практические </a:t>
            </a:r>
            <a:r>
              <a:rPr lang="ru-RU" sz="2000" b="1" dirty="0"/>
              <a:t>действия с «заместителем» этого объекта – моделью.</a:t>
            </a:r>
          </a:p>
        </p:txBody>
      </p:sp>
    </p:spTree>
    <p:extLst>
      <p:ext uri="{BB962C8B-B14F-4D97-AF65-F5344CB8AC3E}">
        <p14:creationId xmlns:p14="http://schemas.microsoft.com/office/powerpoint/2010/main" val="255378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395536" y="836712"/>
            <a:ext cx="8748464" cy="5816977"/>
          </a:xfrm>
          <a:prstGeom prst="rect">
            <a:avLst/>
          </a:prstGeom>
        </p:spPr>
        <p:txBody>
          <a:bodyPr wrap="square">
            <a:spAutoFit/>
          </a:bodyPr>
          <a:lstStyle/>
          <a:p>
            <a:pPr algn="ctr"/>
            <a:r>
              <a:rPr lang="ru-RU" sz="4400" b="1" i="1" dirty="0">
                <a:solidFill>
                  <a:srgbClr val="FF0000"/>
                </a:solidFill>
              </a:rPr>
              <a:t>Анализ и синтез</a:t>
            </a:r>
            <a:r>
              <a:rPr lang="ru-RU" sz="3100" b="1" i="1" dirty="0">
                <a:solidFill>
                  <a:srgbClr val="FF0000"/>
                </a:solidFill>
              </a:rPr>
              <a:t>.</a:t>
            </a:r>
            <a:r>
              <a:rPr lang="ru-RU" sz="3100" b="1" i="1" dirty="0">
                <a:solidFill>
                  <a:prstClr val="black"/>
                </a:solidFill>
              </a:rPr>
              <a:t> </a:t>
            </a:r>
            <a:r>
              <a:rPr lang="ru-RU" sz="3100" b="1" dirty="0">
                <a:solidFill>
                  <a:prstClr val="black"/>
                </a:solidFill>
              </a:rPr>
              <a:t>Анализ – это метод исследования путем разложения предмета на составные части. Синтез, напротив, представляет собой соединение полученных при анализе частей в нечто целое. Нужно помнить, что методы анализа и синтеза ни в коем случае не изолированы друг от друга, а сосуществуют, друг друга дополняя. Методами анализа и синтеза проводится, в частности, начальный этап исследования – изучение специальной литературы.</a:t>
            </a:r>
            <a:r>
              <a:rPr lang="ru-RU" sz="2000" b="1" dirty="0">
                <a:solidFill>
                  <a:prstClr val="black"/>
                </a:solidFill>
              </a:rPr>
              <a:t/>
            </a:r>
            <a:br>
              <a:rPr lang="ru-RU" sz="2000" b="1" dirty="0">
                <a:solidFill>
                  <a:prstClr val="black"/>
                </a:solidFill>
              </a:rPr>
            </a:br>
            <a:endParaRPr lang="ru-RU" dirty="0"/>
          </a:p>
        </p:txBody>
      </p:sp>
    </p:spTree>
    <p:extLst>
      <p:ext uri="{BB962C8B-B14F-4D97-AF65-F5344CB8AC3E}">
        <p14:creationId xmlns:p14="http://schemas.microsoft.com/office/powerpoint/2010/main" val="53897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21" name="Rectangle 1"/>
          <p:cNvSpPr>
            <a:spLocks noChangeArrowheads="1"/>
          </p:cNvSpPr>
          <p:nvPr/>
        </p:nvSpPr>
        <p:spPr bwMode="auto">
          <a:xfrm>
            <a:off x="827584" y="1484784"/>
            <a:ext cx="8349080" cy="30469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4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«Плохой учитель</a:t>
            </a:r>
            <a:endParaRPr kumimoji="0" lang="ru-RU" sz="4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4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преподносит истину,</a:t>
            </a:r>
            <a:endParaRPr kumimoji="0" lang="ru-RU" sz="4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4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хороший учит её находить»</a:t>
            </a:r>
            <a:endParaRPr kumimoji="0" lang="ru-RU" sz="4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450850" algn="r" defTabSz="914400" rtl="0" eaLnBrk="0" fontAlgn="base" latinLnBrk="0" hangingPunct="0">
              <a:lnSpc>
                <a:spcPct val="100000"/>
              </a:lnSpc>
              <a:spcBef>
                <a:spcPct val="0"/>
              </a:spcBef>
              <a:spcAft>
                <a:spcPct val="0"/>
              </a:spcAft>
              <a:buClrTx/>
              <a:buSzTx/>
              <a:buFontTx/>
              <a:buNone/>
              <a:tabLst/>
            </a:pPr>
            <a:r>
              <a:rPr kumimoji="0" lang="ru-RU" sz="4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a:t>
            </a:r>
            <a:r>
              <a:rPr kumimoji="0" lang="ru-RU" sz="48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Дистервег</a:t>
            </a:r>
            <a:r>
              <a:rPr kumimoji="0" lang="ru-RU" sz="4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0721"/>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1\Desktop\5-33.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098" name="Rectangle 1"/>
          <p:cNvSpPr>
            <a:spLocks noGrp="1" noChangeArrowheads="1"/>
          </p:cNvSpPr>
          <p:nvPr>
            <p:ph type="title"/>
          </p:nvPr>
        </p:nvSpPr>
        <p:spPr>
          <a:xfrm>
            <a:off x="457200" y="571479"/>
            <a:ext cx="8229600" cy="849333"/>
          </a:xfrm>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4000" b="1" dirty="0" smtClean="0">
                <a:solidFill>
                  <a:schemeClr val="accent1">
                    <a:satMod val="150000"/>
                  </a:schemeClr>
                </a:solidFill>
              </a:rPr>
              <a:t>    </a:t>
            </a:r>
            <a:r>
              <a:rPr lang="en-US" sz="4000" b="1" dirty="0" smtClean="0">
                <a:solidFill>
                  <a:schemeClr val="accent1">
                    <a:satMod val="150000"/>
                  </a:schemeClr>
                </a:solidFill>
              </a:rPr>
              <a:t/>
            </a:r>
            <a:br>
              <a:rPr lang="en-US" sz="4000" b="1" dirty="0" smtClean="0">
                <a:solidFill>
                  <a:schemeClr val="accent1">
                    <a:satMod val="150000"/>
                  </a:schemeClr>
                </a:solidFill>
              </a:rPr>
            </a:br>
            <a:r>
              <a:rPr lang="ru-RU" b="1" dirty="0" smtClean="0">
                <a:solidFill>
                  <a:srgbClr val="FF0000"/>
                </a:solidFill>
              </a:rPr>
              <a:t>Требования </a:t>
            </a:r>
            <a:r>
              <a:rPr lang="ru-RU" b="1" dirty="0">
                <a:solidFill>
                  <a:srgbClr val="FF0000"/>
                </a:solidFill>
              </a:rPr>
              <a:t>к  оформлению работ</a:t>
            </a:r>
            <a:r>
              <a:rPr lang="ru-RU" dirty="0">
                <a:solidFill>
                  <a:srgbClr val="FF0000"/>
                </a:solidFill>
              </a:rPr>
              <a:t>:      </a:t>
            </a:r>
            <a:endParaRPr lang="ru-RU" dirty="0" smtClean="0">
              <a:solidFill>
                <a:srgbClr val="FF0000"/>
              </a:solidFill>
            </a:endParaRPr>
          </a:p>
        </p:txBody>
      </p:sp>
      <p:sp>
        <p:nvSpPr>
          <p:cNvPr id="10243" name="Rectangle 2"/>
          <p:cNvSpPr>
            <a:spLocks noGrp="1" noChangeArrowheads="1"/>
          </p:cNvSpPr>
          <p:nvPr>
            <p:ph idx="1"/>
          </p:nvPr>
        </p:nvSpPr>
        <p:spPr>
          <a:xfrm>
            <a:off x="457200" y="2286000"/>
            <a:ext cx="8229600" cy="3844925"/>
          </a:xfrm>
        </p:spPr>
        <p:txBody>
          <a:bodyPr>
            <a:normAutofit/>
          </a:bodyPr>
          <a:lstStyle/>
          <a:p>
            <a:pPr marL="341313" indent="-341313">
              <a:spcBef>
                <a:spcPts val="1100"/>
              </a:spcBef>
              <a:buClr>
                <a:srgbClr val="0000FF"/>
              </a:buClr>
              <a:buSzPct val="6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sz="2800" b="1" i="1" u="sng" dirty="0"/>
              <a:t>Общие требования</a:t>
            </a:r>
            <a:r>
              <a:rPr lang="ru-RU" sz="2800" b="1" i="1" dirty="0"/>
              <a:t>. В состав работы входят следующие части: титульный лист, аннотация, план исследований  и научная статья (описание работы). </a:t>
            </a:r>
            <a:endParaRPr lang="en-US" sz="2800" b="1" i="1" dirty="0" smtClean="0"/>
          </a:p>
          <a:p>
            <a:pPr marL="341313" indent="-341313">
              <a:spcBef>
                <a:spcPts val="1100"/>
              </a:spcBef>
              <a:buClr>
                <a:srgbClr val="0000FF"/>
              </a:buClr>
              <a:buSzPct val="6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sz="2800" b="1" i="1" dirty="0" smtClean="0"/>
              <a:t>Эти </a:t>
            </a:r>
            <a:r>
              <a:rPr lang="ru-RU" sz="2800" b="1" i="1" dirty="0"/>
              <a:t>части работы выполняются на отдельных листах и скрепляются между собой, представляются в электронном и бумажном вариантах.</a:t>
            </a:r>
            <a:endParaRPr lang="ru-RU" sz="2800" b="1" i="1" dirty="0" smtClean="0"/>
          </a:p>
        </p:txBody>
      </p:sp>
      <p:pic>
        <p:nvPicPr>
          <p:cNvPr id="10244" name="Picture 3"/>
          <p:cNvPicPr>
            <a:picLocks noChangeAspect="1" noChangeArrowheads="1"/>
          </p:cNvPicPr>
          <p:nvPr/>
        </p:nvPicPr>
        <p:blipFill>
          <a:blip r:embed="rId4" cstate="print"/>
          <a:srcRect/>
          <a:stretch>
            <a:fillRect/>
          </a:stretch>
        </p:blipFill>
        <p:spPr bwMode="auto">
          <a:xfrm>
            <a:off x="228600" y="188641"/>
            <a:ext cx="1031032" cy="1003085"/>
          </a:xfrm>
          <a:prstGeom prst="rect">
            <a:avLst/>
          </a:prstGeom>
          <a:noFill/>
          <a:ln w="9525">
            <a:noFill/>
            <a:round/>
            <a:headEnd/>
            <a:tailEnd/>
          </a:ln>
        </p:spPr>
      </p:pic>
    </p:spTree>
    <p:extLst>
      <p:ext uri="{BB962C8B-B14F-4D97-AF65-F5344CB8AC3E}">
        <p14:creationId xmlns:p14="http://schemas.microsoft.com/office/powerpoint/2010/main" val="2423131322"/>
      </p:ext>
    </p:extLst>
  </p:cSld>
  <p:clrMapOvr>
    <a:masterClrMapping/>
  </p:clrMapOvr>
  <p:transition/>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Прямоугольник 1"/>
          <p:cNvSpPr/>
          <p:nvPr/>
        </p:nvSpPr>
        <p:spPr>
          <a:xfrm>
            <a:off x="755576" y="404664"/>
            <a:ext cx="7848872" cy="6001643"/>
          </a:xfrm>
          <a:prstGeom prst="rect">
            <a:avLst/>
          </a:prstGeom>
        </p:spPr>
        <p:txBody>
          <a:bodyPr wrap="square">
            <a:spAutoFit/>
          </a:bodyPr>
          <a:lstStyle/>
          <a:p>
            <a:r>
              <a:rPr lang="en-US" sz="2400" b="1" i="1" u="sng" dirty="0" smtClean="0"/>
              <a:t>           </a:t>
            </a:r>
            <a:r>
              <a:rPr lang="ru-RU" sz="2400" b="1" i="1" u="sng" dirty="0" smtClean="0"/>
              <a:t>Требования </a:t>
            </a:r>
            <a:r>
              <a:rPr lang="ru-RU" sz="2400" b="1" i="1" u="sng" dirty="0"/>
              <a:t>к тексту</a:t>
            </a:r>
            <a:r>
              <a:rPr lang="ru-RU" sz="2400" b="1" i="1" dirty="0"/>
              <a:t>. </a:t>
            </a:r>
            <a:r>
              <a:rPr lang="ru-RU" sz="2400" b="1" dirty="0"/>
              <a:t>Весь текст выполняется на стандартных страницах белой бумаги формата А4 (размеры: горизонталь – 210 мм, вертикаль – 297 мм). Текст печатается ярким шрифтом (размер шрифта – 12 кегль) через полтора интервала между строками на одной стороне листа. Формулы вписываются черной пастой, либо воспроизводятся на печатающем устройстве. Весь машинописный, рукописный и чертежный материал должен быть хорошо читаемым. </a:t>
            </a:r>
          </a:p>
          <a:p>
            <a:r>
              <a:rPr lang="ru-RU" sz="2400" b="1" dirty="0"/>
              <a:t>	</a:t>
            </a:r>
            <a:r>
              <a:rPr lang="ru-RU" sz="2400" b="1" i="1" u="sng" dirty="0"/>
              <a:t>Заголовки.  </a:t>
            </a:r>
            <a:r>
              <a:rPr lang="ru-RU" sz="2400" b="1" dirty="0"/>
              <a:t>Титульный лист, краткая аннотация, аннотация и научная статья (описание работы) имеют стандартный заголовок. На первой странице каждой части сначала печатается название работы, затем посередине фамилия автора (авторов), ниже указывается страна, область либо регион, город (поселок), школа, класс. Сокращения не допускаются.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1\Desktop\5-33.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2290" name="Text Box 1"/>
          <p:cNvSpPr txBox="1">
            <a:spLocks noChangeArrowheads="1"/>
          </p:cNvSpPr>
          <p:nvPr/>
        </p:nvSpPr>
        <p:spPr bwMode="auto">
          <a:xfrm>
            <a:off x="304800" y="381000"/>
            <a:ext cx="8458200" cy="3052763"/>
          </a:xfrm>
          <a:prstGeom prst="rect">
            <a:avLst/>
          </a:prstGeom>
          <a:noFill/>
          <a:ln w="9525">
            <a:noFill/>
            <a:round/>
            <a:headEnd/>
            <a:tailEnd/>
          </a:ln>
        </p:spPr>
        <p:txBody>
          <a:bodyPr/>
          <a:lstStyle/>
          <a:p>
            <a:pPr marL="73025">
              <a:spcBef>
                <a:spcPts val="1100"/>
              </a:spcBef>
              <a:buClrTx/>
              <a:buSzPct val="60000"/>
              <a:buFontTx/>
              <a:buNone/>
              <a:tabLst>
                <a:tab pos="642938" algn="l"/>
                <a:tab pos="1557338" algn="l"/>
                <a:tab pos="2471738" algn="l"/>
                <a:tab pos="3386138" algn="l"/>
                <a:tab pos="4300538" algn="l"/>
                <a:tab pos="5214938" algn="l"/>
                <a:tab pos="6129338" algn="l"/>
                <a:tab pos="7043738" algn="l"/>
                <a:tab pos="7958138" algn="l"/>
                <a:tab pos="8872538" algn="l"/>
                <a:tab pos="9786938" algn="l"/>
              </a:tabLst>
            </a:pPr>
            <a:r>
              <a:rPr lang="en-US" sz="2000" b="1" i="1" u="sng" dirty="0" smtClean="0">
                <a:solidFill>
                  <a:srgbClr val="000000"/>
                </a:solidFill>
              </a:rPr>
              <a:t>                    </a:t>
            </a:r>
            <a:r>
              <a:rPr lang="ru-RU" sz="2400" b="1" i="1" u="sng" dirty="0" smtClean="0">
                <a:solidFill>
                  <a:srgbClr val="000000"/>
                </a:solidFill>
              </a:rPr>
              <a:t>Состав </a:t>
            </a:r>
            <a:r>
              <a:rPr lang="ru-RU" sz="2400" b="1" i="1" u="sng" dirty="0">
                <a:solidFill>
                  <a:srgbClr val="000000"/>
                </a:solidFill>
              </a:rPr>
              <a:t>работы</a:t>
            </a:r>
            <a:r>
              <a:rPr lang="ru-RU" sz="2400" b="1" i="1" dirty="0">
                <a:solidFill>
                  <a:srgbClr val="000000"/>
                </a:solidFill>
              </a:rPr>
              <a:t>. </a:t>
            </a:r>
            <a:r>
              <a:rPr lang="ru-RU" sz="2000" b="1" dirty="0">
                <a:solidFill>
                  <a:srgbClr val="000000"/>
                </a:solidFill>
              </a:rPr>
              <a:t>Титульный лист содержит следующие атрибуты: название конференции и работы, страны и населенного пункта; сведения об авторе (ФИО полностью, школа, класс) и научных руководителях (ФИО полностью, ученая степень и звание, должность, место работы). Сокращения не допускаются.   </a:t>
            </a:r>
          </a:p>
          <a:p>
            <a:pPr marL="73025">
              <a:spcBef>
                <a:spcPts val="1100"/>
              </a:spcBef>
              <a:buClrTx/>
              <a:buSzPct val="60000"/>
              <a:buFontTx/>
              <a:buNone/>
              <a:tabLst>
                <a:tab pos="642938" algn="l"/>
                <a:tab pos="1557338" algn="l"/>
                <a:tab pos="2471738" algn="l"/>
                <a:tab pos="3386138" algn="l"/>
                <a:tab pos="4300538" algn="l"/>
                <a:tab pos="5214938" algn="l"/>
                <a:tab pos="6129338" algn="l"/>
                <a:tab pos="7043738" algn="l"/>
                <a:tab pos="7958138" algn="l"/>
                <a:tab pos="8872538" algn="l"/>
                <a:tab pos="9786938" algn="l"/>
              </a:tabLst>
            </a:pPr>
            <a:r>
              <a:rPr lang="en-US" sz="2000" b="1" i="1" u="sng" dirty="0" smtClean="0">
                <a:solidFill>
                  <a:srgbClr val="000000"/>
                </a:solidFill>
              </a:rPr>
              <a:t>                  </a:t>
            </a:r>
            <a:r>
              <a:rPr lang="en-US" sz="2400" b="1" i="1" u="sng" dirty="0" smtClean="0">
                <a:solidFill>
                  <a:srgbClr val="000000"/>
                </a:solidFill>
              </a:rPr>
              <a:t> </a:t>
            </a:r>
            <a:r>
              <a:rPr lang="ru-RU" sz="2400" b="1" i="1" u="sng" dirty="0" smtClean="0">
                <a:solidFill>
                  <a:srgbClr val="000000"/>
                </a:solidFill>
              </a:rPr>
              <a:t>Аннотация </a:t>
            </a:r>
            <a:r>
              <a:rPr lang="ru-RU" sz="2000" b="1" dirty="0">
                <a:solidFill>
                  <a:srgbClr val="000000"/>
                </a:solidFill>
              </a:rPr>
              <a:t>должна содержать наиболее важные сведения о работе и включать следующую информацию: цель работы; методы и приемы, которые использовались в работе; полученные данные; выводы. Аннотация не должна включать списка литературы, благодарностей и описания работы, выполненной руководителем.  Аннотация печатается на одной стандартной странице в следующем порядке: стандартный заголовок, затем посередине слово «Аннотация», ниже текст аннотации.</a:t>
            </a:r>
          </a:p>
          <a:p>
            <a:pPr marL="73025">
              <a:spcBef>
                <a:spcPts val="1100"/>
              </a:spcBef>
              <a:buClrTx/>
              <a:buSzPct val="60000"/>
              <a:buFontTx/>
              <a:buNone/>
              <a:tabLst>
                <a:tab pos="642938" algn="l"/>
                <a:tab pos="1557338" algn="l"/>
                <a:tab pos="2471738" algn="l"/>
                <a:tab pos="3386138" algn="l"/>
                <a:tab pos="4300538" algn="l"/>
                <a:tab pos="5214938" algn="l"/>
                <a:tab pos="6129338" algn="l"/>
                <a:tab pos="7043738" algn="l"/>
                <a:tab pos="7958138" algn="l"/>
                <a:tab pos="8872538" algn="l"/>
                <a:tab pos="9786938" algn="l"/>
              </a:tabLst>
            </a:pPr>
            <a:r>
              <a:rPr lang="en-US" sz="2000" b="1" i="1" u="sng" dirty="0" smtClean="0">
                <a:solidFill>
                  <a:srgbClr val="000000"/>
                </a:solidFill>
              </a:rPr>
              <a:t>                 </a:t>
            </a:r>
            <a:r>
              <a:rPr lang="ru-RU" sz="2400" b="1" i="1" u="sng" dirty="0" smtClean="0">
                <a:solidFill>
                  <a:srgbClr val="000000"/>
                </a:solidFill>
              </a:rPr>
              <a:t>План </a:t>
            </a:r>
            <a:r>
              <a:rPr lang="ru-RU" sz="2400" b="1" i="1" u="sng" dirty="0">
                <a:solidFill>
                  <a:srgbClr val="000000"/>
                </a:solidFill>
              </a:rPr>
              <a:t>исследований </a:t>
            </a:r>
            <a:r>
              <a:rPr lang="ru-RU" sz="2000" b="1" dirty="0">
                <a:solidFill>
                  <a:srgbClr val="000000"/>
                </a:solidFill>
              </a:rPr>
              <a:t>должен содержать следующие разделы: проблема или вопрос, подлежащий исследованию, гипотеза; подробное описание метода; библиография (хотя бы три основные работы, относящиеся к предмету исследования). План исследований объемом не более четырех стандартных страниц печатается в порядке: стандартный заголовок, затем посередине слова «План исследований», ниже текст.</a:t>
            </a:r>
          </a:p>
        </p:txBody>
      </p:sp>
    </p:spTree>
  </p:cSld>
  <p:clrMapOvr>
    <a:masterClrMapping/>
  </p:clrMapOvr>
  <p:transition/>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heel(1)">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1\Desktop\5-33.jpg"/>
          <p:cNvPicPr>
            <a:picLocks noChangeAspect="1" noChangeArrowheads="1"/>
          </p:cNvPicPr>
          <p:nvPr/>
        </p:nvPicPr>
        <p:blipFill>
          <a:blip r:embed="rId2" cstate="print"/>
          <a:srcRect/>
          <a:stretch>
            <a:fillRect/>
          </a:stretch>
        </p:blipFill>
        <p:spPr bwMode="auto">
          <a:xfrm>
            <a:off x="0" y="-26640"/>
            <a:ext cx="9144000" cy="6858000"/>
          </a:xfrm>
          <a:prstGeom prst="rect">
            <a:avLst/>
          </a:prstGeom>
          <a:noFill/>
        </p:spPr>
      </p:pic>
      <p:sp>
        <p:nvSpPr>
          <p:cNvPr id="61444" name="Rectangle 4"/>
          <p:cNvSpPr>
            <a:spLocks noGrp="1" noChangeArrowheads="1"/>
          </p:cNvSpPr>
          <p:nvPr>
            <p:ph type="ctrTitle"/>
          </p:nvPr>
        </p:nvSpPr>
        <p:spPr>
          <a:xfrm>
            <a:off x="1042988" y="-819150"/>
            <a:ext cx="7127875" cy="3581400"/>
          </a:xfrm>
        </p:spPr>
        <p:txBody>
          <a:bodyPr/>
          <a:lstStyle/>
          <a:p>
            <a:pPr eaLnBrk="1" hangingPunct="1">
              <a:defRPr/>
            </a:pPr>
            <a:r>
              <a:rPr lang="ru-RU" sz="6600" dirty="0" smtClean="0"/>
              <a:t/>
            </a:r>
            <a:br>
              <a:rPr lang="ru-RU" sz="6600" dirty="0" smtClean="0"/>
            </a:br>
            <a:r>
              <a:rPr lang="ru-RU" sz="6600" dirty="0" smtClean="0"/>
              <a:t/>
            </a:r>
            <a:br>
              <a:rPr lang="ru-RU" sz="6600" dirty="0" smtClean="0"/>
            </a:br>
            <a:endParaRPr lang="ru-RU" sz="6600" dirty="0" smtClean="0"/>
          </a:p>
        </p:txBody>
      </p:sp>
      <p:sp>
        <p:nvSpPr>
          <p:cNvPr id="61445" name="Rectangle 5"/>
          <p:cNvSpPr>
            <a:spLocks noGrp="1" noChangeArrowheads="1"/>
          </p:cNvSpPr>
          <p:nvPr>
            <p:ph type="subTitle" idx="1"/>
          </p:nvPr>
        </p:nvSpPr>
        <p:spPr>
          <a:xfrm>
            <a:off x="755576" y="260648"/>
            <a:ext cx="8280920" cy="6480720"/>
          </a:xfrm>
        </p:spPr>
        <p:txBody>
          <a:bodyPr>
            <a:noAutofit/>
          </a:bodyPr>
          <a:lstStyle/>
          <a:p>
            <a:pPr algn="l">
              <a:defRPr/>
            </a:pPr>
            <a:r>
              <a:rPr lang="en-US" sz="2000" b="1" i="1" u="sng" dirty="0" smtClean="0">
                <a:solidFill>
                  <a:schemeClr val="tx1"/>
                </a:solidFill>
              </a:rPr>
              <a:t>                        </a:t>
            </a:r>
            <a:r>
              <a:rPr lang="ru-RU" sz="2400" b="1" i="1" u="sng" dirty="0" smtClean="0">
                <a:solidFill>
                  <a:schemeClr val="tx1"/>
                </a:solidFill>
              </a:rPr>
              <a:t>Научная </a:t>
            </a:r>
            <a:r>
              <a:rPr lang="ru-RU" sz="2400" b="1" i="1" u="sng" dirty="0">
                <a:solidFill>
                  <a:schemeClr val="tx1"/>
                </a:solidFill>
              </a:rPr>
              <a:t>статья </a:t>
            </a:r>
            <a:r>
              <a:rPr lang="ru-RU" sz="2000" b="1" dirty="0">
                <a:solidFill>
                  <a:schemeClr val="tx1"/>
                </a:solidFill>
              </a:rPr>
              <a:t>(описание работы). Статья в сопровождении иллюстраций (чертежи, графики, таблицы, фотографии) представляет собой описание исследовательской (творческой) работы. Все сокращения в статье должны быть расшифрованы. Объем текста статьи, включая формулы и список литературы, не должен превышать 10 стандартных страниц. Для иллюстраций может быть отведено дополнительно не более 10 стандартных страниц. Иллюстрации выполняются на отдельных страницах, которые размещаются после ссылок в основном тексте.  Не допускается увеличение формата страниц, склейка страниц иллюстраций буклетом и т.п. Нумерация страниц производится в правом верхнем углу. Основной текст доклада нумеруется арабскими цифрами, страницы иллюстраций – римскими цифрами. На первой странице сначала  печатается стандартный заголовок, далее следует текст статьи, список литературы в порядке упоминания в тексте. Сокращения в названии статьи не допускаются.  Если при выполнении работы были созданы компьютерные программы, то к работе прилагается исполняемый программный модуль для IBM совместимых компьютеров на дискете 3.5 и описание содержания дискеты.</a:t>
            </a:r>
            <a:endParaRPr lang="ru-RU" sz="20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1445">
                                            <p:txEl>
                                              <p:pRg st="0" end="0"/>
                                            </p:txEl>
                                          </p:spTgt>
                                        </p:tgtEl>
                                        <p:attrNameLst>
                                          <p:attrName>style.visibility</p:attrName>
                                        </p:attrNameLst>
                                      </p:cBhvr>
                                      <p:to>
                                        <p:strVal val="visible"/>
                                      </p:to>
                                    </p:set>
                                    <p:animEffect transition="in" filter="wheel(1)">
                                      <p:cBhvr>
                                        <p:cTn id="7" dur="2000"/>
                                        <p:tgtEl>
                                          <p:spTgt spid="614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9" name="Прямоугольник 8"/>
          <p:cNvSpPr/>
          <p:nvPr/>
        </p:nvSpPr>
        <p:spPr>
          <a:xfrm>
            <a:off x="683568" y="116633"/>
            <a:ext cx="7488832"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4000" b="1" spc="50" dirty="0" smtClean="0">
                <a:ln w="11430"/>
                <a:solidFill>
                  <a:srgbClr val="FF0000"/>
                </a:solidFill>
              </a:rPr>
              <a:t>Рекомендации </a:t>
            </a:r>
            <a:r>
              <a:rPr lang="ru-RU" sz="4000" b="1" spc="50" dirty="0">
                <a:ln w="11430"/>
                <a:solidFill>
                  <a:srgbClr val="FF0000"/>
                </a:solidFill>
              </a:rPr>
              <a:t>к содержанию работ. </a:t>
            </a:r>
          </a:p>
        </p:txBody>
      </p:sp>
      <p:sp>
        <p:nvSpPr>
          <p:cNvPr id="5" name="Прямоугольник 4"/>
          <p:cNvSpPr/>
          <p:nvPr/>
        </p:nvSpPr>
        <p:spPr>
          <a:xfrm>
            <a:off x="827584" y="1440071"/>
            <a:ext cx="7704856" cy="4524315"/>
          </a:xfrm>
          <a:prstGeom prst="rect">
            <a:avLst/>
          </a:prstGeom>
        </p:spPr>
        <p:txBody>
          <a:bodyPr wrap="square">
            <a:spAutoFit/>
          </a:bodyPr>
          <a:lstStyle/>
          <a:p>
            <a:r>
              <a:rPr lang="en-US" sz="2400" i="1" u="sng" dirty="0"/>
              <a:t> </a:t>
            </a:r>
            <a:r>
              <a:rPr lang="en-US" sz="2400" i="1" u="sng" dirty="0" smtClean="0"/>
              <a:t>                        </a:t>
            </a:r>
            <a:r>
              <a:rPr lang="ru-RU" sz="2400" b="1" i="1" u="sng" dirty="0" smtClean="0"/>
              <a:t>В </a:t>
            </a:r>
            <a:r>
              <a:rPr lang="ru-RU" sz="2400" b="1" i="1" u="sng" dirty="0"/>
              <a:t>описании работы должны быть четко разделены следующие части</a:t>
            </a:r>
            <a:r>
              <a:rPr lang="ru-RU" sz="2400" b="1" i="1" dirty="0"/>
              <a:t>: </a:t>
            </a:r>
            <a:r>
              <a:rPr lang="ru-RU" sz="2000" b="1" dirty="0"/>
              <a:t>постановка проблемы (задачи), методы ее решения, выводы. В работе должны быть освещены: актуальность решаемой проблемы, сравнение предлагаемых методов решения проблемы с уже известными, причины использования предлагаемых методов (эффективность, точность, простота и т.д.), предложения по практическому использованию результатов. В работе необходимо четко обозначить теоретические и практические достижения автора, области использования результатов. В случае если результаты исследования нашли практическое применение, должны быть приложены подтверждающие материалы. Проблема, затронутая в работе, должна быть, как правило, оригинальной. Если проблема не оригинальна, то должно быть оригинальным ее решение.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683568" y="764704"/>
            <a:ext cx="8460432" cy="523220"/>
          </a:xfrm>
          <a:prstGeom prst="rect">
            <a:avLst/>
          </a:prstGeom>
        </p:spPr>
        <p:txBody>
          <a:bodyPr wrap="square">
            <a:spAutoFit/>
          </a:bodyPr>
          <a:lstStyle/>
          <a:p>
            <a:pPr lvl="0" indent="230188" algn="just" fontAlgn="base">
              <a:spcBef>
                <a:spcPct val="0"/>
              </a:spcBef>
              <a:spcAft>
                <a:spcPct val="0"/>
              </a:spcAft>
            </a:pPr>
            <a:endParaRPr lang="ru-RU" sz="2800" b="1" dirty="0" smtClean="0">
              <a:solidFill>
                <a:schemeClr val="accent2">
                  <a:lumMod val="50000"/>
                </a:schemeClr>
              </a:solidFill>
              <a:latin typeface="Times New Roman" pitchFamily="18" charset="0"/>
              <a:cs typeface="Times New Roman" pitchFamily="18" charset="0"/>
            </a:endParaRPr>
          </a:p>
        </p:txBody>
      </p:sp>
      <p:sp>
        <p:nvSpPr>
          <p:cNvPr id="2" name="Прямоугольник 1"/>
          <p:cNvSpPr/>
          <p:nvPr/>
        </p:nvSpPr>
        <p:spPr>
          <a:xfrm>
            <a:off x="899592" y="404664"/>
            <a:ext cx="7704856" cy="5016758"/>
          </a:xfrm>
          <a:prstGeom prst="rect">
            <a:avLst/>
          </a:prstGeom>
        </p:spPr>
        <p:txBody>
          <a:bodyPr wrap="square">
            <a:spAutoFit/>
          </a:bodyPr>
          <a:lstStyle/>
          <a:p>
            <a:r>
              <a:rPr lang="en-US" sz="2000" b="1" dirty="0" smtClean="0"/>
              <a:t>                     </a:t>
            </a:r>
          </a:p>
          <a:p>
            <a:endParaRPr lang="en-US" sz="2000" b="1" dirty="0"/>
          </a:p>
          <a:p>
            <a:endParaRPr lang="en-US" sz="2000" b="1" dirty="0" smtClean="0"/>
          </a:p>
          <a:p>
            <a:r>
              <a:rPr lang="en-US" sz="2000" b="1" dirty="0"/>
              <a:t> </a:t>
            </a:r>
            <a:r>
              <a:rPr lang="en-US" sz="2000" b="1" dirty="0" smtClean="0"/>
              <a:t>                      </a:t>
            </a:r>
            <a:r>
              <a:rPr lang="ru-RU" sz="2000" b="1" dirty="0" smtClean="0"/>
              <a:t>Ценным </a:t>
            </a:r>
            <a:r>
              <a:rPr lang="ru-RU" sz="2000" b="1" dirty="0"/>
              <a:t>является творчество, интеллектуальная продуктивность, открытие и генерация новых идей, может быть, даже необычных, но </a:t>
            </a:r>
            <a:r>
              <a:rPr lang="ru-RU" sz="2000" b="1" dirty="0" smtClean="0"/>
              <a:t>обоснованных. </a:t>
            </a:r>
          </a:p>
          <a:p>
            <a:r>
              <a:rPr lang="en-US" sz="2000" b="1" dirty="0"/>
              <a:t> </a:t>
            </a:r>
            <a:r>
              <a:rPr lang="en-US" sz="2000" b="1" dirty="0" smtClean="0"/>
              <a:t>                       </a:t>
            </a:r>
            <a:r>
              <a:rPr lang="ru-RU" sz="2000" b="1" dirty="0" smtClean="0"/>
              <a:t> Доклад и защита на секции сопровождаются демонстрацией материалов, иллюстрирующих данную работу. Для демонстрации предоставляется стол и место для расположения плакатов, моделей и т.д. Технические средства рекомендуется привезти с собой и установить заранее. </a:t>
            </a:r>
            <a:endParaRPr lang="en-US" sz="2000" b="1" dirty="0" smtClean="0"/>
          </a:p>
          <a:p>
            <a:endParaRPr lang="en-US" sz="2000" b="1" dirty="0"/>
          </a:p>
          <a:p>
            <a:r>
              <a:rPr lang="en-US" sz="2000" b="1" dirty="0" smtClean="0"/>
              <a:t>                             </a:t>
            </a:r>
            <a:r>
              <a:rPr lang="ru-RU" sz="2000" b="1" dirty="0" smtClean="0"/>
              <a:t>Регламент </a:t>
            </a:r>
            <a:r>
              <a:rPr lang="ru-RU" sz="2000" b="1" dirty="0"/>
              <a:t>выступления участников предусматривает публичную защиту исследовательской работы до 10 минут (5-7 минут – выступление, 3-5 минуты - вопросы).</a:t>
            </a:r>
            <a:endParaRPr lang="en-US" sz="2000" b="1" dirty="0" smtClean="0"/>
          </a:p>
          <a:p>
            <a:endParaRPr lang="en-US"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1\Desktop\5-3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052" name="Rectangle 4"/>
          <p:cNvSpPr>
            <a:spLocks noGrp="1" noChangeArrowheads="1"/>
          </p:cNvSpPr>
          <p:nvPr>
            <p:ph type="title"/>
          </p:nvPr>
        </p:nvSpPr>
        <p:spPr>
          <a:xfrm>
            <a:off x="971600" y="332656"/>
            <a:ext cx="7715200" cy="1084982"/>
          </a:xfrm>
        </p:spPr>
        <p:txBody>
          <a:bodyPr>
            <a:normAutofit/>
          </a:bodyPr>
          <a:lstStyle/>
          <a:p>
            <a:pPr>
              <a:defRPr/>
            </a:pPr>
            <a:r>
              <a:rPr lang="ru-RU" sz="4000" b="1" dirty="0">
                <a:solidFill>
                  <a:srgbClr val="FF0000"/>
                </a:solidFill>
              </a:rPr>
              <a:t>Критерии</a:t>
            </a:r>
            <a:r>
              <a:rPr lang="ru-RU" sz="3600" b="1" dirty="0">
                <a:solidFill>
                  <a:srgbClr val="FF0000"/>
                </a:solidFill>
              </a:rPr>
              <a:t> оценки работ:</a:t>
            </a:r>
            <a:endParaRPr lang="ru-RU" sz="3600" b="1" dirty="0" smtClean="0">
              <a:solidFill>
                <a:srgbClr val="FF0000"/>
              </a:solidFill>
            </a:endParaRPr>
          </a:p>
        </p:txBody>
      </p:sp>
      <p:sp>
        <p:nvSpPr>
          <p:cNvPr id="2053" name="Rectangle 5"/>
          <p:cNvSpPr>
            <a:spLocks noGrp="1" noChangeArrowheads="1"/>
          </p:cNvSpPr>
          <p:nvPr>
            <p:ph type="body" sz="half" idx="1"/>
          </p:nvPr>
        </p:nvSpPr>
        <p:spPr>
          <a:xfrm>
            <a:off x="457200" y="1600200"/>
            <a:ext cx="4037013" cy="4456113"/>
          </a:xfrm>
        </p:spPr>
        <p:txBody>
          <a:bodyPr>
            <a:normAutofit fontScale="77500" lnSpcReduction="20000"/>
          </a:bodyPr>
          <a:lstStyle/>
          <a:p>
            <a:pPr>
              <a:buNone/>
            </a:pPr>
            <a:r>
              <a:rPr lang="ru-RU" b="1" dirty="0"/>
              <a:t>•	Оценка собственных достижений автора (максимальный балл - 50):</a:t>
            </a:r>
          </a:p>
          <a:p>
            <a:pPr>
              <a:buNone/>
            </a:pPr>
            <a:r>
              <a:rPr lang="ru-RU" b="1" dirty="0"/>
              <a:t>- использование знаний вне школьной (вузовской) программы – 15        баллов,</a:t>
            </a:r>
          </a:p>
          <a:p>
            <a:pPr>
              <a:buNone/>
            </a:pPr>
            <a:r>
              <a:rPr lang="ru-RU" b="1" dirty="0"/>
              <a:t>- научное и практическое значение результатов работы – 15 баллов,</a:t>
            </a:r>
          </a:p>
          <a:p>
            <a:pPr>
              <a:buNone/>
            </a:pPr>
            <a:r>
              <a:rPr lang="ru-RU" b="1" dirty="0"/>
              <a:t>-  новизна и оригинальность работы - 10 баллов,</a:t>
            </a:r>
          </a:p>
          <a:p>
            <a:pPr>
              <a:buNone/>
            </a:pPr>
            <a:r>
              <a:rPr lang="ru-RU" b="1" dirty="0"/>
              <a:t>-  достоверность результатов – 10 баллов.</a:t>
            </a:r>
          </a:p>
        </p:txBody>
      </p:sp>
      <p:sp>
        <p:nvSpPr>
          <p:cNvPr id="2054" name="Rectangle 6"/>
          <p:cNvSpPr>
            <a:spLocks noGrp="1" noChangeArrowheads="1"/>
          </p:cNvSpPr>
          <p:nvPr>
            <p:ph type="body" sz="half" idx="2"/>
          </p:nvPr>
        </p:nvSpPr>
        <p:spPr>
          <a:xfrm>
            <a:off x="4649788" y="1600200"/>
            <a:ext cx="4037012" cy="4456113"/>
          </a:xfrm>
        </p:spPr>
        <p:txBody>
          <a:bodyPr>
            <a:normAutofit fontScale="47500" lnSpcReduction="20000"/>
          </a:bodyPr>
          <a:lstStyle/>
          <a:p>
            <a:pPr>
              <a:buNone/>
            </a:pPr>
            <a:r>
              <a:rPr lang="ru-RU" sz="4400" b="1" dirty="0">
                <a:solidFill>
                  <a:srgbClr val="008000"/>
                </a:solidFill>
              </a:rPr>
              <a:t>•	Эрудированность автора в рассматриваемой области (максимальный балл - 30);</a:t>
            </a:r>
          </a:p>
          <a:p>
            <a:pPr>
              <a:buNone/>
            </a:pPr>
            <a:r>
              <a:rPr lang="ru-RU" sz="4400" b="1" dirty="0">
                <a:solidFill>
                  <a:srgbClr val="008000"/>
                </a:solidFill>
              </a:rPr>
              <a:t>- использование известных результатов и научных фактов в работе – 10 баллов,</a:t>
            </a:r>
          </a:p>
          <a:p>
            <a:pPr>
              <a:buNone/>
            </a:pPr>
            <a:r>
              <a:rPr lang="ru-RU" sz="4400" b="1" dirty="0">
                <a:solidFill>
                  <a:srgbClr val="008000"/>
                </a:solidFill>
              </a:rPr>
              <a:t>- знакомство с  современным состоянием проблемы – 10 баллов,</a:t>
            </a:r>
          </a:p>
          <a:p>
            <a:pPr>
              <a:buNone/>
            </a:pPr>
            <a:r>
              <a:rPr lang="ru-RU" sz="4400" b="1" dirty="0">
                <a:solidFill>
                  <a:srgbClr val="008000"/>
                </a:solidFill>
              </a:rPr>
              <a:t>- полнота цитируемой литературы; ссылки на известные работы ученых и исследователей, занимающихся данной проблемой – 10 баллов.</a:t>
            </a:r>
          </a:p>
        </p:txBody>
      </p:sp>
      <p:sp>
        <p:nvSpPr>
          <p:cNvPr id="2055" name="Line 7"/>
          <p:cNvSpPr>
            <a:spLocks noChangeShapeType="1"/>
          </p:cNvSpPr>
          <p:nvPr/>
        </p:nvSpPr>
        <p:spPr bwMode="auto">
          <a:xfrm>
            <a:off x="4572000" y="1557338"/>
            <a:ext cx="0" cy="4319587"/>
          </a:xfrm>
          <a:prstGeom prst="line">
            <a:avLst/>
          </a:prstGeom>
          <a:noFill/>
          <a:ln w="9525">
            <a:solidFill>
              <a:schemeClr val="tx1"/>
            </a:solidFill>
            <a:round/>
            <a:headEnd/>
            <a:tailEnd/>
          </a:ln>
        </p:spPr>
        <p:txBody>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anim calcmode="lin" valueType="num">
                                      <p:cBhvr>
                                        <p:cTn id="8" dur="1000" fill="hold"/>
                                        <p:tgtEl>
                                          <p:spTgt spid="2052"/>
                                        </p:tgtEl>
                                        <p:attrNameLst>
                                          <p:attrName>ppt_x</p:attrName>
                                        </p:attrNameLst>
                                      </p:cBhvr>
                                      <p:tavLst>
                                        <p:tav tm="0">
                                          <p:val>
                                            <p:strVal val="#ppt_x"/>
                                          </p:val>
                                        </p:tav>
                                        <p:tav tm="100000">
                                          <p:val>
                                            <p:strVal val="#ppt_x"/>
                                          </p:val>
                                        </p:tav>
                                      </p:tavLst>
                                    </p:anim>
                                    <p:anim calcmode="lin" valueType="num">
                                      <p:cBhvr>
                                        <p:cTn id="9"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53">
                                            <p:txEl>
                                              <p:pRg st="0" end="0"/>
                                            </p:txEl>
                                          </p:spTgt>
                                        </p:tgtEl>
                                        <p:attrNameLst>
                                          <p:attrName>style.visibility</p:attrName>
                                        </p:attrNameLst>
                                      </p:cBhvr>
                                      <p:to>
                                        <p:strVal val="visible"/>
                                      </p:to>
                                    </p:set>
                                    <p:animEffect transition="in" filter="fade">
                                      <p:cBhvr>
                                        <p:cTn id="14" dur="500"/>
                                        <p:tgtEl>
                                          <p:spTgt spid="205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053">
                                            <p:txEl>
                                              <p:pRg st="1" end="1"/>
                                            </p:txEl>
                                          </p:spTgt>
                                        </p:tgtEl>
                                        <p:attrNameLst>
                                          <p:attrName>style.visibility</p:attrName>
                                        </p:attrNameLst>
                                      </p:cBhvr>
                                      <p:to>
                                        <p:strVal val="visible"/>
                                      </p:to>
                                    </p:set>
                                    <p:animEffect transition="in" filter="fade">
                                      <p:cBhvr>
                                        <p:cTn id="19" dur="500"/>
                                        <p:tgtEl>
                                          <p:spTgt spid="205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053">
                                            <p:txEl>
                                              <p:pRg st="2" end="2"/>
                                            </p:txEl>
                                          </p:spTgt>
                                        </p:tgtEl>
                                        <p:attrNameLst>
                                          <p:attrName>style.visibility</p:attrName>
                                        </p:attrNameLst>
                                      </p:cBhvr>
                                      <p:to>
                                        <p:strVal val="visible"/>
                                      </p:to>
                                    </p:set>
                                    <p:animEffect transition="in" filter="fade">
                                      <p:cBhvr>
                                        <p:cTn id="24" dur="500"/>
                                        <p:tgtEl>
                                          <p:spTgt spid="205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053">
                                            <p:txEl>
                                              <p:pRg st="3" end="3"/>
                                            </p:txEl>
                                          </p:spTgt>
                                        </p:tgtEl>
                                        <p:attrNameLst>
                                          <p:attrName>style.visibility</p:attrName>
                                        </p:attrNameLst>
                                      </p:cBhvr>
                                      <p:to>
                                        <p:strVal val="visible"/>
                                      </p:to>
                                    </p:set>
                                    <p:animEffect transition="in" filter="fade">
                                      <p:cBhvr>
                                        <p:cTn id="29" dur="500"/>
                                        <p:tgtEl>
                                          <p:spTgt spid="205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053">
                                            <p:txEl>
                                              <p:pRg st="4" end="4"/>
                                            </p:txEl>
                                          </p:spTgt>
                                        </p:tgtEl>
                                        <p:attrNameLst>
                                          <p:attrName>style.visibility</p:attrName>
                                        </p:attrNameLst>
                                      </p:cBhvr>
                                      <p:to>
                                        <p:strVal val="visible"/>
                                      </p:to>
                                    </p:set>
                                    <p:animEffect transition="in" filter="fade">
                                      <p:cBhvr>
                                        <p:cTn id="34" dur="500"/>
                                        <p:tgtEl>
                                          <p:spTgt spid="205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054">
                                            <p:txEl>
                                              <p:pRg st="0" end="0"/>
                                            </p:txEl>
                                          </p:spTgt>
                                        </p:tgtEl>
                                        <p:attrNameLst>
                                          <p:attrName>style.visibility</p:attrName>
                                        </p:attrNameLst>
                                      </p:cBhvr>
                                      <p:to>
                                        <p:strVal val="visible"/>
                                      </p:to>
                                    </p:set>
                                    <p:animEffect transition="in" filter="fade">
                                      <p:cBhvr>
                                        <p:cTn id="39" dur="500"/>
                                        <p:tgtEl>
                                          <p:spTgt spid="2054">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054">
                                            <p:txEl>
                                              <p:pRg st="1" end="1"/>
                                            </p:txEl>
                                          </p:spTgt>
                                        </p:tgtEl>
                                        <p:attrNameLst>
                                          <p:attrName>style.visibility</p:attrName>
                                        </p:attrNameLst>
                                      </p:cBhvr>
                                      <p:to>
                                        <p:strVal val="visible"/>
                                      </p:to>
                                    </p:set>
                                    <p:animEffect transition="in" filter="fade">
                                      <p:cBhvr>
                                        <p:cTn id="44" dur="500"/>
                                        <p:tgtEl>
                                          <p:spTgt spid="2054">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054">
                                            <p:txEl>
                                              <p:pRg st="2" end="2"/>
                                            </p:txEl>
                                          </p:spTgt>
                                        </p:tgtEl>
                                        <p:attrNameLst>
                                          <p:attrName>style.visibility</p:attrName>
                                        </p:attrNameLst>
                                      </p:cBhvr>
                                      <p:to>
                                        <p:strVal val="visible"/>
                                      </p:to>
                                    </p:set>
                                    <p:animEffect transition="in" filter="fade">
                                      <p:cBhvr>
                                        <p:cTn id="49" dur="500"/>
                                        <p:tgtEl>
                                          <p:spTgt spid="2054">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054">
                                            <p:txEl>
                                              <p:pRg st="3" end="3"/>
                                            </p:txEl>
                                          </p:spTgt>
                                        </p:tgtEl>
                                        <p:attrNameLst>
                                          <p:attrName>style.visibility</p:attrName>
                                        </p:attrNameLst>
                                      </p:cBhvr>
                                      <p:to>
                                        <p:strVal val="visible"/>
                                      </p:to>
                                    </p:set>
                                    <p:animEffect transition="in" filter="fade">
                                      <p:cBhvr>
                                        <p:cTn id="54" dur="500"/>
                                        <p:tgtEl>
                                          <p:spTgt spid="20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build="p"/>
      <p:bldP spid="2054"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1850</Words>
  <Application>Microsoft Office PowerPoint</Application>
  <PresentationFormat>Экран (4:3)</PresentationFormat>
  <Paragraphs>141</Paragraphs>
  <Slides>22</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Презентация PowerPoint</vt:lpstr>
      <vt:lpstr>        ОСОБЕННОСТИ ИССЛЕДОВАТЕЛЬСКОЙ РАБОТЫ     </vt:lpstr>
      <vt:lpstr>     Требования к  оформлению работ:      </vt:lpstr>
      <vt:lpstr>Презентация PowerPoint</vt:lpstr>
      <vt:lpstr>Презентация PowerPoint</vt:lpstr>
      <vt:lpstr>  </vt:lpstr>
      <vt:lpstr>Презентация PowerPoint</vt:lpstr>
      <vt:lpstr>Презентация PowerPoint</vt:lpstr>
      <vt:lpstr>Критерии оценки работ:</vt:lpstr>
      <vt:lpstr>Критерии оценки работ: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Дмитрий</cp:lastModifiedBy>
  <cp:revision>44</cp:revision>
  <dcterms:created xsi:type="dcterms:W3CDTF">2012-11-11T08:30:20Z</dcterms:created>
  <dcterms:modified xsi:type="dcterms:W3CDTF">2013-11-18T10:31:35Z</dcterms:modified>
</cp:coreProperties>
</file>