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59" r:id="rId6"/>
    <p:sldId id="260" r:id="rId7"/>
    <p:sldId id="269" r:id="rId8"/>
    <p:sldId id="270" r:id="rId9"/>
    <p:sldId id="271" r:id="rId10"/>
    <p:sldId id="261" r:id="rId11"/>
    <p:sldId id="266" r:id="rId12"/>
    <p:sldId id="262" r:id="rId13"/>
    <p:sldId id="267" r:id="rId14"/>
    <p:sldId id="268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99CFF"/>
    <a:srgbClr val="0033CC"/>
    <a:srgbClr val="00487E"/>
    <a:srgbClr val="7A1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BDACF-7239-4513-AE94-5E76B06EEF7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100E-CF8C-4C14-81B9-D69641D0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58166" cy="271464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31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73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Древние 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образы </a:t>
            </a:r>
            <a:r>
              <a:rPr lang="ru-RU" sz="73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73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в народном искусстве.</a:t>
            </a:r>
            <a:br>
              <a:rPr lang="ru-RU" sz="73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r>
              <a:rPr lang="ru-RU" sz="7300" b="1" i="1" dirty="0" smtClean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>Древо жизни.</a:t>
            </a:r>
            <a: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  <a:t/>
            </a:r>
            <a:br>
              <a:rPr lang="ru-RU" sz="7300" b="1" i="1" dirty="0">
                <a:solidFill>
                  <a:srgbClr val="C00000"/>
                </a:solidFill>
                <a:latin typeface="Gabriola" pitchFamily="82" charset="0"/>
                <a:cs typeface="Times New Roman" pitchFamily="18" charset="0"/>
              </a:rPr>
            </a:br>
            <a:endParaRPr lang="ru-RU" sz="73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272234" cy="15716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BrowalliaUPC" pitchFamily="34" charset="-34"/>
              </a:rPr>
              <a:t>Презентацию составила: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BrowalliaUPC" pitchFamily="34" charset="-34"/>
              </a:rPr>
              <a:t>Насонова Наталья Анатольевна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BrowalliaUPC" pitchFamily="34" charset="-34"/>
              </a:rPr>
              <a:t>у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BrowalliaUPC" pitchFamily="34" charset="-34"/>
              </a:rPr>
              <a:t>читель изобразительного искусства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BrowalliaUPC" pitchFamily="34" charset="-34"/>
              </a:rPr>
              <a:t>МКУОШИ «Салемальская ШИС(П)ОО»</a:t>
            </a: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BrowalliaUPC" pitchFamily="34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Ямало-Ненецкий автономный округ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образование 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Ямальский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казённое учреждение общеобразовательная школа-интернат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                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Салемальская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школа – интернат среднего (полного) общего образования»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85918" y="357166"/>
            <a:ext cx="6715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Древняя </a:t>
            </a:r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богиня</a:t>
            </a:r>
            <a:endParaRPr lang="ru-RU" sz="6600" b="1" kern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КАТЯ\Desktop\image0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КАТЯ\Desktop\imagesCATAK7C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500188"/>
            <a:ext cx="1790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642938" y="4714875"/>
            <a:ext cx="7715250" cy="1857375"/>
            <a:chOff x="642910" y="4714884"/>
            <a:chExt cx="7715304" cy="1857388"/>
          </a:xfrm>
        </p:grpSpPr>
        <p:pic>
          <p:nvPicPr>
            <p:cNvPr id="6" name="Picture 4" descr="C:\Users\КАТЯ\Desktop\imagesCA3LZW4T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4714884"/>
              <a:ext cx="1714512" cy="18510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</p:pic>
        <p:pic>
          <p:nvPicPr>
            <p:cNvPr id="7" name="Picture 19" descr="сканирование006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43240" y="4731389"/>
              <a:ext cx="3071834" cy="184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 descr="424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29454" y="4714884"/>
              <a:ext cx="1428760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2571736" y="1428736"/>
            <a:ext cx="428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Женская фигура (берегиня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божество, выражающее представление о земле, которая родит, и о женщине – продолжательнице рода. Называют этот образ по-разному: великая богиня земли, плодородия, мать-сыра земля, Макошь, что означает  “мать хорошего урожая”.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1500174"/>
            <a:ext cx="457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Этот образ переходит в древо жизни – то из тела женщины бегут молодые побеги, то голова ее украшена венком из цветов, то в руках она держит птиц или солнце.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Берегиня. Макошь. </a:t>
            </a:r>
            <a:endParaRPr lang="ru-RU" sz="6000" b="1" kern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2" descr="D:\ШКОЛА\Кал.пл\планы уроков\изо\5кл\русский народный орнамент\Символы\941881518fa79ec7dd38764e092415ae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030976"/>
            <a:ext cx="2686049" cy="326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364038"/>
            <a:ext cx="7326338" cy="243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КАТЯ\Desktop\183959_183606448348144_180384535337002_389668_7455252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357298"/>
            <a:ext cx="2463757" cy="250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КАТЯ\Desktop\imagesCAJ94MW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110896"/>
            <a:ext cx="2714612" cy="253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86050" y="1214422"/>
            <a:ext cx="36433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Мировое древо - олицетворяет в себе единство всего мира. Это своеобразная модель вселенной и человека, где для каждого существа, предмета или явления есть своё место. Это также посредник между мирами — своеобразная дорога, мост, лестница. О древе жизни в мире создано множество легенд, сказок, этот символ нашёл отображение в орнаментике многих народов. 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1429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Мировое дерево</a:t>
            </a:r>
            <a:endParaRPr lang="ru-RU" sz="6000" b="1" kern="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C:\Users\Public\Pictures\Sample Pictures\55855789_derevo_copy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24288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Public\Pictures\Sample Pictures\a3(2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357298"/>
            <a:ext cx="2643206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500042"/>
            <a:ext cx="607223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Древо жизни</a:t>
            </a:r>
            <a:endParaRPr lang="ru-RU" sz="8000" b="1" kern="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7200" b="1" spc="50" dirty="0">
              <a:ln w="12700" cmpd="sng">
                <a:solidFill>
                  <a:srgbClr val="FF66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Picture 5" descr="D:\ШКОЛА\Кал.пл\планы уроков\изо\5кл\giz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2500330" cy="217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2571744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Public\Pictures\Sample Pictures\636752ae40418fd2540aea49367_prev(2)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785926"/>
            <a:ext cx="37862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2214554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мировым деревом соотносятся три первоэлемента мира: ветви – огонь, ствол – земля, корни – вода.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народных представлениях оно было символом растительных сил земли, вечно живой, процветающей природы. Его изображение символизировало счастливое продолжение рода.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D:\ШКОЛА\Кал.пл\планы уроков\изо\5кл\русский народный орнамент\Символы\mirdrev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85728"/>
            <a:ext cx="2071702" cy="3082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500042"/>
            <a:ext cx="4714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произведениях народного искусства встречается причудливый узор – разветвленное растение, иногда с крупными цветами, плодами, птицами, сидящими на ветках. Это мировое дерево (космическое, небесное, Древо жизни).</a:t>
            </a:r>
          </a:p>
        </p:txBody>
      </p:sp>
      <p:pic>
        <p:nvPicPr>
          <p:cNvPr id="9" name="Рисунок 8" descr="http://festival.1september.ru/articles/505244/img-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1896745" cy="2661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festival.1september.ru/articles/505244/img-3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214686"/>
            <a:ext cx="1896745" cy="257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http://festival.1september.ru/articles/505244/img-4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500438"/>
            <a:ext cx="1910715" cy="262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http://festival.1september.ru/articles/505244/img-5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714752"/>
            <a:ext cx="1896745" cy="2538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929190" y="6357958"/>
          <a:ext cx="3643338" cy="369570"/>
        </p:xfrm>
        <a:graphic>
          <a:graphicData uri="http://schemas.openxmlformats.org/drawingml/2006/table">
            <a:tbl>
              <a:tblPr/>
              <a:tblGrid>
                <a:gridCol w="1821669"/>
                <a:gridCol w="1821669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00100" y="6342126"/>
          <a:ext cx="2976562" cy="369570"/>
        </p:xfrm>
        <a:graphic>
          <a:graphicData uri="http://schemas.openxmlformats.org/drawingml/2006/table">
            <a:tbl>
              <a:tblPr/>
              <a:tblGrid>
                <a:gridCol w="1488281"/>
                <a:gridCol w="1488281"/>
              </a:tblGrid>
              <a:tr h="1527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4282" y="5572140"/>
            <a:ext cx="220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Мезенская роспись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578645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Хохломская роспись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6072206"/>
            <a:ext cx="220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Городецкая роспись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5629" y="6286520"/>
            <a:ext cx="247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Пермогорская роспись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285728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Задание:</a:t>
            </a:r>
          </a:p>
          <a:p>
            <a:pPr algn="ctr">
              <a:defRPr/>
            </a:pPr>
            <a:endParaRPr lang="ru-RU" sz="6000" b="1" kern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85860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Рисунок на тему древних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Работая над образами древа жизни, матери – земли, птиц, коней, солнца, используйте гуашь, восковые мелки, акварель, фломастеры.</a:t>
            </a:r>
          </a:p>
        </p:txBody>
      </p:sp>
      <p:pic>
        <p:nvPicPr>
          <p:cNvPr id="5" name="Picture 18" descr="сканирование00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3071813"/>
            <a:ext cx="2143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тица в блюде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000372"/>
            <a:ext cx="3929090" cy="3357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КАТЯ\Desktop\imagesCAOFDL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2928938"/>
            <a:ext cx="2641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ШКОЛА\Кал.пл\планы уроков\изо\5кл\zna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85992"/>
            <a:ext cx="4572032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1000109"/>
            <a:ext cx="81439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далекие предки украшали свои изделия простейшими орнаментами. Человек пытался разобраться, как устроен мир, найти объяснения непонятному, загадочному, таинственному. Он стремился привлечь к себе добрые силы природы, и защититься от злых .</a:t>
            </a:r>
          </a:p>
          <a:p>
            <a:pPr algn="just">
              <a:defRPr/>
            </a:pPr>
            <a:endParaRPr lang="ru-RU" kern="0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  <a:t>Символика древних славян</a:t>
            </a:r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chemeClr val="bg1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  <a:t/>
            </a:r>
            <a:b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chemeClr val="bg1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Raavi" pitchFamily="34" charset="0"/>
            </a:endParaRPr>
          </a:p>
        </p:txBody>
      </p:sp>
      <p:pic>
        <p:nvPicPr>
          <p:cNvPr id="7" name="Рисунок 6" descr="город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28" y="2357430"/>
            <a:ext cx="2449772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яйцо город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714620"/>
            <a:ext cx="1767538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orodec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28860" y="4586270"/>
            <a:ext cx="3786214" cy="2271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5286380" y="3857628"/>
            <a:ext cx="3500462" cy="278608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142984"/>
            <a:ext cx="3786214" cy="5544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8" descr="D:\ШКОЛА\Кал.пл\планы уроков\изо\5кл\русский народный орнамент\Символы\Slavic_ornaments_in_tradit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000504"/>
            <a:ext cx="3357586" cy="262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072066" y="857233"/>
            <a:ext cx="3857652" cy="301359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48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Выразительно слово древнего заговора, отражающего мироощущение предков:</a:t>
            </a:r>
          </a:p>
          <a:p>
            <a:pPr algn="ctr">
              <a:defRPr/>
            </a:pPr>
            <a: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  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Умываюсь медвяною росою,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  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Утираюсь солнцем,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  </a:t>
            </a:r>
            <a:r>
              <a:rPr lang="ru-RU" b="1" dirty="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199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Облекаюсь облаками,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   </a:t>
            </a:r>
            <a:r>
              <a:rPr lang="ru-RU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Опоясываюсь звездами.</a:t>
            </a:r>
            <a:r>
              <a:rPr lang="ru-RU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1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  <a:t>Символика древних славян</a:t>
            </a:r>
            <a: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chemeClr val="bg1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  <a:t/>
            </a:r>
            <a:br>
              <a:rPr lang="ru-RU" sz="44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chemeClr val="bg1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Raav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285728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  <a:t>Символика древних славян</a:t>
            </a: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chemeClr val="bg1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  <a:t/>
            </a:r>
            <a:br>
              <a:rPr lang="ru-RU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chemeClr val="bg1"/>
                    </a:gs>
                  </a:gsLst>
                  <a:lin ang="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Raavi" pitchFamily="34" charset="0"/>
              </a:rPr>
            </a:br>
            <a:endParaRPr lang="ru-RU" sz="4800" b="1" dirty="0">
              <a:latin typeface="Monotype Corsiva" pitchFamily="66" charset="0"/>
              <a:cs typeface="Raav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4143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понятия о мире человек выражал условными знаками.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делал он это при помощи  искусства.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	отдельных элементов и 	их сочетаний выстраивался узор.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071934" y="1285860"/>
            <a:ext cx="4862512" cy="5175250"/>
            <a:chOff x="4071934" y="1285860"/>
            <a:chExt cx="4863021" cy="5175263"/>
          </a:xfrm>
        </p:grpSpPr>
        <p:pic>
          <p:nvPicPr>
            <p:cNvPr id="5" name="Picture 5" descr="vinogr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429388" y="1285860"/>
              <a:ext cx="2505567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img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071934" y="1285860"/>
              <a:ext cx="2205072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Documents and Settings\YA_MAKAK\Мои документы\С флешки\русский костюм\Cost_5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2264" y="3571876"/>
              <a:ext cx="2357454" cy="288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кострома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14810" y="4500570"/>
              <a:ext cx="200026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214290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Символы солнца</a:t>
            </a: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8" name="Picture 17" descr="412001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1535112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3571876"/>
            <a:ext cx="278608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 солнца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занимает одно из главных мест в украшении жилища. Солнце в виде круглых розеток, ромбов, коней можно найти в разных видах народного искусства.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http://kultros.ru/art/kes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57434"/>
            <a:ext cx="5143536" cy="251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468478">
            <a:off x="6449715" y="1575354"/>
            <a:ext cx="2826654" cy="165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412006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357298"/>
            <a:ext cx="1501775" cy="207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721421">
            <a:off x="4930006" y="1773173"/>
            <a:ext cx="2344615" cy="14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31"/>
          <p:cNvSpPr>
            <a:spLocks noChangeArrowheads="1"/>
          </p:cNvSpPr>
          <p:nvPr/>
        </p:nvSpPr>
        <p:spPr bwMode="auto">
          <a:xfrm>
            <a:off x="1928794" y="1214422"/>
            <a:ext cx="2857520" cy="2428892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>
                <a:solidFill>
                  <a:srgbClr val="FFFF00"/>
                </a:solidFill>
              </a:ln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4414" y="214290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Символы земли</a:t>
            </a:r>
            <a:endParaRPr lang="ru-RU" sz="6600" b="1" kern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Picture 7" descr="111008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2089150" cy="2020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8" descr="111009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571612"/>
            <a:ext cx="1939925" cy="1878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C:\Users\КАТЯ\Desktop\Рисунки РУССКАЯ ИЗБА\img12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26" y="4050511"/>
            <a:ext cx="3286148" cy="2587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71736" y="1357298"/>
            <a:ext cx="442915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Землю изображали в виде ромбов, четырехугольников, квадратов, влажную в виде волнистой линии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распаханную землю сеяли, бросали семена. Семена изображали в виде точек. Семена – точки можно увидеть в квадратах и ромбах орнамента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8" descr="242_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43050"/>
            <a:ext cx="1428760" cy="13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242_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51" y="1643050"/>
            <a:ext cx="14633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сканирование002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6174514" y="4071942"/>
            <a:ext cx="14915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сканирование002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7590314" y="4000504"/>
            <a:ext cx="15536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Символы воды</a:t>
            </a:r>
            <a:endParaRPr lang="ru-RU" sz="6600" b="1" kern="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85860"/>
            <a:ext cx="3357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древности, люди связывали воду с хаосом, с рождением (плетение волн), с речью, с веткой, с  женскими волосами (они подобны дождю). Вода является источником жизни.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древности, люди не поливали свои поля. Их смачивали только дождь и роса. О дожде молились особенно усердно и старательно в четверг. Этот день недели был посвящен на Руси богу грома и молнии Перуну.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12" descr="сканирование003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643050"/>
            <a:ext cx="3286125" cy="61595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" name="Picture 20" descr="сканирование002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6643702" y="4929198"/>
            <a:ext cx="457200" cy="1214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2" descr="сканирование00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7358082" y="4929198"/>
            <a:ext cx="457200" cy="1214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000496" y="1214422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Волнистая горизонтальная линия –вода.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4500570"/>
            <a:ext cx="5143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Вертикальная волнистая линия – дождь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4" descr="C:\Users\КАТЯ\Desktop\imagesCAG9PH7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786322"/>
            <a:ext cx="18669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КАТЯ\Desktop\Рисунки РУССКАЯ ИЗБА\img11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357686" y="2428868"/>
            <a:ext cx="4357718" cy="193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1214422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давние времена люди верили, что птицы прогоняли своим звонким пением зимний мрак, стужу и приносят на крыльях весну красную. Люди особенно готовились к встрече весны – выпекали в форме птиц обрядовое печенье “жаворонки”. Птицы символизировали свет, тепло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/>
              </a:rPr>
              <a:t>Образ птицы</a:t>
            </a:r>
            <a:endParaRPr lang="ru-RU" sz="7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571500" y="4357688"/>
            <a:ext cx="8072438" cy="2357437"/>
            <a:chOff x="571472" y="4357694"/>
            <a:chExt cx="8072494" cy="2357454"/>
          </a:xfrm>
        </p:grpSpPr>
        <p:pic>
          <p:nvPicPr>
            <p:cNvPr id="6" name="Picture 3" descr="C:\Users\КАТЯ\Desktop\imagesCAAMOWS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4357694"/>
              <a:ext cx="3786214" cy="23183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8" descr="gor1"/>
            <p:cNvPicPr>
              <a:picLocks noChangeAspect="1" noChangeArrowheads="1"/>
            </p:cNvPicPr>
            <p:nvPr/>
          </p:nvPicPr>
          <p:blipFill>
            <a:blip r:embed="rId4">
              <a:lum bright="-20000" contrast="52000"/>
            </a:blip>
            <a:srcRect/>
            <a:stretch>
              <a:fillRect/>
            </a:stretch>
          </p:blipFill>
          <p:spPr bwMode="auto">
            <a:xfrm>
              <a:off x="571472" y="4429132"/>
              <a:ext cx="1500198" cy="2286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img1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072330" y="4357694"/>
              <a:ext cx="1571636" cy="2286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2" descr="C:\Users\КАТЯ\Desktop\imagesCAAAKQI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357298"/>
            <a:ext cx="3786187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лака свет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428736"/>
            <a:ext cx="42148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один из древнейших и любимых образов народного искусства. Конь был столь же необходим крестьянину, чтобы выращивать хлеб, как и само солнце. Солнце принимало образ коня, а конь как бы приобретал животворящую силу солнца.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03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4786313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85750" y="4214813"/>
            <a:ext cx="8591550" cy="2500312"/>
            <a:chOff x="285720" y="4214817"/>
            <a:chExt cx="8591856" cy="2500331"/>
          </a:xfrm>
        </p:grpSpPr>
        <p:pic>
          <p:nvPicPr>
            <p:cNvPr id="6" name="Picture 15" descr="kone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4357693"/>
              <a:ext cx="2071762" cy="22860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20" descr="1-12-4"/>
            <p:cNvPicPr>
              <a:picLocks noChangeAspect="1" noChangeArrowheads="1"/>
            </p:cNvPicPr>
            <p:nvPr/>
          </p:nvPicPr>
          <p:blipFill>
            <a:blip r:embed="rId5">
              <a:lum bright="-28000" contrast="44000"/>
            </a:blip>
            <a:srcRect/>
            <a:stretch>
              <a:fillRect/>
            </a:stretch>
          </p:blipFill>
          <p:spPr bwMode="auto">
            <a:xfrm>
              <a:off x="2928926" y="4214818"/>
              <a:ext cx="3198816" cy="24829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19" descr="сканирование010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5140" y="4214817"/>
              <a:ext cx="2162436" cy="25003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571472" y="142852"/>
            <a:ext cx="8286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Monotype Corsiva" pitchFamily="66" charset="0"/>
                <a:cs typeface="Times New Roman"/>
              </a:rPr>
              <a:t>Образ коня</a:t>
            </a:r>
            <a:endParaRPr lang="ru-RU" sz="6600" b="1" kern="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633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Древние образы  в народном искусстве. Древо жизни.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«Древние образы в народном искусстве»</dc:title>
  <dc:creator>user</dc:creator>
  <cp:lastModifiedBy>IZO</cp:lastModifiedBy>
  <cp:revision>51</cp:revision>
  <dcterms:created xsi:type="dcterms:W3CDTF">2014-02-24T17:30:13Z</dcterms:created>
  <dcterms:modified xsi:type="dcterms:W3CDTF">2014-12-15T13:26:16Z</dcterms:modified>
</cp:coreProperties>
</file>