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0" r:id="rId2"/>
    <p:sldId id="273" r:id="rId3"/>
    <p:sldId id="256" r:id="rId4"/>
    <p:sldId id="263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7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1387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6645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3433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6725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3293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1272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43469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5615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75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5211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7630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95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files.school-collection.edu.ru/dlrstore/c974a25c-5242-447e-9443-57ac0901db6b/Lapti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gif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microsoft.com/office/2007/relationships/hdphoto" Target="../media/hdphoto5.wdp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forum-grad.ru/forum620/thread56634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it-net.narod.ru/pict2.htm" TargetMode="External"/><Relationship Id="rId5" Type="http://schemas.openxmlformats.org/officeDocument/2006/relationships/hyperlink" Target="http://www.slavlibrary.ru/forum/4-537-3" TargetMode="External"/><Relationship Id="rId4" Type="http://schemas.openxmlformats.org/officeDocument/2006/relationships/hyperlink" Target="http://swordmaster.org/2010/04/17/rosijski-kostyumi-xiv-xvii-st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files.school-collection.edu.ru/dlrstore/7ac01cf0-a76c-4374-a248-8b68fcc5dac2/Muzhskoji_kostum_2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microsoft.com/office/2007/relationships/hdphoto" Target="../media/hdphoto1.wdp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3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6" y="632460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Рисунок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-99392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Рисунок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945" y="1152626"/>
            <a:ext cx="7754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yrillicOld" pitchFamily="2" charset="0"/>
              </a:rPr>
              <a:t>Народная праздничная одежда</a:t>
            </a:r>
            <a:endParaRPr lang="ru-RU" sz="4400" dirty="0">
              <a:latin typeface="CyrillicOl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416" y="2492896"/>
            <a:ext cx="7071167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Мужской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костюм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5 класс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9799" y="5157192"/>
            <a:ext cx="5116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Презентация учителя изобразительного искусства</a:t>
            </a:r>
          </a:p>
          <a:p>
            <a:pPr algn="r"/>
            <a:r>
              <a:rPr lang="ru-RU" dirty="0" smtClean="0"/>
              <a:t>Стрельниковой Оксаны Семёновны,  </a:t>
            </a:r>
          </a:p>
          <a:p>
            <a:pPr algn="r"/>
            <a:r>
              <a:rPr lang="ru-RU" dirty="0" smtClean="0"/>
              <a:t>учителя МАОУ «Средняя школа №112 </a:t>
            </a:r>
          </a:p>
          <a:p>
            <a:pPr algn="r"/>
            <a:r>
              <a:rPr lang="ru-RU" dirty="0" smtClean="0"/>
              <a:t>с углубленным изучением информатики»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292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-99392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r="5818"/>
          <a:stretch/>
        </p:blipFill>
        <p:spPr>
          <a:xfrm>
            <a:off x="1979712" y="980727"/>
            <a:ext cx="4824536" cy="39318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835696" y="118373"/>
            <a:ext cx="531587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Мужские головные уборы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4157" y="4955684"/>
            <a:ext cx="6154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yrillicOld" pitchFamily="2" charset="0"/>
              </a:rPr>
              <a:t>1- Крестьянский колпак</a:t>
            </a:r>
          </a:p>
          <a:p>
            <a:r>
              <a:rPr lang="ru-RU" sz="2400" dirty="0" smtClean="0">
                <a:latin typeface="CyrillicOld" pitchFamily="2" charset="0"/>
              </a:rPr>
              <a:t>2,3- Островерхий колпак</a:t>
            </a:r>
          </a:p>
          <a:p>
            <a:r>
              <a:rPr lang="ru-RU" sz="2400" dirty="0" smtClean="0">
                <a:latin typeface="CyrillicOld" pitchFamily="2" charset="0"/>
              </a:rPr>
              <a:t>4- Крестьянская плоская шапочка</a:t>
            </a:r>
          </a:p>
          <a:p>
            <a:r>
              <a:rPr lang="ru-RU" sz="2400" dirty="0" smtClean="0">
                <a:latin typeface="CyrillicOld" pitchFamily="2" charset="0"/>
              </a:rPr>
              <a:t>5- Колпак с отворотами</a:t>
            </a:r>
            <a:endParaRPr lang="ru-RU" sz="2400" dirty="0">
              <a:latin typeface="Cyrillic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2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-99392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84784"/>
            <a:ext cx="2520280" cy="33124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67" y="4581128"/>
            <a:ext cx="3139058" cy="20082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r="1990"/>
          <a:stretch/>
        </p:blipFill>
        <p:spPr>
          <a:xfrm>
            <a:off x="683569" y="944238"/>
            <a:ext cx="2952328" cy="2601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07704" y="44624"/>
            <a:ext cx="485421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Русская мужская обувь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501008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yrillicOld" pitchFamily="2" charset="0"/>
              </a:rPr>
              <a:t>Лапти</a:t>
            </a:r>
            <a:endParaRPr lang="ru-RU" sz="2400" dirty="0">
              <a:latin typeface="CyrillicOl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1412776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yrillicOld" pitchFamily="2" charset="0"/>
              </a:rPr>
              <a:t>Валенки</a:t>
            </a:r>
            <a:endParaRPr lang="ru-RU" sz="2400" dirty="0">
              <a:latin typeface="CyrillicOld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313" y="6174829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yrillicOld" pitchFamily="2" charset="0"/>
              </a:rPr>
              <a:t>Сапоги</a:t>
            </a:r>
            <a:endParaRPr lang="ru-RU" sz="2400" dirty="0">
              <a:latin typeface="Cyrillic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987" y="6597352"/>
            <a:ext cx="62502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sng" dirty="0">
                <a:hlinkClick r:id="rId7"/>
              </a:rPr>
              <a:t>http://files.school-collection.edu.ru/dlrstore/c974a25c-5242-447e-9443-57ac0901db6b/Lapti.jpg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12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-99392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32657"/>
            <a:ext cx="3044948" cy="46805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8482"/>
            <a:ext cx="2685039" cy="39888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4314"/>
          <a:stretch/>
        </p:blipFill>
        <p:spPr>
          <a:xfrm>
            <a:off x="3419872" y="1113410"/>
            <a:ext cx="2520280" cy="42598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712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-99392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8280" y="1023119"/>
            <a:ext cx="3135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yrillicOld" pitchFamily="2" charset="0"/>
              </a:rPr>
              <a:t>Интернет-ресурсы:</a:t>
            </a:r>
            <a:endParaRPr lang="ru-RU" sz="2800" dirty="0">
              <a:latin typeface="CyrillicOl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674674"/>
            <a:ext cx="69040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hlinkClick r:id="rId4"/>
              </a:rPr>
              <a:t>1. </a:t>
            </a:r>
            <a:r>
              <a:rPr lang="en-US" u="sng" dirty="0" smtClean="0">
                <a:hlinkClick r:id="rId4"/>
              </a:rPr>
              <a:t>http</a:t>
            </a:r>
            <a:r>
              <a:rPr lang="ru-RU" u="sng" dirty="0">
                <a:hlinkClick r:id="rId4"/>
              </a:rPr>
              <a:t>://</a:t>
            </a:r>
            <a:r>
              <a:rPr lang="en-US" u="sng" dirty="0" err="1">
                <a:hlinkClick r:id="rId4"/>
              </a:rPr>
              <a:t>swordmaster</a:t>
            </a:r>
            <a:r>
              <a:rPr lang="ru-RU" u="sng" dirty="0">
                <a:hlinkClick r:id="rId4"/>
              </a:rPr>
              <a:t>.</a:t>
            </a:r>
            <a:r>
              <a:rPr lang="en-US" u="sng" dirty="0">
                <a:hlinkClick r:id="rId4"/>
              </a:rPr>
              <a:t>org</a:t>
            </a:r>
            <a:r>
              <a:rPr lang="ru-RU" u="sng" dirty="0">
                <a:hlinkClick r:id="rId4"/>
              </a:rPr>
              <a:t>/2010/04/17/</a:t>
            </a:r>
            <a:r>
              <a:rPr lang="en-US" u="sng" dirty="0" err="1">
                <a:hlinkClick r:id="rId4"/>
              </a:rPr>
              <a:t>rosijski</a:t>
            </a:r>
            <a:r>
              <a:rPr lang="ru-RU" u="sng" dirty="0">
                <a:hlinkClick r:id="rId4"/>
              </a:rPr>
              <a:t>-</a:t>
            </a:r>
            <a:r>
              <a:rPr lang="en-US" u="sng" dirty="0" err="1">
                <a:hlinkClick r:id="rId4"/>
              </a:rPr>
              <a:t>kostyumi</a:t>
            </a:r>
            <a:r>
              <a:rPr lang="ru-RU" u="sng" dirty="0">
                <a:hlinkClick r:id="rId4"/>
              </a:rPr>
              <a:t>-</a:t>
            </a:r>
            <a:r>
              <a:rPr lang="en-US" u="sng" dirty="0">
                <a:hlinkClick r:id="rId4"/>
              </a:rPr>
              <a:t>xiv</a:t>
            </a:r>
            <a:r>
              <a:rPr lang="ru-RU" u="sng" dirty="0">
                <a:hlinkClick r:id="rId4"/>
              </a:rPr>
              <a:t>-</a:t>
            </a:r>
            <a:r>
              <a:rPr lang="en-US" u="sng" dirty="0">
                <a:hlinkClick r:id="rId4"/>
              </a:rPr>
              <a:t>xvii</a:t>
            </a:r>
            <a:r>
              <a:rPr lang="ru-RU" u="sng" dirty="0">
                <a:hlinkClick r:id="rId4"/>
              </a:rPr>
              <a:t>-</a:t>
            </a:r>
            <a:r>
              <a:rPr lang="en-US" u="sng" dirty="0" err="1">
                <a:hlinkClick r:id="rId4"/>
              </a:rPr>
              <a:t>st</a:t>
            </a:r>
            <a:r>
              <a:rPr lang="ru-RU" u="sng" dirty="0">
                <a:hlinkClick r:id="rId4"/>
              </a:rPr>
              <a:t>.</a:t>
            </a:r>
            <a:r>
              <a:rPr lang="en-US" u="sng" dirty="0">
                <a:hlinkClick r:id="rId4"/>
              </a:rPr>
              <a:t>html</a:t>
            </a:r>
            <a:endParaRPr lang="ru-RU" dirty="0"/>
          </a:p>
          <a:p>
            <a:r>
              <a:rPr lang="ru-RU" u="sng" dirty="0" smtClean="0">
                <a:solidFill>
                  <a:srgbClr val="0000FF"/>
                </a:solidFill>
              </a:rPr>
              <a:t>2. http</a:t>
            </a:r>
            <a:r>
              <a:rPr lang="ru-RU" u="sng" dirty="0">
                <a:solidFill>
                  <a:srgbClr val="0000FF"/>
                </a:solidFill>
              </a:rPr>
              <a:t>://cosmoforum.ucoz.ru/forum/5-307-2</a:t>
            </a:r>
          </a:p>
          <a:p>
            <a:r>
              <a:rPr lang="ru-RU" u="sng" dirty="0" smtClean="0">
                <a:hlinkClick r:id="rId5"/>
              </a:rPr>
              <a:t>3. http</a:t>
            </a:r>
            <a:r>
              <a:rPr lang="ru-RU" u="sng" dirty="0">
                <a:hlinkClick r:id="rId5"/>
              </a:rPr>
              <a:t>://www.slavlibrary.ru/forum/4-537-3</a:t>
            </a:r>
            <a:endParaRPr lang="ru-RU" dirty="0"/>
          </a:p>
          <a:p>
            <a:r>
              <a:rPr lang="ru-RU" u="sng" dirty="0" smtClean="0">
                <a:hlinkClick r:id="rId6"/>
              </a:rPr>
              <a:t>4. http</a:t>
            </a:r>
            <a:r>
              <a:rPr lang="ru-RU" u="sng" dirty="0">
                <a:hlinkClick r:id="rId6"/>
              </a:rPr>
              <a:t>://vit-net.narod.ru/pict2.htm</a:t>
            </a:r>
            <a:endParaRPr lang="ru-RU" dirty="0"/>
          </a:p>
          <a:p>
            <a:r>
              <a:rPr lang="ru-RU" u="sng" dirty="0" smtClean="0">
                <a:hlinkClick r:id="rId7"/>
              </a:rPr>
              <a:t>5. </a:t>
            </a:r>
            <a:r>
              <a:rPr lang="en-US" u="sng" dirty="0" smtClean="0">
                <a:hlinkClick r:id="rId7"/>
              </a:rPr>
              <a:t>http</a:t>
            </a:r>
            <a:r>
              <a:rPr lang="en-US" u="sng" dirty="0">
                <a:hlinkClick r:id="rId7"/>
              </a:rPr>
              <a:t>://www.forum-grad.ru/forum620/thread56634.html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12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3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Рисунок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-99392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Рисунок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945" y="620688"/>
            <a:ext cx="7754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yrillicOld" pitchFamily="2" charset="0"/>
              </a:rPr>
              <a:t>Народная праздничная одежда</a:t>
            </a:r>
            <a:endParaRPr lang="ru-RU" sz="4400" dirty="0">
              <a:latin typeface="CyrillicOl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429" y="1628800"/>
            <a:ext cx="4536819" cy="25545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Мужской 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костюм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19" y="1700808"/>
            <a:ext cx="2936948" cy="44097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11560" y="4841865"/>
            <a:ext cx="48013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yrillicOld" pitchFamily="2" charset="0"/>
              </a:rPr>
              <a:t>Презентация учителя ИЗО</a:t>
            </a:r>
          </a:p>
          <a:p>
            <a:r>
              <a:rPr lang="ru-RU" sz="2000" b="1" dirty="0">
                <a:latin typeface="CyrillicOld" pitchFamily="2" charset="0"/>
              </a:rPr>
              <a:t>МАОУ «Средняя школа № 112 </a:t>
            </a:r>
          </a:p>
          <a:p>
            <a:r>
              <a:rPr lang="ru-RU" sz="2000" b="1" dirty="0">
                <a:latin typeface="CyrillicOld" pitchFamily="2" charset="0"/>
              </a:rPr>
              <a:t>с углубленным изучением  информатики»</a:t>
            </a:r>
          </a:p>
          <a:p>
            <a:r>
              <a:rPr lang="ru-RU" sz="2000" b="1" dirty="0">
                <a:latin typeface="CyrillicOld" pitchFamily="2" charset="0"/>
              </a:rPr>
              <a:t>Стрельниковой Оксаны Семёновны</a:t>
            </a:r>
            <a:endParaRPr lang="ru-RU" sz="2000" dirty="0">
              <a:latin typeface="Cyrillic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07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-99392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230413"/>
            <a:ext cx="359265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yrillicOld" pitchFamily="2" charset="0"/>
              </a:rPr>
              <a:t>Костюм </a:t>
            </a:r>
            <a:r>
              <a:rPr lang="ru-RU" sz="2400" dirty="0" smtClean="0">
                <a:latin typeface="CyrillicOld" pitchFamily="2" charset="0"/>
              </a:rPr>
              <a:t>крестьянина</a:t>
            </a:r>
            <a:endParaRPr lang="en-US" sz="2400" dirty="0" smtClean="0">
              <a:latin typeface="CyrillicOld" pitchFamily="2" charset="0"/>
            </a:endParaRPr>
          </a:p>
          <a:p>
            <a:r>
              <a:rPr lang="ru-RU" sz="2400" dirty="0" smtClean="0">
                <a:latin typeface="CyrillicOld" pitchFamily="2" charset="0"/>
              </a:rPr>
              <a:t>Киевской</a:t>
            </a:r>
            <a:r>
              <a:rPr lang="en-US" sz="2400" dirty="0" smtClean="0">
                <a:latin typeface="CyrillicOld" pitchFamily="2" charset="0"/>
              </a:rPr>
              <a:t> </a:t>
            </a:r>
            <a:r>
              <a:rPr lang="ru-RU" sz="2400" dirty="0" smtClean="0">
                <a:latin typeface="CyrillicOld" pitchFamily="2" charset="0"/>
              </a:rPr>
              <a:t>Руси </a:t>
            </a:r>
            <a:r>
              <a:rPr lang="ru-RU" sz="2400" dirty="0">
                <a:latin typeface="CyrillicOld" pitchFamily="2" charset="0"/>
              </a:rPr>
              <a:t>состоял </a:t>
            </a:r>
            <a:r>
              <a:rPr lang="ru-RU" sz="2400" dirty="0" smtClean="0">
                <a:latin typeface="CyrillicOld" pitchFamily="2" charset="0"/>
              </a:rPr>
              <a:t>из</a:t>
            </a:r>
            <a:endParaRPr lang="en-US" sz="2400" dirty="0" smtClean="0">
              <a:latin typeface="CyrillicOld" pitchFamily="2" charset="0"/>
            </a:endParaRPr>
          </a:p>
          <a:p>
            <a:r>
              <a:rPr lang="ru-RU" sz="2400" dirty="0" smtClean="0">
                <a:latin typeface="CyrillicOld" pitchFamily="2" charset="0"/>
              </a:rPr>
              <a:t>портов </a:t>
            </a:r>
            <a:r>
              <a:rPr lang="ru-RU" sz="2400" dirty="0">
                <a:latin typeface="CyrillicOld" pitchFamily="2" charset="0"/>
              </a:rPr>
              <a:t>и </a:t>
            </a:r>
            <a:r>
              <a:rPr lang="ru-RU" sz="2400" dirty="0" smtClean="0">
                <a:latin typeface="CyrillicOld" pitchFamily="2" charset="0"/>
              </a:rPr>
              <a:t>рубахи </a:t>
            </a:r>
            <a:r>
              <a:rPr lang="ru-RU" sz="2400" dirty="0">
                <a:latin typeface="CyrillicOld" pitchFamily="2" charset="0"/>
              </a:rPr>
              <a:t>из </a:t>
            </a:r>
            <a:endParaRPr lang="en-US" sz="2400" dirty="0" smtClean="0">
              <a:latin typeface="CyrillicOld" pitchFamily="2" charset="0"/>
            </a:endParaRPr>
          </a:p>
          <a:p>
            <a:r>
              <a:rPr lang="ru-RU" sz="2400" dirty="0" smtClean="0">
                <a:latin typeface="CyrillicOld" pitchFamily="2" charset="0"/>
              </a:rPr>
              <a:t>домотканого </a:t>
            </a:r>
            <a:r>
              <a:rPr lang="ru-RU" sz="2400" dirty="0">
                <a:latin typeface="CyrillicOld" pitchFamily="2" charset="0"/>
              </a:rPr>
              <a:t>холста. </a:t>
            </a:r>
          </a:p>
          <a:p>
            <a:endParaRPr lang="ru-RU" dirty="0">
              <a:latin typeface="CyrillicOld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92696"/>
            <a:ext cx="3944075" cy="59218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1951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-99392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6284" y="810578"/>
            <a:ext cx="78989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CyrillicOld" pitchFamily="2" charset="0"/>
              </a:rPr>
              <a:t>Рубаху </a:t>
            </a:r>
            <a:r>
              <a:rPr lang="ru-RU" sz="2400" dirty="0">
                <a:latin typeface="CyrillicOld" pitchFamily="2" charset="0"/>
              </a:rPr>
              <a:t>выкраивали из </a:t>
            </a:r>
            <a:r>
              <a:rPr lang="ru-RU" sz="2400" dirty="0" smtClean="0">
                <a:latin typeface="CyrillicOld" pitchFamily="2" charset="0"/>
              </a:rPr>
              <a:t>отдельных деталей</a:t>
            </a:r>
            <a:r>
              <a:rPr lang="ru-RU" sz="2400" dirty="0">
                <a:latin typeface="CyrillicOld" pitchFamily="2" charset="0"/>
              </a:rPr>
              <a:t>, которые затем сшивали. Швы украшали декоративным красным кантом. Рубахи носили навыпуск и подпоясывал узким поясом или цветным шнуром. Цвет основной ткани, был, как правило, яркий.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36" y="2564904"/>
            <a:ext cx="2419899" cy="3708658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4077" y="17006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Рубаха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38" y="2564904"/>
            <a:ext cx="2375170" cy="37086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1" y="2564904"/>
            <a:ext cx="2815984" cy="37086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39552" y="6381328"/>
            <a:ext cx="8325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>
                <a:hlinkClick r:id="rId7"/>
              </a:rPr>
              <a:t>http://files.school-collection.edu.ru/dlrstore/7ac01cf0-a76c-4374-a248-8b68fcc5dac2/Muzhskoji_kostum_2.jpg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12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-99392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76672"/>
            <a:ext cx="817082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yrillicOld" pitchFamily="2" charset="0"/>
              </a:rPr>
              <a:t>Порты шились неширокие, суженные книзу, до щиколотки, </a:t>
            </a:r>
            <a:endParaRPr lang="ru-RU" sz="2400" dirty="0" smtClean="0">
              <a:latin typeface="CyrillicOld" pitchFamily="2" charset="0"/>
            </a:endParaRPr>
          </a:p>
          <a:p>
            <a:r>
              <a:rPr lang="ru-RU" sz="2400" dirty="0" smtClean="0">
                <a:latin typeface="CyrillicOld" pitchFamily="2" charset="0"/>
              </a:rPr>
              <a:t>завязывались на </a:t>
            </a:r>
            <a:r>
              <a:rPr lang="ru-RU" sz="2400" dirty="0">
                <a:latin typeface="CyrillicOld" pitchFamily="2" charset="0"/>
              </a:rPr>
              <a:t>талии шнурком – гашником. Поверх них </a:t>
            </a:r>
            <a:endParaRPr lang="ru-RU" sz="2400" dirty="0" smtClean="0">
              <a:latin typeface="CyrillicOld" pitchFamily="2" charset="0"/>
            </a:endParaRPr>
          </a:p>
          <a:p>
            <a:r>
              <a:rPr lang="ru-RU" sz="2400" dirty="0" smtClean="0">
                <a:latin typeface="CyrillicOld" pitchFamily="2" charset="0"/>
              </a:rPr>
              <a:t>состоятельные </a:t>
            </a:r>
            <a:r>
              <a:rPr lang="ru-RU" sz="2400" dirty="0">
                <a:latin typeface="CyrillicOld" pitchFamily="2" charset="0"/>
              </a:rPr>
              <a:t>люди носили еще </a:t>
            </a:r>
            <a:r>
              <a:rPr lang="ru-RU" sz="2400" dirty="0" smtClean="0">
                <a:latin typeface="CyrillicOld" pitchFamily="2" charset="0"/>
              </a:rPr>
              <a:t>верхние </a:t>
            </a:r>
            <a:r>
              <a:rPr lang="ru-RU" sz="2400" dirty="0">
                <a:latin typeface="CyrillicOld" pitchFamily="2" charset="0"/>
              </a:rPr>
              <a:t>шелковые или </a:t>
            </a:r>
            <a:endParaRPr lang="ru-RU" sz="2400" dirty="0" smtClean="0">
              <a:latin typeface="CyrillicOld" pitchFamily="2" charset="0"/>
            </a:endParaRPr>
          </a:p>
          <a:p>
            <a:r>
              <a:rPr lang="ru-RU" sz="2400" dirty="0" smtClean="0">
                <a:latin typeface="CyrillicOld" pitchFamily="2" charset="0"/>
              </a:rPr>
              <a:t>суконные </a:t>
            </a:r>
            <a:r>
              <a:rPr lang="ru-RU" sz="2400" dirty="0">
                <a:latin typeface="CyrillicOld" pitchFamily="2" charset="0"/>
              </a:rPr>
              <a:t>штаны, иногда на подкладке. К низу </a:t>
            </a:r>
            <a:r>
              <a:rPr lang="ru-RU" sz="2400" dirty="0" smtClean="0">
                <a:latin typeface="CyrillicOld" pitchFamily="2" charset="0"/>
              </a:rPr>
              <a:t>их заправляли </a:t>
            </a:r>
          </a:p>
          <a:p>
            <a:r>
              <a:rPr lang="ru-RU" sz="2400" dirty="0" smtClean="0">
                <a:latin typeface="CyrillicOld" pitchFamily="2" charset="0"/>
              </a:rPr>
              <a:t>либо </a:t>
            </a:r>
            <a:r>
              <a:rPr lang="ru-RU" sz="2400" dirty="0">
                <a:latin typeface="CyrillicOld" pitchFamily="2" charset="0"/>
              </a:rPr>
              <a:t>в онучи – куски ткани, которыми обертывали ноги</a:t>
            </a:r>
            <a:r>
              <a:rPr lang="ru-RU" sz="2400" dirty="0" smtClean="0">
                <a:latin typeface="CyrillicOld" pitchFamily="2" charset="0"/>
              </a:rPr>
              <a:t>,</a:t>
            </a:r>
          </a:p>
          <a:p>
            <a:r>
              <a:rPr lang="ru-RU" sz="2400" dirty="0" smtClean="0">
                <a:latin typeface="CyrillicOld" pitchFamily="2" charset="0"/>
              </a:rPr>
              <a:t>завязывая </a:t>
            </a:r>
            <a:r>
              <a:rPr lang="ru-RU" sz="2400" dirty="0">
                <a:latin typeface="CyrillicOld" pitchFamily="2" charset="0"/>
              </a:rPr>
              <a:t>их специальными завязками </a:t>
            </a:r>
            <a:r>
              <a:rPr lang="ru-RU" sz="2400" dirty="0" smtClean="0">
                <a:latin typeface="CyrillicOld" pitchFamily="2" charset="0"/>
              </a:rPr>
              <a:t>– </a:t>
            </a:r>
          </a:p>
          <a:p>
            <a:r>
              <a:rPr lang="ru-RU" sz="2400" dirty="0" smtClean="0">
                <a:latin typeface="CyrillicOld" pitchFamily="2" charset="0"/>
              </a:rPr>
              <a:t>оборами, </a:t>
            </a:r>
            <a:r>
              <a:rPr lang="ru-RU" sz="2400" dirty="0">
                <a:latin typeface="CyrillicOld" pitchFamily="2" charset="0"/>
              </a:rPr>
              <a:t>а </a:t>
            </a:r>
            <a:r>
              <a:rPr lang="ru-RU" sz="2400" dirty="0" smtClean="0">
                <a:latin typeface="CyrillicOld" pitchFamily="2" charset="0"/>
              </a:rPr>
              <a:t>затем надевали </a:t>
            </a:r>
          </a:p>
          <a:p>
            <a:r>
              <a:rPr lang="ru-RU" sz="2400" dirty="0" smtClean="0">
                <a:latin typeface="CyrillicOld" pitchFamily="2" charset="0"/>
              </a:rPr>
              <a:t>лапти</a:t>
            </a:r>
            <a:r>
              <a:rPr lang="ru-RU" sz="2400" dirty="0">
                <a:latin typeface="CyrillicOld" pitchFamily="2" charset="0"/>
              </a:rPr>
              <a:t>, </a:t>
            </a:r>
            <a:endParaRPr lang="ru-RU" sz="2400" dirty="0" smtClean="0">
              <a:latin typeface="CyrillicOld" pitchFamily="2" charset="0"/>
            </a:endParaRPr>
          </a:p>
          <a:p>
            <a:r>
              <a:rPr lang="ru-RU" sz="2400" dirty="0" smtClean="0">
                <a:latin typeface="CyrillicOld" pitchFamily="2" charset="0"/>
              </a:rPr>
              <a:t>либо </a:t>
            </a:r>
            <a:r>
              <a:rPr lang="ru-RU" sz="2400" dirty="0">
                <a:latin typeface="CyrillicOld" pitchFamily="2" charset="0"/>
              </a:rPr>
              <a:t>в </a:t>
            </a:r>
            <a:endParaRPr lang="ru-RU" sz="2400" dirty="0" smtClean="0">
              <a:latin typeface="CyrillicOld" pitchFamily="2" charset="0"/>
            </a:endParaRPr>
          </a:p>
          <a:p>
            <a:r>
              <a:rPr lang="ru-RU" sz="2400" dirty="0" smtClean="0">
                <a:latin typeface="CyrillicOld" pitchFamily="2" charset="0"/>
              </a:rPr>
              <a:t>сапоги из</a:t>
            </a:r>
          </a:p>
          <a:p>
            <a:r>
              <a:rPr lang="ru-RU" sz="2400" dirty="0" smtClean="0">
                <a:latin typeface="CyrillicOld" pitchFamily="2" charset="0"/>
              </a:rPr>
              <a:t> </a:t>
            </a:r>
            <a:r>
              <a:rPr lang="ru-RU" sz="2400" dirty="0">
                <a:latin typeface="CyrillicOld" pitchFamily="2" charset="0"/>
              </a:rPr>
              <a:t>цветной </a:t>
            </a:r>
            <a:endParaRPr lang="ru-RU" sz="2400" dirty="0" smtClean="0">
              <a:latin typeface="CyrillicOld" pitchFamily="2" charset="0"/>
            </a:endParaRPr>
          </a:p>
          <a:p>
            <a:r>
              <a:rPr lang="ru-RU" sz="2400" dirty="0" smtClean="0">
                <a:latin typeface="CyrillicOld" pitchFamily="2" charset="0"/>
              </a:rPr>
              <a:t>кожи</a:t>
            </a:r>
            <a:r>
              <a:rPr lang="ru-RU" sz="2400" dirty="0">
                <a:latin typeface="CyrillicOld" pitchFamily="2" charset="0"/>
              </a:rPr>
              <a:t>. </a:t>
            </a:r>
          </a:p>
          <a:p>
            <a:endParaRPr lang="ru-RU" sz="2400" dirty="0">
              <a:latin typeface="CyrillicOld" pitchFamily="2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536" y="2775791"/>
            <a:ext cx="2059589" cy="3965577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4" y="-27384"/>
            <a:ext cx="153920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Порты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1" t="12490" r="11473"/>
          <a:stretch/>
        </p:blipFill>
        <p:spPr>
          <a:xfrm>
            <a:off x="2067020" y="3193926"/>
            <a:ext cx="1972349" cy="3528392"/>
          </a:xfrm>
          <a:prstGeom prst="snip2Same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1722"/>
          <a:stretch/>
        </p:blipFill>
        <p:spPr>
          <a:xfrm>
            <a:off x="4139952" y="2924944"/>
            <a:ext cx="2320381" cy="3795324"/>
          </a:xfrm>
          <a:prstGeom prst="snip2Same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712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-99392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116632"/>
            <a:ext cx="353975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Верхняя одежда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9321" y="785855"/>
            <a:ext cx="81211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yrillicOld" pitchFamily="2" charset="0"/>
              </a:rPr>
              <a:t>Верхней одеждой служили зипун или кафтан из </a:t>
            </a:r>
            <a:r>
              <a:rPr lang="ru-RU" sz="2400" dirty="0" smtClean="0">
                <a:latin typeface="CyrillicOld" pitchFamily="2" charset="0"/>
              </a:rPr>
              <a:t>домотканого </a:t>
            </a:r>
          </a:p>
          <a:p>
            <a:r>
              <a:rPr lang="ru-RU" sz="2400" dirty="0" smtClean="0">
                <a:latin typeface="CyrillicOld" pitchFamily="2" charset="0"/>
              </a:rPr>
              <a:t>сукна</a:t>
            </a:r>
            <a:r>
              <a:rPr lang="ru-RU" sz="2400" dirty="0">
                <a:latin typeface="CyrillicOld" pitchFamily="2" charset="0"/>
              </a:rPr>
              <a:t>, запахивающийся на левую сторону, с застежкой на </a:t>
            </a:r>
            <a:endParaRPr lang="ru-RU" sz="2400" dirty="0" smtClean="0">
              <a:latin typeface="CyrillicOld" pitchFamily="2" charset="0"/>
            </a:endParaRPr>
          </a:p>
          <a:p>
            <a:r>
              <a:rPr lang="ru-RU" sz="2400" dirty="0" smtClean="0">
                <a:latin typeface="CyrillicOld" pitchFamily="2" charset="0"/>
              </a:rPr>
              <a:t>крючки или </a:t>
            </a:r>
            <a:r>
              <a:rPr lang="ru-RU" sz="2400" dirty="0">
                <a:latin typeface="CyrillicOld" pitchFamily="2" charset="0"/>
              </a:rPr>
              <a:t>пуговицы; зимой – овчинная нагольная </a:t>
            </a:r>
            <a:r>
              <a:rPr lang="ru-RU" sz="2400" dirty="0" smtClean="0">
                <a:latin typeface="CyrillicOld" pitchFamily="2" charset="0"/>
              </a:rPr>
              <a:t>шуба.</a:t>
            </a:r>
            <a:endParaRPr lang="ru-RU" sz="2400" dirty="0">
              <a:latin typeface="CyrillicOld" pitchFamily="2" charset="0"/>
            </a:endParaRPr>
          </a:p>
          <a:p>
            <a:endParaRPr lang="ru-RU" sz="2400" dirty="0">
              <a:latin typeface="CyrillicOld" pitchFamily="2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094" y="2204864"/>
            <a:ext cx="2223270" cy="4391994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45" y="2204864"/>
            <a:ext cx="2692718" cy="4390393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9" r="9012" b="5796"/>
          <a:stretch/>
        </p:blipFill>
        <p:spPr>
          <a:xfrm>
            <a:off x="683568" y="2204864"/>
            <a:ext cx="2516832" cy="44030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712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-99392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61379" y="73236"/>
            <a:ext cx="152317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Зипун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875" y="719567"/>
            <a:ext cx="102686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yrillicOld" pitchFamily="2" charset="0"/>
              </a:rPr>
              <a:t>  Зипун </a:t>
            </a:r>
            <a:r>
              <a:rPr lang="ru-RU" sz="2400" dirty="0">
                <a:latin typeface="CyrillicOld" pitchFamily="2" charset="0"/>
              </a:rPr>
              <a:t>– распашная одежда полуприлегающего, </a:t>
            </a:r>
            <a:r>
              <a:rPr lang="ru-RU" sz="2400" dirty="0" smtClean="0">
                <a:latin typeface="CyrillicOld" pitchFamily="2" charset="0"/>
              </a:rPr>
              <a:t>расширенного</a:t>
            </a:r>
          </a:p>
          <a:p>
            <a:r>
              <a:rPr lang="ru-RU" sz="2400" dirty="0" smtClean="0">
                <a:latin typeface="CyrillicOld" pitchFamily="2" charset="0"/>
              </a:rPr>
              <a:t>книзу силуэта </a:t>
            </a:r>
            <a:r>
              <a:rPr lang="ru-RU" sz="2400" dirty="0">
                <a:latin typeface="CyrillicOld" pitchFamily="2" charset="0"/>
              </a:rPr>
              <a:t>с застежкой встык. </a:t>
            </a:r>
            <a:r>
              <a:rPr lang="ru-RU" sz="2400" dirty="0" smtClean="0">
                <a:latin typeface="CyrillicOld" pitchFamily="2" charset="0"/>
              </a:rPr>
              <a:t>Зипун был разновидностью </a:t>
            </a:r>
          </a:p>
          <a:p>
            <a:r>
              <a:rPr lang="ru-RU" sz="2400" dirty="0" smtClean="0">
                <a:latin typeface="CyrillicOld" pitchFamily="2" charset="0"/>
              </a:rPr>
              <a:t>кафтана. </a:t>
            </a:r>
            <a:r>
              <a:rPr lang="ru-RU" sz="2400" dirty="0">
                <a:latin typeface="CyrillicOld" pitchFamily="2" charset="0"/>
              </a:rPr>
              <a:t>Длина его была от </a:t>
            </a:r>
            <a:r>
              <a:rPr lang="ru-RU" sz="2400" dirty="0" smtClean="0">
                <a:latin typeface="CyrillicOld" pitchFamily="2" charset="0"/>
              </a:rPr>
              <a:t>середины </a:t>
            </a:r>
            <a:r>
              <a:rPr lang="ru-RU" sz="2400" dirty="0">
                <a:latin typeface="CyrillicOld" pitchFamily="2" charset="0"/>
              </a:rPr>
              <a:t>коленей </a:t>
            </a:r>
            <a:r>
              <a:rPr lang="ru-RU" sz="2400" dirty="0" smtClean="0">
                <a:latin typeface="CyrillicOld" pitchFamily="2" charset="0"/>
              </a:rPr>
              <a:t>и выше</a:t>
            </a:r>
            <a:r>
              <a:rPr lang="ru-RU" sz="2400" dirty="0">
                <a:latin typeface="CyrillicOld" pitchFamily="2" charset="0"/>
              </a:rPr>
              <a:t>. </a:t>
            </a:r>
            <a:endParaRPr lang="ru-RU" sz="2400" dirty="0" smtClean="0">
              <a:latin typeface="CyrillicOld" pitchFamily="2" charset="0"/>
            </a:endParaRPr>
          </a:p>
          <a:p>
            <a:r>
              <a:rPr lang="ru-RU" sz="2400" dirty="0" smtClean="0">
                <a:latin typeface="CyrillicOld" pitchFamily="2" charset="0"/>
              </a:rPr>
              <a:t>Рукав </a:t>
            </a:r>
            <a:r>
              <a:rPr lang="ru-RU" sz="2400" dirty="0">
                <a:latin typeface="CyrillicOld" pitchFamily="2" charset="0"/>
              </a:rPr>
              <a:t>узкий, до запястья. </a:t>
            </a:r>
            <a:r>
              <a:rPr lang="ru-RU" sz="2400" dirty="0" smtClean="0">
                <a:latin typeface="CyrillicOld" pitchFamily="2" charset="0"/>
              </a:rPr>
              <a:t>Пройма </a:t>
            </a:r>
            <a:r>
              <a:rPr lang="ru-RU" sz="2400" dirty="0">
                <a:latin typeface="CyrillicOld" pitchFamily="2" charset="0"/>
              </a:rPr>
              <a:t>была </a:t>
            </a:r>
            <a:endParaRPr lang="ru-RU" sz="2400" dirty="0" smtClean="0">
              <a:latin typeface="CyrillicOld" pitchFamily="2" charset="0"/>
            </a:endParaRPr>
          </a:p>
          <a:p>
            <a:r>
              <a:rPr lang="ru-RU" sz="2400" dirty="0" smtClean="0">
                <a:latin typeface="CyrillicOld" pitchFamily="2" charset="0"/>
              </a:rPr>
              <a:t>прямой</a:t>
            </a:r>
            <a:r>
              <a:rPr lang="ru-RU" sz="2400" dirty="0">
                <a:latin typeface="CyrillicOld" pitchFamily="2" charset="0"/>
              </a:rPr>
              <a:t>, рукав </a:t>
            </a:r>
            <a:r>
              <a:rPr lang="ru-RU" sz="2400" dirty="0" smtClean="0">
                <a:latin typeface="CyrillicOld" pitchFamily="2" charset="0"/>
              </a:rPr>
              <a:t>не</a:t>
            </a:r>
          </a:p>
          <a:p>
            <a:r>
              <a:rPr lang="ru-RU" sz="2400" dirty="0" smtClean="0">
                <a:latin typeface="CyrillicOld" pitchFamily="2" charset="0"/>
              </a:rPr>
              <a:t> </a:t>
            </a:r>
            <a:r>
              <a:rPr lang="ru-RU" sz="2400" dirty="0">
                <a:latin typeface="CyrillicOld" pitchFamily="2" charset="0"/>
              </a:rPr>
              <a:t>имел оката.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03" r="8902"/>
          <a:stretch/>
        </p:blipFill>
        <p:spPr>
          <a:xfrm>
            <a:off x="3237392" y="2366636"/>
            <a:ext cx="2414728" cy="42066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06" y="2012228"/>
            <a:ext cx="2518327" cy="45851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712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-99392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111" y="-25643"/>
            <a:ext cx="192232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Кафтан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548680"/>
            <a:ext cx="8313494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CyrillicOld" pitchFamily="2" charset="0"/>
              </a:rPr>
              <a:t>Кафтан, надевавшийся поверх зипуна, различался не только </a:t>
            </a:r>
            <a:endParaRPr lang="ru-RU" sz="2200" dirty="0" smtClean="0">
              <a:latin typeface="CyrillicOld" pitchFamily="2" charset="0"/>
            </a:endParaRPr>
          </a:p>
          <a:p>
            <a:r>
              <a:rPr lang="ru-RU" sz="2200" dirty="0" smtClean="0">
                <a:latin typeface="CyrillicOld" pitchFamily="2" charset="0"/>
              </a:rPr>
              <a:t>отделкой</a:t>
            </a:r>
            <a:r>
              <a:rPr lang="ru-RU" sz="2200" dirty="0">
                <a:latin typeface="CyrillicOld" pitchFamily="2" charset="0"/>
              </a:rPr>
              <a:t>, но и </a:t>
            </a:r>
            <a:r>
              <a:rPr lang="ru-RU" sz="2200" dirty="0" smtClean="0">
                <a:latin typeface="CyrillicOld" pitchFamily="2" charset="0"/>
              </a:rPr>
              <a:t>конструктивным </a:t>
            </a:r>
            <a:r>
              <a:rPr lang="ru-RU" sz="2200" dirty="0">
                <a:latin typeface="CyrillicOld" pitchFamily="2" charset="0"/>
              </a:rPr>
              <a:t>решением. Некоторые </a:t>
            </a:r>
            <a:r>
              <a:rPr lang="ru-RU" sz="2200" dirty="0" smtClean="0">
                <a:latin typeface="CyrillicOld" pitchFamily="2" charset="0"/>
              </a:rPr>
              <a:t>кафтаны </a:t>
            </a:r>
          </a:p>
          <a:p>
            <a:r>
              <a:rPr lang="ru-RU" sz="2200" dirty="0" smtClean="0">
                <a:latin typeface="CyrillicOld" pitchFamily="2" charset="0"/>
              </a:rPr>
              <a:t>(</a:t>
            </a:r>
            <a:r>
              <a:rPr lang="ru-RU" sz="2200" dirty="0">
                <a:latin typeface="CyrillicOld" pitchFamily="2" charset="0"/>
              </a:rPr>
              <a:t>обычный, домашний, </a:t>
            </a:r>
            <a:r>
              <a:rPr lang="ru-RU" sz="2200" dirty="0" smtClean="0">
                <a:latin typeface="CyrillicOld" pitchFamily="2" charset="0"/>
              </a:rPr>
              <a:t>выходной</a:t>
            </a:r>
            <a:r>
              <a:rPr lang="ru-RU" sz="2200" dirty="0">
                <a:latin typeface="CyrillicOld" pitchFamily="2" charset="0"/>
              </a:rPr>
              <a:t>) были прямого, расширенного </a:t>
            </a:r>
            <a:r>
              <a:rPr lang="ru-RU" sz="2200" dirty="0" smtClean="0">
                <a:latin typeface="CyrillicOld" pitchFamily="2" charset="0"/>
              </a:rPr>
              <a:t>книзу</a:t>
            </a:r>
          </a:p>
          <a:p>
            <a:r>
              <a:rPr lang="ru-RU" sz="2200" dirty="0" smtClean="0">
                <a:latin typeface="CyrillicOld" pitchFamily="2" charset="0"/>
              </a:rPr>
              <a:t>силуэта </a:t>
            </a:r>
            <a:r>
              <a:rPr lang="ru-RU" sz="2200" dirty="0">
                <a:latin typeface="CyrillicOld" pitchFamily="2" charset="0"/>
              </a:rPr>
              <a:t>и не отрезные по </a:t>
            </a:r>
            <a:r>
              <a:rPr lang="ru-RU" sz="2200" dirty="0" smtClean="0">
                <a:latin typeface="CyrillicOld" pitchFamily="2" charset="0"/>
              </a:rPr>
              <a:t>линии </a:t>
            </a:r>
            <a:r>
              <a:rPr lang="ru-RU" sz="2200" dirty="0">
                <a:latin typeface="CyrillicOld" pitchFamily="2" charset="0"/>
              </a:rPr>
              <a:t>талии. Другие имели </a:t>
            </a:r>
            <a:r>
              <a:rPr lang="ru-RU" sz="2200" dirty="0" smtClean="0">
                <a:latin typeface="CyrillicOld" pitchFamily="2" charset="0"/>
              </a:rPr>
              <a:t>прилегающий</a:t>
            </a:r>
          </a:p>
          <a:p>
            <a:r>
              <a:rPr lang="ru-RU" sz="2200" dirty="0" smtClean="0">
                <a:latin typeface="CyrillicOld" pitchFamily="2" charset="0"/>
              </a:rPr>
              <a:t>силуэт </a:t>
            </a:r>
            <a:r>
              <a:rPr lang="ru-RU" sz="2200" dirty="0">
                <a:latin typeface="CyrillicOld" pitchFamily="2" charset="0"/>
              </a:rPr>
              <a:t>с обрезной линией </a:t>
            </a:r>
            <a:r>
              <a:rPr lang="ru-RU" sz="2200" dirty="0" smtClean="0">
                <a:latin typeface="CyrillicOld" pitchFamily="2" charset="0"/>
              </a:rPr>
              <a:t>талии и </a:t>
            </a:r>
            <a:r>
              <a:rPr lang="ru-RU" sz="2200" dirty="0">
                <a:latin typeface="CyrillicOld" pitchFamily="2" charset="0"/>
              </a:rPr>
              <a:t>широкой сборчатой нижней </a:t>
            </a:r>
            <a:endParaRPr lang="ru-RU" sz="2200" dirty="0" smtClean="0">
              <a:latin typeface="CyrillicOld" pitchFamily="2" charset="0"/>
            </a:endParaRPr>
          </a:p>
          <a:p>
            <a:r>
              <a:rPr lang="ru-RU" sz="2200" dirty="0" smtClean="0">
                <a:latin typeface="CyrillicOld" pitchFamily="2" charset="0"/>
              </a:rPr>
              <a:t>частью</a:t>
            </a:r>
            <a:r>
              <a:rPr lang="ru-RU" sz="2200" dirty="0">
                <a:latin typeface="CyrillicOld" pitchFamily="2" charset="0"/>
              </a:rPr>
              <a:t>. Длина кафтана варьировала от </a:t>
            </a:r>
            <a:r>
              <a:rPr lang="ru-RU" sz="2200" dirty="0" smtClean="0">
                <a:latin typeface="CyrillicOld" pitchFamily="2" charset="0"/>
              </a:rPr>
              <a:t>коленей </a:t>
            </a:r>
            <a:r>
              <a:rPr lang="ru-RU" sz="2200" dirty="0">
                <a:latin typeface="CyrillicOld" pitchFamily="2" charset="0"/>
              </a:rPr>
              <a:t>до щиколоток. </a:t>
            </a:r>
            <a:endParaRPr lang="ru-RU" sz="2200" dirty="0" smtClean="0">
              <a:latin typeface="CyrillicOld" pitchFamily="2" charset="0"/>
            </a:endParaRPr>
          </a:p>
          <a:p>
            <a:r>
              <a:rPr lang="ru-RU" sz="2200" dirty="0" smtClean="0">
                <a:latin typeface="CyrillicOld" pitchFamily="2" charset="0"/>
              </a:rPr>
              <a:t>Для </a:t>
            </a:r>
            <a:r>
              <a:rPr lang="ru-RU" sz="2200" dirty="0">
                <a:latin typeface="CyrillicOld" pitchFamily="2" charset="0"/>
              </a:rPr>
              <a:t>их отделки использовались петлицы на </a:t>
            </a:r>
            <a:r>
              <a:rPr lang="ru-RU" sz="2200" dirty="0" smtClean="0">
                <a:latin typeface="CyrillicOld" pitchFamily="2" charset="0"/>
              </a:rPr>
              <a:t>груди и </a:t>
            </a:r>
            <a:r>
              <a:rPr lang="ru-RU" sz="2200" dirty="0">
                <a:latin typeface="CyrillicOld" pitchFamily="2" charset="0"/>
              </a:rPr>
              <a:t>по </a:t>
            </a:r>
            <a:r>
              <a:rPr lang="ru-RU" sz="2200" dirty="0" smtClean="0">
                <a:latin typeface="CyrillicOld" pitchFamily="2" charset="0"/>
              </a:rPr>
              <a:t>боковым</a:t>
            </a:r>
          </a:p>
          <a:p>
            <a:r>
              <a:rPr lang="ru-RU" sz="2200" dirty="0" smtClean="0">
                <a:latin typeface="CyrillicOld" pitchFamily="2" charset="0"/>
              </a:rPr>
              <a:t>разрезам</a:t>
            </a:r>
            <a:r>
              <a:rPr lang="ru-RU" sz="2200" dirty="0">
                <a:latin typeface="CyrillicOld" pitchFamily="2" charset="0"/>
              </a:rPr>
              <a:t>, металлические, деревянные, плетенные </a:t>
            </a:r>
            <a:r>
              <a:rPr lang="ru-RU" sz="2200" dirty="0" smtClean="0">
                <a:latin typeface="CyrillicOld" pitchFamily="2" charset="0"/>
              </a:rPr>
              <a:t>из </a:t>
            </a:r>
            <a:r>
              <a:rPr lang="ru-RU" sz="2200" dirty="0">
                <a:latin typeface="CyrillicOld" pitchFamily="2" charset="0"/>
              </a:rPr>
              <a:t>шнура </a:t>
            </a:r>
            <a:r>
              <a:rPr lang="ru-RU" sz="2200" dirty="0" smtClean="0">
                <a:latin typeface="CyrillicOld" pitchFamily="2" charset="0"/>
              </a:rPr>
              <a:t>и </a:t>
            </a:r>
          </a:p>
          <a:p>
            <a:r>
              <a:rPr lang="ru-RU" sz="2200" dirty="0" smtClean="0">
                <a:latin typeface="CyrillicOld" pitchFamily="2" charset="0"/>
              </a:rPr>
              <a:t>сделанные </a:t>
            </a:r>
            <a:r>
              <a:rPr lang="ru-RU" sz="2200" dirty="0">
                <a:latin typeface="CyrillicOld" pitchFamily="2" charset="0"/>
              </a:rPr>
              <a:t>из искусственного жемчуга пуговицы.</a:t>
            </a:r>
          </a:p>
          <a:p>
            <a:endParaRPr lang="ru-RU" sz="2400" dirty="0">
              <a:latin typeface="CyrillicOld" pitchFamily="2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3"/>
          <a:stretch>
            <a:fillRect/>
          </a:stretch>
        </p:blipFill>
        <p:spPr bwMode="auto">
          <a:xfrm>
            <a:off x="5004048" y="3680528"/>
            <a:ext cx="1415301" cy="2939347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397"/>
          <a:stretch>
            <a:fillRect/>
          </a:stretch>
        </p:blipFill>
        <p:spPr bwMode="auto">
          <a:xfrm>
            <a:off x="6732240" y="3429000"/>
            <a:ext cx="1705789" cy="3190875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17" r="6506" b="9853"/>
          <a:stretch/>
        </p:blipFill>
        <p:spPr>
          <a:xfrm>
            <a:off x="683568" y="3680529"/>
            <a:ext cx="4032448" cy="29393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712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-99392"/>
            <a:ext cx="52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" r="4574" b="3069"/>
          <a:stretch/>
        </p:blipFill>
        <p:spPr>
          <a:xfrm>
            <a:off x="2425799" y="3179068"/>
            <a:ext cx="4152900" cy="34798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96724" y="44624"/>
            <a:ext cx="292740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yrillicOld" pitchFamily="2" charset="0"/>
              </a:rPr>
              <a:t>Русская шуба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899" y="692696"/>
            <a:ext cx="811311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CyrillicOld" pitchFamily="2" charset="0"/>
              </a:rPr>
              <a:t>Русь всегда славилась суровым климатом и шуба из </a:t>
            </a:r>
            <a:r>
              <a:rPr lang="ru-RU" sz="2200" dirty="0" smtClean="0">
                <a:latin typeface="CyrillicOld" pitchFamily="2" charset="0"/>
              </a:rPr>
              <a:t>натуральных</a:t>
            </a:r>
          </a:p>
          <a:p>
            <a:r>
              <a:rPr lang="ru-RU" sz="2200" dirty="0" smtClean="0">
                <a:latin typeface="CyrillicOld" pitchFamily="2" charset="0"/>
              </a:rPr>
              <a:t> </a:t>
            </a:r>
            <a:r>
              <a:rPr lang="ru-RU" sz="2200" dirty="0">
                <a:latin typeface="CyrillicOld" pitchFamily="2" charset="0"/>
              </a:rPr>
              <a:t>мехов стала исконной русской одеждой. Всё население ходило в </a:t>
            </a:r>
            <a:endParaRPr lang="ru-RU" sz="2200" dirty="0" smtClean="0">
              <a:latin typeface="CyrillicOld" pitchFamily="2" charset="0"/>
            </a:endParaRPr>
          </a:p>
          <a:p>
            <a:r>
              <a:rPr lang="ru-RU" sz="2200" dirty="0" smtClean="0">
                <a:latin typeface="CyrillicOld" pitchFamily="2" charset="0"/>
              </a:rPr>
              <a:t>шубах</a:t>
            </a:r>
            <a:r>
              <a:rPr lang="ru-RU" sz="2200" dirty="0">
                <a:latin typeface="CyrillicOld" pitchFamily="2" charset="0"/>
              </a:rPr>
              <a:t>, </a:t>
            </a:r>
            <a:r>
              <a:rPr lang="ru-RU" sz="2200" dirty="0" smtClean="0">
                <a:latin typeface="CyrillicOld" pitchFamily="2" charset="0"/>
              </a:rPr>
              <a:t>которые </a:t>
            </a:r>
            <a:r>
              <a:rPr lang="ru-RU" sz="2200" dirty="0">
                <a:latin typeface="CyrillicOld" pitchFamily="2" charset="0"/>
              </a:rPr>
              <a:t>шились мехом внутрь</a:t>
            </a:r>
            <a:r>
              <a:rPr lang="ru-RU" sz="2200" dirty="0" smtClean="0">
                <a:latin typeface="CyrillicOld" pitchFamily="2" charset="0"/>
              </a:rPr>
              <a:t>.</a:t>
            </a:r>
          </a:p>
          <a:p>
            <a:r>
              <a:rPr lang="ru-RU" sz="2200" dirty="0">
                <a:latin typeface="CyrillicOld" pitchFamily="2" charset="0"/>
              </a:rPr>
              <a:t>Кто не знает крестьянских тулупов, на изготовление которых </a:t>
            </a:r>
            <a:endParaRPr lang="ru-RU" sz="2200" dirty="0" smtClean="0">
              <a:latin typeface="CyrillicOld" pitchFamily="2" charset="0"/>
            </a:endParaRPr>
          </a:p>
          <a:p>
            <a:r>
              <a:rPr lang="ru-RU" sz="2200" dirty="0" smtClean="0">
                <a:latin typeface="CyrillicOld" pitchFamily="2" charset="0"/>
              </a:rPr>
              <a:t>применялась </a:t>
            </a:r>
            <a:r>
              <a:rPr lang="ru-RU" sz="2200" dirty="0">
                <a:latin typeface="CyrillicOld" pitchFamily="2" charset="0"/>
              </a:rPr>
              <a:t>овчина?</a:t>
            </a:r>
            <a:endParaRPr lang="ru-RU" sz="2200" dirty="0" smtClean="0">
              <a:latin typeface="CyrillicOld" pitchFamily="2" charset="0"/>
            </a:endParaRPr>
          </a:p>
          <a:p>
            <a:r>
              <a:rPr lang="ru-RU" sz="2200" dirty="0">
                <a:latin typeface="CyrillicOld" pitchFamily="2" charset="0"/>
              </a:rPr>
              <a:t>На подкладку для шуб знати шли ценные меха, которые делали </a:t>
            </a:r>
            <a:r>
              <a:rPr lang="ru-RU" sz="2200" dirty="0" smtClean="0">
                <a:latin typeface="CyrillicOld" pitchFamily="2" charset="0"/>
              </a:rPr>
              <a:t>из</a:t>
            </a:r>
          </a:p>
          <a:p>
            <a:r>
              <a:rPr lang="ru-RU" sz="2200" dirty="0" smtClean="0">
                <a:latin typeface="CyrillicOld" pitchFamily="2" charset="0"/>
              </a:rPr>
              <a:t> шкур животных </a:t>
            </a:r>
            <a:r>
              <a:rPr lang="ru-RU" sz="2200" dirty="0">
                <a:latin typeface="CyrillicOld" pitchFamily="2" charset="0"/>
              </a:rPr>
              <a:t>в изобилии водившихся в </a:t>
            </a:r>
            <a:r>
              <a:rPr lang="ru-RU" sz="2200" dirty="0" smtClean="0">
                <a:latin typeface="CyrillicOld" pitchFamily="2" charset="0"/>
              </a:rPr>
              <a:t>русских</a:t>
            </a:r>
          </a:p>
          <a:p>
            <a:r>
              <a:rPr lang="ru-RU" sz="2200" dirty="0" smtClean="0">
                <a:latin typeface="CyrillicOld" pitchFamily="2" charset="0"/>
              </a:rPr>
              <a:t>лесах </a:t>
            </a:r>
            <a:r>
              <a:rPr lang="ru-RU" sz="2200" dirty="0">
                <a:latin typeface="CyrillicOld" pitchFamily="2" charset="0"/>
              </a:rPr>
              <a:t>– соболя, </a:t>
            </a:r>
            <a:endParaRPr lang="ru-RU" sz="2200" dirty="0" smtClean="0">
              <a:latin typeface="CyrillicOld" pitchFamily="2" charset="0"/>
            </a:endParaRPr>
          </a:p>
          <a:p>
            <a:r>
              <a:rPr lang="ru-RU" sz="2200" dirty="0" smtClean="0">
                <a:latin typeface="CyrillicOld" pitchFamily="2" charset="0"/>
              </a:rPr>
              <a:t>куницы,</a:t>
            </a:r>
          </a:p>
          <a:p>
            <a:r>
              <a:rPr lang="ru-RU" sz="2200" dirty="0" smtClean="0">
                <a:latin typeface="CyrillicOld" pitchFamily="2" charset="0"/>
              </a:rPr>
              <a:t>чернобурки</a:t>
            </a:r>
            <a:r>
              <a:rPr lang="ru-RU" sz="2200" dirty="0">
                <a:latin typeface="CyrillicOld" pitchFamily="2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8" t="1614" r="15831" b="4378"/>
          <a:stretch/>
        </p:blipFill>
        <p:spPr>
          <a:xfrm>
            <a:off x="6674121" y="2852936"/>
            <a:ext cx="1858320" cy="38164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712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471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23</cp:revision>
  <dcterms:modified xsi:type="dcterms:W3CDTF">2014-11-03T23:36:59Z</dcterms:modified>
</cp:coreProperties>
</file>