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91" r:id="rId3"/>
    <p:sldId id="292" r:id="rId4"/>
    <p:sldId id="285" r:id="rId5"/>
    <p:sldId id="262" r:id="rId6"/>
    <p:sldId id="283" r:id="rId7"/>
    <p:sldId id="271" r:id="rId8"/>
    <p:sldId id="294" r:id="rId9"/>
    <p:sldId id="272" r:id="rId10"/>
    <p:sldId id="293" r:id="rId11"/>
    <p:sldId id="273" r:id="rId12"/>
    <p:sldId id="258" r:id="rId13"/>
    <p:sldId id="295" r:id="rId14"/>
    <p:sldId id="296" r:id="rId15"/>
    <p:sldId id="297" r:id="rId16"/>
    <p:sldId id="298" r:id="rId17"/>
    <p:sldId id="299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89" autoAdjust="0"/>
    <p:restoredTop sz="94660"/>
  </p:normalViewPr>
  <p:slideViewPr>
    <p:cSldViewPr>
      <p:cViewPr varScale="1">
        <p:scale>
          <a:sx n="96" d="100"/>
          <a:sy n="96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139E9-F44A-4ABC-873B-BF680152B46A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82885-4C5B-4B22-B9BF-710CE8924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DAFE-273F-49EC-828B-E30CBC260BE8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5A31-0406-4DDB-B242-B25F092C876F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264F-8FFD-4DEF-A2D0-DD77DF1ADC9B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D8A2-8035-4C6A-812C-DAF70EC44AF8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D1B-0D4D-4CFB-AFD1-52E27482CC3A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A687-3FAA-4977-AF77-D8A108CFECF2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3E16-C413-4FEF-B88D-F4047F52622C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0B2C-DA60-4053-9DA1-01F668753DE4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7BCF-F557-4E2D-8B31-7859BBF08783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EE6-2974-4FDC-BDA5-FFC0742EB2ED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000F-ACA5-4ADC-BE6F-032B602D0157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836BC0-4910-461D-B054-B46495E8690D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JH1VJ1v5As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fishki.net/comment.php?id=90823" TargetMode="External"/><Relationship Id="rId3" Type="http://schemas.openxmlformats.org/officeDocument/2006/relationships/hyperlink" Target="http://fs.nashaucheba.ru/docs/180/index-170427.html" TargetMode="External"/><Relationship Id="rId7" Type="http://schemas.openxmlformats.org/officeDocument/2006/relationships/hyperlink" Target="http://www.epr-magazine.ru/industrial_history/technologies/metallsearch/" TargetMode="External"/><Relationship Id="rId2" Type="http://schemas.openxmlformats.org/officeDocument/2006/relationships/hyperlink" Target="http://dic.academic.ru/dic.nsf/ruwiki/18295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on-live-metal.narod.ru/Revolution_2_Me.htm" TargetMode="External"/><Relationship Id="rId5" Type="http://schemas.openxmlformats.org/officeDocument/2006/relationships/hyperlink" Target="http://loveopium.ru/texnologiya/stalevary.html" TargetMode="External"/><Relationship Id="rId4" Type="http://schemas.openxmlformats.org/officeDocument/2006/relationships/hyperlink" Target="http://www.google.ru/imghp?hl=ru&amp;tab=ii" TargetMode="External"/><Relationship Id="rId9" Type="http://schemas.openxmlformats.org/officeDocument/2006/relationships/hyperlink" Target="http://www.dishisvobodno.ru/iron-and-steel-wast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2638473c09e07ec33b0990106a324a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291" y="142851"/>
            <a:ext cx="8512910" cy="56436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Общие способы получения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металлов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214686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Понятие о металлургии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21429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Ленинградская область, Волховский район,</a:t>
            </a:r>
            <a:b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МОБУ «Сясьстройская СОШ №2»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286388"/>
            <a:ext cx="3357586" cy="143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Автор: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учитель химии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высшей квалификационной категории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Бочкова Ирина Анатольевна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4810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tx2">
                    <a:lumMod val="75000"/>
                  </a:schemeClr>
                </a:solidFill>
              </a:rPr>
              <a:t>2013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год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lomcvet.ru/priemka-loma-images/659-pererabotka-metallurgicheskogo-shla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8436" y="2357430"/>
            <a:ext cx="2071702" cy="207170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5130" name="Picture 10" descr="http://lipeck.promoz.ru/images/big/11021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42852"/>
            <a:ext cx="2880000" cy="20544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57158" y="1735945"/>
            <a:ext cx="550072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Образующиеся шлаки используют в следующих направлениях: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/>
              <a:t>извлечение металла;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/>
              <a:t>получение щебня для дорожного и промышленного строительства;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/>
              <a:t>использование основных шлаков в качестве известковых удобрений (шлаковой муки) для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 сельского хозяйства;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/>
              <a:t>использование фосфорсодержащих шлаков для получения удобрений для сельского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/>
              <a:t>    хозяйства; </a:t>
            </a:r>
          </a:p>
          <a:p>
            <a:pPr marL="228600" lvl="0" indent="-228600"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dirty="0" smtClean="0"/>
              <a:t>вторичное использование конечных сталеплавильных шлаков.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14348" y="428604"/>
            <a:ext cx="6429420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Использование шлаков</a:t>
            </a:r>
          </a:p>
        </p:txBody>
      </p:sp>
      <p:pic>
        <p:nvPicPr>
          <p:cNvPr id="5132" name="Picture 12" descr="http://www.newchemistry.ru/images/img/letters1/6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551033"/>
            <a:ext cx="2880000" cy="216411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DC60F-4163-4292-8C98-27D47917E35A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vologda-portal.ru/upload/iblock/286/rt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1570" y="1285860"/>
            <a:ext cx="4375272" cy="328614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Прямоугольник 2"/>
          <p:cNvSpPr/>
          <p:nvPr/>
        </p:nvSpPr>
        <p:spPr>
          <a:xfrm>
            <a:off x="785786" y="428604"/>
            <a:ext cx="8286808" cy="1077218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Видеоэкскурсия  на металлургический комбинат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42844" y="2285992"/>
            <a:ext cx="47863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Russian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 Travel Guide TV - международный познавательный телеканал, посвященный путешествиям по России, её культурному и географическому разнообразию.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</a:rPr>
              <a:t>Эфир телеканала состоит из эксклюзивных фильмов собственного производства о культуре и искусстве многонациональной страны, её уникальной природе, российских городах, научных достижениях. Телеканал RTG TV был дважды награжден как лучший познавательный телеканал.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+mj-lt"/>
              </a:rPr>
              <a:t>Ссылка на фильм в </a:t>
            </a:r>
            <a:r>
              <a:rPr lang="en-US" dirty="0" smtClean="0">
                <a:latin typeface="+mj-lt"/>
              </a:rPr>
              <a:t>YouTube </a:t>
            </a:r>
            <a:r>
              <a:rPr lang="en-US" dirty="0" smtClean="0">
                <a:latin typeface="+mj-lt"/>
                <a:hlinkClick r:id="rId3"/>
              </a:rPr>
              <a:t>http://www.youtube.com/watch?v=XJH1VJ1v5As</a:t>
            </a:r>
            <a:r>
              <a:rPr lang="ru-RU" dirty="0" smtClean="0">
                <a:latin typeface="+mj-lt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572528" y="628652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18B2-D0ED-48EA-9AE3-21C01E7C3365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28662" y="428604"/>
            <a:ext cx="8072494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Задачи производственного характера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85720" y="3071810"/>
            <a:ext cx="3143272" cy="1714512"/>
            <a:chOff x="428596" y="3072604"/>
            <a:chExt cx="3143272" cy="1714512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 rot="5400000">
              <a:off x="2500298" y="3929066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428596" y="4286256"/>
              <a:ext cx="314327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14282" y="1647285"/>
            <a:ext cx="83582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i="1" u="sng" dirty="0" smtClean="0">
                <a:solidFill>
                  <a:schemeClr val="tx2"/>
                </a:solidFill>
              </a:rPr>
              <a:t>Задача №1</a:t>
            </a:r>
            <a:endParaRPr lang="ru-RU" sz="2000" b="1" u="sng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Сколько чугуна, содержащего 94% 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dirty="0" smtClean="0">
                <a:solidFill>
                  <a:schemeClr val="tx2"/>
                </a:solidFill>
              </a:rPr>
              <a:t>, можно получить из 1000т оксида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</a:rPr>
              <a:t>III</a:t>
            </a:r>
            <a:r>
              <a:rPr lang="ru-RU" sz="2000" b="1" dirty="0" smtClean="0">
                <a:solidFill>
                  <a:schemeClr val="tx2"/>
                </a:solidFill>
              </a:rPr>
              <a:t>),  содержащего 20% пустой породы?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7158" y="2857496"/>
            <a:ext cx="3143272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b="1" dirty="0" smtClean="0">
                <a:solidFill>
                  <a:schemeClr val="tx2"/>
                </a:solidFill>
              </a:rPr>
              <a:t>Дано:			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b="1" dirty="0" smtClean="0">
                <a:solidFill>
                  <a:schemeClr val="tx2"/>
                </a:solidFill>
              </a:rPr>
              <a:t>m</a:t>
            </a:r>
            <a:r>
              <a:rPr lang="ru-RU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Fe</a:t>
            </a:r>
            <a:r>
              <a:rPr lang="ru-RU" b="1" baseline="-25000" dirty="0" smtClean="0">
                <a:solidFill>
                  <a:schemeClr val="tx2"/>
                </a:solidFill>
              </a:rPr>
              <a:t>2</a:t>
            </a:r>
            <a:r>
              <a:rPr lang="en-US" b="1" dirty="0" smtClean="0">
                <a:solidFill>
                  <a:schemeClr val="tx2"/>
                </a:solidFill>
              </a:rPr>
              <a:t>O</a:t>
            </a:r>
            <a:r>
              <a:rPr lang="ru-RU" b="1" baseline="-25000" dirty="0" smtClean="0">
                <a:solidFill>
                  <a:schemeClr val="tx2"/>
                </a:solidFill>
              </a:rPr>
              <a:t>3</a:t>
            </a:r>
            <a:r>
              <a:rPr lang="ru-RU" b="1" dirty="0" smtClean="0">
                <a:solidFill>
                  <a:schemeClr val="tx2"/>
                </a:solidFill>
              </a:rPr>
              <a:t> с прим.) = 1000кг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7158" y="357187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sym typeface="Symbol"/>
              </a:rPr>
              <a:t></a:t>
            </a:r>
            <a:r>
              <a:rPr lang="ru-RU" b="1" dirty="0" smtClean="0">
                <a:solidFill>
                  <a:schemeClr val="tx2"/>
                </a:solidFill>
              </a:rPr>
              <a:t>(пуст. пор.) = 20% = 0,2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28596" y="3929066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sym typeface="Symbol"/>
              </a:rPr>
              <a:t></a:t>
            </a:r>
            <a:r>
              <a:rPr lang="ru-RU" b="1" dirty="0" smtClean="0">
                <a:solidFill>
                  <a:schemeClr val="tx2"/>
                </a:solidFill>
              </a:rPr>
              <a:t>(</a:t>
            </a:r>
            <a:r>
              <a:rPr lang="en-US" b="1" dirty="0" smtClean="0">
                <a:solidFill>
                  <a:schemeClr val="tx2"/>
                </a:solidFill>
              </a:rPr>
              <a:t>Fe</a:t>
            </a:r>
            <a:r>
              <a:rPr lang="ru-RU" b="1" dirty="0" smtClean="0">
                <a:solidFill>
                  <a:schemeClr val="tx2"/>
                </a:solidFill>
              </a:rPr>
              <a:t>) = 94% = 0,94 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8596" y="435769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</a:t>
            </a:r>
            <a:r>
              <a:rPr lang="ru-RU" b="1" dirty="0" smtClean="0">
                <a:solidFill>
                  <a:schemeClr val="tx2"/>
                </a:solidFill>
              </a:rPr>
              <a:t>(чугуна) = ?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86248" y="2786058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Решение:</a:t>
            </a:r>
            <a:endParaRPr lang="ru-RU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57554" y="3143249"/>
            <a:ext cx="564360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000" b="1" dirty="0" smtClean="0">
                <a:solidFill>
                  <a:schemeClr val="tx2"/>
                </a:solidFill>
              </a:rPr>
              <a:t>m</a:t>
            </a:r>
            <a:r>
              <a:rPr lang="ru-RU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</a:rPr>
              <a:t>O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3</a:t>
            </a:r>
            <a:r>
              <a:rPr lang="ru-RU" sz="2000" b="1" dirty="0" smtClean="0">
                <a:solidFill>
                  <a:schemeClr val="tx2"/>
                </a:solidFill>
              </a:rPr>
              <a:t>) = 1000 </a:t>
            </a:r>
            <a:r>
              <a:rPr lang="ru-RU" sz="2000" b="1" dirty="0" smtClean="0">
                <a:solidFill>
                  <a:schemeClr val="tx2"/>
                </a:solidFill>
                <a:sym typeface="Symbol"/>
              </a:rPr>
              <a:t></a:t>
            </a:r>
            <a:r>
              <a:rPr lang="ru-RU" sz="2000" b="1" dirty="0" smtClean="0">
                <a:solidFill>
                  <a:schemeClr val="tx2"/>
                </a:solidFill>
              </a:rPr>
              <a:t> (1 – 0,2) = 1000 </a:t>
            </a:r>
            <a:r>
              <a:rPr lang="ru-RU" sz="2000" b="1" dirty="0" smtClean="0">
                <a:solidFill>
                  <a:schemeClr val="tx2"/>
                </a:solidFill>
                <a:sym typeface="Symbol"/>
              </a:rPr>
              <a:t></a:t>
            </a:r>
            <a:r>
              <a:rPr lang="ru-RU" sz="2000" b="1" dirty="0" smtClean="0">
                <a:solidFill>
                  <a:schemeClr val="tx2"/>
                </a:solidFill>
              </a:rPr>
              <a:t> 0,8 = 800т</a:t>
            </a:r>
            <a:r>
              <a:rPr lang="en-US" sz="2000" b="1" dirty="0" smtClean="0">
                <a:solidFill>
                  <a:schemeClr val="tx2"/>
                </a:solidFill>
              </a:rPr>
              <a:t> (800000</a:t>
            </a:r>
            <a:r>
              <a:rPr lang="ru-RU" sz="2000" b="1" dirty="0" smtClean="0">
                <a:solidFill>
                  <a:schemeClr val="tx2"/>
                </a:solidFill>
              </a:rPr>
              <a:t>кг)</a:t>
            </a:r>
          </a:p>
          <a:p>
            <a:pPr marL="342900" indent="-342900"/>
            <a:r>
              <a:rPr lang="ru-RU" dirty="0" smtClean="0">
                <a:solidFill>
                  <a:schemeClr val="tx2"/>
                </a:solidFill>
              </a:rPr>
              <a:t> 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357554" y="3786190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2) </a:t>
            </a:r>
            <a:r>
              <a:rPr lang="en-US" sz="2000" b="1" dirty="0" smtClean="0">
                <a:solidFill>
                  <a:schemeClr val="tx2"/>
                </a:solidFill>
              </a:rPr>
              <a:t>n</a:t>
            </a:r>
            <a:r>
              <a:rPr lang="ru-RU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</a:rPr>
              <a:t>O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3</a:t>
            </a:r>
            <a:r>
              <a:rPr lang="ru-RU" sz="2000" b="1" dirty="0" smtClean="0">
                <a:solidFill>
                  <a:schemeClr val="tx2"/>
                </a:solidFill>
              </a:rPr>
              <a:t>) = </a:t>
            </a:r>
            <a:r>
              <a:rPr lang="en-US" sz="2000" b="1" dirty="0" smtClean="0">
                <a:solidFill>
                  <a:schemeClr val="tx2"/>
                </a:solidFill>
              </a:rPr>
              <a:t>800000</a:t>
            </a:r>
            <a:r>
              <a:rPr lang="ru-RU" sz="2000" b="1" dirty="0" smtClean="0">
                <a:solidFill>
                  <a:schemeClr val="tx2"/>
                </a:solidFill>
              </a:rPr>
              <a:t>/160 = 5000кмоль 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28992" y="4000504"/>
            <a:ext cx="5072098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   </a:t>
            </a:r>
            <a:r>
              <a:rPr lang="ru-RU" sz="1400" dirty="0" smtClean="0">
                <a:solidFill>
                  <a:schemeClr val="tx2"/>
                </a:solidFill>
              </a:rPr>
              <a:t>5000 </a:t>
            </a:r>
            <a:r>
              <a:rPr lang="ru-RU" sz="1400" dirty="0" err="1" smtClean="0">
                <a:solidFill>
                  <a:schemeClr val="tx2"/>
                </a:solidFill>
              </a:rPr>
              <a:t>кмоль</a:t>
            </a:r>
            <a:r>
              <a:rPr lang="ru-RU" sz="1400" dirty="0" smtClean="0">
                <a:solidFill>
                  <a:schemeClr val="tx2"/>
                </a:solidFill>
              </a:rPr>
              <a:t>           10000 </a:t>
            </a:r>
            <a:r>
              <a:rPr lang="ru-RU" sz="1400" dirty="0" err="1" smtClean="0">
                <a:solidFill>
                  <a:schemeClr val="tx2"/>
                </a:solidFill>
              </a:rPr>
              <a:t>кмоль</a:t>
            </a:r>
            <a:endParaRPr lang="ru-RU" sz="1400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3) 2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000" b="1" dirty="0" smtClean="0">
                <a:solidFill>
                  <a:schemeClr val="tx2"/>
                </a:solidFill>
              </a:rPr>
              <a:t>O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3</a:t>
            </a:r>
            <a:r>
              <a:rPr lang="ru-RU" sz="2000" b="1" dirty="0" smtClean="0">
                <a:solidFill>
                  <a:schemeClr val="tx2"/>
                </a:solidFill>
              </a:rPr>
              <a:t> + 3С = 4 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dirty="0" smtClean="0">
                <a:solidFill>
                  <a:schemeClr val="tx2"/>
                </a:solidFill>
              </a:rPr>
              <a:t> + 3СО</a:t>
            </a:r>
            <a:r>
              <a:rPr lang="ru-RU" sz="2000" b="1" baseline="-25000" dirty="0" smtClean="0">
                <a:solidFill>
                  <a:schemeClr val="tx2"/>
                </a:solidFill>
              </a:rPr>
              <a:t>2</a:t>
            </a:r>
            <a:r>
              <a:rPr lang="ru-RU" sz="2000" dirty="0" smtClean="0">
                <a:solidFill>
                  <a:schemeClr val="tx2"/>
                </a:solidFill>
              </a:rPr>
              <a:t>	</a:t>
            </a:r>
            <a:r>
              <a:rPr lang="ru-RU" sz="2400" dirty="0" smtClean="0">
                <a:solidFill>
                  <a:schemeClr val="tx2"/>
                </a:solidFill>
              </a:rPr>
              <a:t>	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400" dirty="0" smtClean="0">
                <a:solidFill>
                  <a:schemeClr val="tx2"/>
                </a:solidFill>
              </a:rPr>
              <a:t>    </a:t>
            </a:r>
            <a:r>
              <a:rPr lang="ru-RU" sz="1400" dirty="0" smtClean="0">
                <a:solidFill>
                  <a:schemeClr val="tx2"/>
                </a:solidFill>
              </a:rPr>
              <a:t>2 </a:t>
            </a:r>
            <a:r>
              <a:rPr lang="ru-RU" sz="1400" dirty="0" err="1" smtClean="0">
                <a:solidFill>
                  <a:schemeClr val="tx2"/>
                </a:solidFill>
              </a:rPr>
              <a:t>кмоль</a:t>
            </a:r>
            <a:r>
              <a:rPr lang="ru-RU" sz="1400" dirty="0" smtClean="0">
                <a:solidFill>
                  <a:schemeClr val="tx2"/>
                </a:solidFill>
              </a:rPr>
              <a:t>                   4 </a:t>
            </a:r>
            <a:r>
              <a:rPr lang="ru-RU" sz="1400" dirty="0" err="1" smtClean="0">
                <a:solidFill>
                  <a:schemeClr val="tx2"/>
                </a:solidFill>
              </a:rPr>
              <a:t>кмоль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357554" y="5286388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4) </a:t>
            </a:r>
            <a:r>
              <a:rPr lang="en-US" sz="2000" b="1" dirty="0" smtClean="0">
                <a:solidFill>
                  <a:schemeClr val="tx2"/>
                </a:solidFill>
              </a:rPr>
              <a:t>m</a:t>
            </a:r>
            <a:r>
              <a:rPr lang="ru-RU" sz="2000" b="1" dirty="0" smtClean="0">
                <a:solidFill>
                  <a:schemeClr val="tx2"/>
                </a:solidFill>
              </a:rPr>
              <a:t>(</a:t>
            </a:r>
            <a:r>
              <a:rPr lang="en-US" sz="2000" b="1" dirty="0" smtClean="0">
                <a:solidFill>
                  <a:schemeClr val="tx2"/>
                </a:solidFill>
              </a:rPr>
              <a:t>Fe</a:t>
            </a:r>
            <a:r>
              <a:rPr lang="ru-RU" sz="2000" b="1" dirty="0" smtClean="0">
                <a:solidFill>
                  <a:schemeClr val="tx2"/>
                </a:solidFill>
              </a:rPr>
              <a:t>) = 56 </a:t>
            </a:r>
            <a:r>
              <a:rPr lang="ru-RU" sz="2000" b="1" dirty="0" smtClean="0">
                <a:solidFill>
                  <a:schemeClr val="tx2"/>
                </a:solidFill>
                <a:sym typeface="Symbol"/>
              </a:rPr>
              <a:t></a:t>
            </a:r>
            <a:r>
              <a:rPr lang="ru-RU" sz="2000" b="1" dirty="0" smtClean="0">
                <a:solidFill>
                  <a:schemeClr val="tx2"/>
                </a:solidFill>
              </a:rPr>
              <a:t> 10000 = 560000кг (560т)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57554" y="5643578"/>
            <a:ext cx="528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5) </a:t>
            </a:r>
            <a:r>
              <a:rPr lang="en-US" sz="2000" b="1" dirty="0" smtClean="0">
                <a:solidFill>
                  <a:schemeClr val="tx2"/>
                </a:solidFill>
              </a:rPr>
              <a:t>m</a:t>
            </a:r>
            <a:r>
              <a:rPr lang="ru-RU" sz="2000" b="1" dirty="0" smtClean="0">
                <a:solidFill>
                  <a:schemeClr val="tx2"/>
                </a:solidFill>
              </a:rPr>
              <a:t>(чугуна) = 560/0,94 = 595,74т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428992" y="6000768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Ответ: масса чугуна 595,74т</a:t>
            </a:r>
            <a:endParaRPr lang="ru-RU" sz="2000" b="1" dirty="0"/>
          </a:p>
        </p:txBody>
      </p:sp>
      <p:sp>
        <p:nvSpPr>
          <p:cNvPr id="26" name="Управляющая кнопка: домой 25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494B6-8186-4A92-A746-00D1F6A207CF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686800" cy="1143008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/>
              <a:t>Задача №2</a:t>
            </a:r>
            <a:endParaRPr lang="ru-RU" sz="2000" b="1" u="sng" dirty="0" smtClean="0"/>
          </a:p>
          <a:p>
            <a:pPr>
              <a:buNone/>
            </a:pPr>
            <a:r>
              <a:rPr lang="ru-RU" sz="2000" b="1" dirty="0" smtClean="0"/>
              <a:t>Какая масса магнетита 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3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, содержащая 10% примесей, потребуется для</a:t>
            </a:r>
          </a:p>
          <a:p>
            <a:pPr>
              <a:buNone/>
            </a:pPr>
            <a:r>
              <a:rPr lang="ru-RU" sz="2000" b="1" dirty="0" smtClean="0"/>
              <a:t> получения 4т  </a:t>
            </a:r>
            <a:r>
              <a:rPr lang="en-US" sz="2000" b="1" dirty="0" smtClean="0"/>
              <a:t>Fe</a:t>
            </a:r>
            <a:r>
              <a:rPr lang="ru-RU" sz="2000" b="1" dirty="0" smtClean="0"/>
              <a:t>?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85720" y="1714488"/>
            <a:ext cx="857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Дано:</a:t>
            </a:r>
          </a:p>
          <a:p>
            <a:r>
              <a:rPr lang="ru-RU" b="1" dirty="0" smtClean="0"/>
              <a:t>	</a:t>
            </a: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214282" y="200024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</a:t>
            </a:r>
            <a:r>
              <a:rPr lang="en-US" b="1" dirty="0" smtClean="0"/>
              <a:t>Fe</a:t>
            </a:r>
            <a:r>
              <a:rPr lang="ru-RU" b="1" dirty="0" smtClean="0"/>
              <a:t>) = 4т = 4000кг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14282" y="228599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(прим.) = 10% = 0,1</a:t>
            </a:r>
            <a:endParaRPr lang="ru-RU" b="1" dirty="0"/>
          </a:p>
        </p:txBody>
      </p:sp>
      <p:grpSp>
        <p:nvGrpSpPr>
          <p:cNvPr id="24" name="Группа 23"/>
          <p:cNvGrpSpPr/>
          <p:nvPr/>
        </p:nvGrpSpPr>
        <p:grpSpPr>
          <a:xfrm>
            <a:off x="142844" y="1714488"/>
            <a:ext cx="3143272" cy="1714512"/>
            <a:chOff x="428596" y="3072604"/>
            <a:chExt cx="3143272" cy="1714512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rot="5400000">
              <a:off x="2500298" y="3929066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28596" y="4286256"/>
              <a:ext cx="314327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285720" y="307181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(магнетита) = ?	</a:t>
            </a:r>
            <a:endParaRPr lang="ru-RU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3571868" y="1643050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Решение:</a:t>
            </a:r>
            <a:endParaRPr lang="ru-RU" sz="20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3357554" y="2000240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1) </a:t>
            </a:r>
            <a:r>
              <a:rPr lang="en-US" sz="2000" b="1" dirty="0" smtClean="0"/>
              <a:t>n</a:t>
            </a:r>
            <a:r>
              <a:rPr lang="ru-RU" sz="2000" b="1" dirty="0" smtClean="0"/>
              <a:t>(</a:t>
            </a:r>
            <a:r>
              <a:rPr lang="en-US" sz="2000" b="1" dirty="0" smtClean="0"/>
              <a:t>Fe</a:t>
            </a:r>
            <a:r>
              <a:rPr lang="ru-RU" sz="2000" b="1" dirty="0" smtClean="0"/>
              <a:t>) = 4000/56 = 71,43 </a:t>
            </a:r>
            <a:r>
              <a:rPr lang="ru-RU" sz="2000" b="1" dirty="0" err="1" smtClean="0"/>
              <a:t>кмоль</a:t>
            </a:r>
            <a:endParaRPr lang="ru-RU" sz="20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428992" y="2631040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2) 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3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 + 4Н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= 3 </a:t>
            </a:r>
            <a:r>
              <a:rPr lang="en-US" sz="2000" b="1" dirty="0" smtClean="0"/>
              <a:t>Fe</a:t>
            </a:r>
            <a:r>
              <a:rPr lang="ru-RU" sz="2000" b="1" dirty="0" smtClean="0"/>
              <a:t> + 4Н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О</a:t>
            </a:r>
            <a:endParaRPr lang="ru-RU" sz="2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3500430" y="2428868"/>
            <a:ext cx="3714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   23,8кмоль            71,43кмоль</a:t>
            </a:r>
            <a:endParaRPr lang="ru-RU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3714744" y="2928934"/>
            <a:ext cx="3000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1кмоль                3кмоль</a:t>
            </a:r>
            <a:endParaRPr lang="ru-RU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3428992" y="3286124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3) </a:t>
            </a:r>
            <a:r>
              <a:rPr lang="en-US" sz="2000" b="1" dirty="0" smtClean="0"/>
              <a:t>m</a:t>
            </a:r>
            <a:r>
              <a:rPr lang="ru-RU" sz="2000" b="1" dirty="0" smtClean="0"/>
              <a:t>(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3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) = 23,8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232 = 5521,6кг (5,52т)</a:t>
            </a:r>
            <a:endParaRPr lang="ru-RU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428992" y="3714752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4) </a:t>
            </a:r>
            <a:r>
              <a:rPr lang="ru-RU" sz="2000" b="1" dirty="0" smtClean="0">
                <a:sym typeface="Symbol"/>
              </a:rPr>
              <a:t></a:t>
            </a:r>
            <a:r>
              <a:rPr lang="ru-RU" sz="2000" b="1" dirty="0" smtClean="0"/>
              <a:t>(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3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4</a:t>
            </a:r>
            <a:r>
              <a:rPr lang="ru-RU" sz="2000" b="1" dirty="0" smtClean="0"/>
              <a:t>) = 1 – 0,1 = 0,9</a:t>
            </a:r>
            <a:endParaRPr lang="ru-RU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500430" y="4143380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ru-RU" sz="2000" b="1" dirty="0" smtClean="0"/>
              <a:t>(магнетита) = 5,52/0,9 = 6,14т</a:t>
            </a:r>
            <a:endParaRPr lang="ru-RU" sz="20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500430" y="4572008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</a:t>
            </a:r>
            <a:r>
              <a:rPr lang="ru-RU" sz="2000" dirty="0" smtClean="0"/>
              <a:t> </a:t>
            </a:r>
            <a:r>
              <a:rPr lang="ru-RU" sz="2000" b="1" dirty="0" smtClean="0"/>
              <a:t>масса магнетита 6,14т</a:t>
            </a:r>
            <a:endParaRPr lang="ru-RU" sz="2000" b="1" dirty="0"/>
          </a:p>
        </p:txBody>
      </p:sp>
      <p:sp>
        <p:nvSpPr>
          <p:cNvPr id="19" name="Управляющая кнопка: домой 18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ата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DF1EC-3D8D-448D-80C7-0068259463E1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17549"/>
            <a:ext cx="8686800" cy="1525567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/>
              <a:t>Задача №3</a:t>
            </a:r>
            <a:endParaRPr lang="ru-RU" sz="2000" b="1" u="sng" dirty="0" smtClean="0"/>
          </a:p>
          <a:p>
            <a:pPr>
              <a:buNone/>
            </a:pPr>
            <a:r>
              <a:rPr lang="ru-RU" sz="2000" b="1" dirty="0" smtClean="0"/>
              <a:t>Сплав железа с углеродом массой 5,83г растворили в соляной кислоте. При</a:t>
            </a:r>
          </a:p>
          <a:p>
            <a:pPr>
              <a:buNone/>
            </a:pPr>
            <a:r>
              <a:rPr lang="ru-RU" sz="2000" b="1" dirty="0" smtClean="0"/>
              <a:t>этом выделилось 2,24л (н.у.) водорода. Определите массовую долю углерода</a:t>
            </a:r>
          </a:p>
          <a:p>
            <a:pPr>
              <a:buNone/>
            </a:pPr>
            <a:r>
              <a:rPr lang="ru-RU" sz="2000" b="1" dirty="0" smtClean="0"/>
              <a:t>в сплаве. Что представлял собой сплав: чугун или сталь?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228599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Дано:	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57174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(сплава) = 5,83г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85749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r>
              <a:rPr lang="ru-RU" b="1" dirty="0" smtClean="0"/>
              <a:t>(Н</a:t>
            </a:r>
            <a:r>
              <a:rPr lang="ru-RU" b="1" baseline="-25000" dirty="0" smtClean="0"/>
              <a:t>2</a:t>
            </a:r>
            <a:r>
              <a:rPr lang="ru-RU" b="1" dirty="0" smtClean="0"/>
              <a:t>) = 2,24л (н.у.)</a:t>
            </a:r>
            <a:r>
              <a:rPr lang="ru-RU" dirty="0" smtClean="0"/>
              <a:t>	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2214554"/>
            <a:ext cx="2500330" cy="1571636"/>
            <a:chOff x="428596" y="3072604"/>
            <a:chExt cx="3143272" cy="171451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500298" y="3929066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28596" y="4286256"/>
              <a:ext cx="314327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85720" y="335756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(С) = ?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364331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Чугун или сталь?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7554" y="2285992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Решение: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71802" y="2714620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1) </a:t>
            </a:r>
            <a:r>
              <a:rPr lang="en-US" sz="2000" b="1" dirty="0" smtClean="0"/>
              <a:t>n</a:t>
            </a:r>
            <a:r>
              <a:rPr lang="ru-RU" sz="2000" b="1" dirty="0" smtClean="0"/>
              <a:t>(Н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) =  2,24/22,4 = 0,1 моль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286116" y="314324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0,1моль                          </a:t>
            </a:r>
            <a:r>
              <a:rPr lang="ru-RU" sz="1400" dirty="0" err="1" smtClean="0"/>
              <a:t>0,1моль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71802" y="3429000"/>
            <a:ext cx="371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2) </a:t>
            </a:r>
            <a:r>
              <a:rPr lang="en-US" sz="2000" b="1" dirty="0" smtClean="0"/>
              <a:t>Fe</a:t>
            </a:r>
            <a:r>
              <a:rPr lang="ru-RU" sz="2000" b="1" dirty="0" smtClean="0"/>
              <a:t> + 2</a:t>
            </a:r>
            <a:r>
              <a:rPr lang="en-US" sz="2000" b="1" dirty="0" err="1" smtClean="0"/>
              <a:t>HCl</a:t>
            </a:r>
            <a:r>
              <a:rPr lang="ru-RU" sz="2000" b="1" dirty="0" smtClean="0"/>
              <a:t> = </a:t>
            </a:r>
            <a:r>
              <a:rPr lang="en-US" sz="2000" b="1" dirty="0" err="1" smtClean="0"/>
              <a:t>FeCl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+ </a:t>
            </a:r>
            <a:r>
              <a:rPr lang="en-US" sz="2000" b="1" dirty="0" smtClean="0"/>
              <a:t>H</a:t>
            </a:r>
            <a:r>
              <a:rPr lang="ru-RU" sz="2000" b="1" baseline="-25000" dirty="0" smtClean="0"/>
              <a:t>2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86116" y="370261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/>
              <a:t>1 моль                              1моль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143240" y="4071942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3) </a:t>
            </a:r>
            <a:r>
              <a:rPr lang="en-US" sz="2000" b="1" dirty="0" smtClean="0"/>
              <a:t>m</a:t>
            </a:r>
            <a:r>
              <a:rPr lang="ru-RU" sz="2000" b="1" dirty="0" smtClean="0"/>
              <a:t>(</a:t>
            </a:r>
            <a:r>
              <a:rPr lang="en-US" sz="2000" b="1" dirty="0" smtClean="0"/>
              <a:t>Fe</a:t>
            </a:r>
            <a:r>
              <a:rPr lang="ru-RU" sz="2000" b="1" dirty="0" smtClean="0"/>
              <a:t>) = 0,1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56 = 5,6г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57554" y="4429132"/>
            <a:ext cx="3000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ru-RU" sz="2000" b="1" dirty="0" smtClean="0"/>
              <a:t>(С) = 5,83 – 5,6 = 0,23г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143240" y="4857760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4) </a:t>
            </a:r>
            <a:r>
              <a:rPr lang="ru-RU" sz="2000" b="1" dirty="0" smtClean="0">
                <a:sym typeface="Symbol"/>
              </a:rPr>
              <a:t></a:t>
            </a:r>
            <a:r>
              <a:rPr lang="ru-RU" sz="2000" b="1" dirty="0" smtClean="0"/>
              <a:t>(С) = 0,23/5,83 = 0,039 (3,9%)</a:t>
            </a:r>
            <a:endParaRPr lang="ru-RU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14678" y="5286388"/>
            <a:ext cx="5572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</a:t>
            </a:r>
            <a:r>
              <a:rPr lang="ru-RU" sz="2000" dirty="0" smtClean="0"/>
              <a:t> </a:t>
            </a:r>
            <a:r>
              <a:rPr lang="ru-RU" sz="2000" b="1" dirty="0" smtClean="0"/>
              <a:t>массовая доля углерода 3,9%; это чугун.</a:t>
            </a:r>
            <a:endParaRPr lang="ru-RU" sz="2000" b="1" dirty="0"/>
          </a:p>
        </p:txBody>
      </p:sp>
      <p:sp>
        <p:nvSpPr>
          <p:cNvPr id="24" name="Управляющая кнопка: домой 2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46D2E-FF22-4C86-8B35-6D6C084338BC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17549"/>
            <a:ext cx="8686800" cy="1668443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/>
              <a:t>Задача №4</a:t>
            </a:r>
            <a:endParaRPr lang="ru-RU" sz="2000" b="1" u="sng" dirty="0" smtClean="0"/>
          </a:p>
          <a:p>
            <a:pPr>
              <a:buNone/>
            </a:pPr>
            <a:r>
              <a:rPr lang="ru-RU" sz="2000" b="1" dirty="0" smtClean="0"/>
              <a:t>Феррохром содержит 65% хрома и 35% железа. Определите массовую долю </a:t>
            </a:r>
          </a:p>
          <a:p>
            <a:pPr>
              <a:buNone/>
            </a:pPr>
            <a:r>
              <a:rPr lang="ru-RU" sz="2000" b="1" dirty="0" smtClean="0"/>
              <a:t>хрома в стали, полученной при прибавлении к 100кг стали 2кг феррохрома </a:t>
            </a:r>
          </a:p>
          <a:p>
            <a:pPr>
              <a:buNone/>
            </a:pPr>
            <a:r>
              <a:rPr lang="ru-RU" sz="2000" b="1" dirty="0" smtClean="0"/>
              <a:t>(3кг феррохрома).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214554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Дано:	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488164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</a:t>
            </a:r>
            <a:r>
              <a:rPr lang="en-US" b="1" dirty="0" smtClean="0"/>
              <a:t>Fe</a:t>
            </a:r>
            <a:r>
              <a:rPr lang="ru-RU" b="1" dirty="0" smtClean="0"/>
              <a:t>) = 35% = 0,35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278605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</a:t>
            </a:r>
            <a:r>
              <a:rPr lang="en-US" b="1" dirty="0" smtClean="0"/>
              <a:t>Cr</a:t>
            </a:r>
            <a:r>
              <a:rPr lang="ru-RU" b="1" dirty="0" smtClean="0"/>
              <a:t>) = 65% = 0,65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307181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(стали) = 100кг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335756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</a:t>
            </a:r>
            <a:r>
              <a:rPr lang="en-US" b="1" dirty="0" smtClean="0"/>
              <a:t>Fe </a:t>
            </a:r>
            <a:r>
              <a:rPr lang="ru-RU" b="1" dirty="0" smtClean="0"/>
              <a:t>– </a:t>
            </a:r>
            <a:r>
              <a:rPr lang="en-US" b="1" dirty="0" smtClean="0"/>
              <a:t>Cr</a:t>
            </a:r>
            <a:r>
              <a:rPr lang="ru-RU" b="1" dirty="0" smtClean="0"/>
              <a:t>) = 2кг (3кг)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392906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</a:t>
            </a:r>
            <a:r>
              <a:rPr lang="en-US" b="1" dirty="0" smtClean="0"/>
              <a:t>Cr</a:t>
            </a:r>
            <a:r>
              <a:rPr lang="ru-RU" b="1" dirty="0" smtClean="0"/>
              <a:t> в стали) = ?</a:t>
            </a:r>
            <a:endParaRPr lang="ru-RU" b="1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285720" y="2357430"/>
            <a:ext cx="2500330" cy="1928826"/>
            <a:chOff x="428596" y="3072604"/>
            <a:chExt cx="3143272" cy="1714512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500298" y="3929066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428596" y="4286256"/>
              <a:ext cx="314327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428992" y="2143116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Решение:</a:t>
            </a:r>
            <a:endParaRPr lang="ru-R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3214678" y="2571744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1) </a:t>
            </a:r>
            <a:r>
              <a:rPr lang="en-US" sz="2000" b="1" dirty="0" smtClean="0"/>
              <a:t>m</a:t>
            </a:r>
            <a:r>
              <a:rPr lang="ru-RU" sz="2000" b="1" baseline="-25000" dirty="0" smtClean="0"/>
              <a:t>1</a:t>
            </a:r>
            <a:r>
              <a:rPr lang="ru-RU" sz="2000" b="1" dirty="0" smtClean="0"/>
              <a:t>(</a:t>
            </a:r>
            <a:r>
              <a:rPr lang="en-US" sz="2000" b="1" dirty="0" smtClean="0"/>
              <a:t>Cr</a:t>
            </a:r>
            <a:r>
              <a:rPr lang="ru-RU" sz="2000" b="1" dirty="0" smtClean="0"/>
              <a:t>) = 2000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0,65 = 1300г (1,3кг)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428992" y="2916792"/>
            <a:ext cx="5072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en-US" sz="2000" b="1" dirty="0" smtClean="0"/>
              <a:t>m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(</a:t>
            </a:r>
            <a:r>
              <a:rPr lang="en-US" sz="2000" b="1" dirty="0" smtClean="0"/>
              <a:t>Cr</a:t>
            </a:r>
            <a:r>
              <a:rPr lang="ru-RU" sz="2000" b="1" dirty="0" smtClean="0"/>
              <a:t>) = 3000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0,65 = 1950г (1,95кг)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214678" y="3286124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2) </a:t>
            </a:r>
            <a:r>
              <a:rPr lang="en-US" sz="2000" b="1" dirty="0" smtClean="0"/>
              <a:t>m</a:t>
            </a:r>
            <a:r>
              <a:rPr lang="ru-RU" sz="2000" b="1" baseline="-25000" dirty="0" smtClean="0"/>
              <a:t>1</a:t>
            </a:r>
            <a:r>
              <a:rPr lang="ru-RU" sz="2000" b="1" dirty="0" smtClean="0"/>
              <a:t>(хромовой стали) = 100 + 1,3 = 101,3кг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500430" y="3643314"/>
            <a:ext cx="5643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(хромовой стали) = 100 + 1,95 = 101,95кг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14678" y="4000504"/>
            <a:ext cx="5143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3) </a:t>
            </a:r>
            <a:r>
              <a:rPr lang="ru-RU" sz="2000" b="1" dirty="0" smtClean="0">
                <a:sym typeface="Symbol"/>
              </a:rPr>
              <a:t></a:t>
            </a:r>
            <a:r>
              <a:rPr lang="ru-RU" sz="2000" b="1" baseline="-25000" dirty="0" smtClean="0"/>
              <a:t>1</a:t>
            </a:r>
            <a:r>
              <a:rPr lang="ru-RU" sz="2000" b="1" dirty="0" smtClean="0"/>
              <a:t>(</a:t>
            </a:r>
            <a:r>
              <a:rPr lang="en-US" sz="2000" b="1" dirty="0" smtClean="0"/>
              <a:t>Cr</a:t>
            </a:r>
            <a:r>
              <a:rPr lang="ru-RU" sz="2000" b="1" dirty="0" smtClean="0"/>
              <a:t> в стали) = 1,3/101,3 = 0,013 (1,3%)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500430" y="4429132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ym typeface="Symbol"/>
              </a:rPr>
              <a:t>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(</a:t>
            </a:r>
            <a:r>
              <a:rPr lang="en-US" sz="2000" b="1" dirty="0" smtClean="0"/>
              <a:t>Cr</a:t>
            </a:r>
            <a:r>
              <a:rPr lang="ru-RU" sz="2000" b="1" dirty="0" smtClean="0"/>
              <a:t> в стали) = 1,95/101,95 = 0,019 (1,9%)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86116" y="4857760"/>
            <a:ext cx="5357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 массовые доли хрома 1,3% (1,9%)</a:t>
            </a:r>
            <a:endParaRPr lang="ru-RU" sz="2000" b="1" dirty="0"/>
          </a:p>
        </p:txBody>
      </p:sp>
      <p:sp>
        <p:nvSpPr>
          <p:cNvPr id="23" name="Управляющая кнопка: домой 22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2DA2-34BF-4B97-82CF-5B266632C3C9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86800" cy="1714512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/>
              <a:t>Задача №5</a:t>
            </a:r>
            <a:endParaRPr lang="ru-RU" sz="2000" b="1" u="sng" dirty="0" smtClean="0"/>
          </a:p>
          <a:p>
            <a:pPr>
              <a:buNone/>
            </a:pPr>
            <a:r>
              <a:rPr lang="ru-RU" sz="2000" b="1" dirty="0" smtClean="0"/>
              <a:t>Железная руда содержит 85% 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, 10% </a:t>
            </a:r>
            <a:r>
              <a:rPr lang="en-US" sz="2000" b="1" dirty="0" err="1" smtClean="0"/>
              <a:t>SiO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и 5% других примесей, не </a:t>
            </a:r>
          </a:p>
          <a:p>
            <a:pPr>
              <a:buNone/>
            </a:pPr>
            <a:r>
              <a:rPr lang="ru-RU" sz="2000" b="1" dirty="0" smtClean="0"/>
              <a:t>содержащих железо или кремний. Определите массу железа и хрома в </a:t>
            </a:r>
          </a:p>
          <a:p>
            <a:pPr>
              <a:buNone/>
            </a:pPr>
            <a:r>
              <a:rPr lang="ru-RU" sz="2000" b="1" dirty="0" smtClean="0"/>
              <a:t>1000кг железной руды.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57158" y="22859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Дано:	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264318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en-US" b="1" dirty="0" smtClean="0"/>
              <a:t>(Fe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r>
              <a:rPr lang="en-US" b="1" baseline="-25000" dirty="0" smtClean="0"/>
              <a:t>3</a:t>
            </a:r>
            <a:r>
              <a:rPr lang="en-US" b="1" dirty="0" smtClean="0"/>
              <a:t>) = 85% (0,85)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300037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</a:t>
            </a:r>
            <a:r>
              <a:rPr lang="en-US" b="1" dirty="0" err="1" smtClean="0"/>
              <a:t>SiO</a:t>
            </a:r>
            <a:r>
              <a:rPr lang="ru-RU" b="1" baseline="-25000" dirty="0" smtClean="0"/>
              <a:t>2</a:t>
            </a:r>
            <a:r>
              <a:rPr lang="ru-RU" b="1" dirty="0" smtClean="0"/>
              <a:t>) = 10% (0,1)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328612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ym typeface="Symbol"/>
              </a:rPr>
              <a:t></a:t>
            </a:r>
            <a:r>
              <a:rPr lang="ru-RU" b="1" dirty="0" smtClean="0"/>
              <a:t>(других прим.) = 5% (0,05)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357187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(руды) = 1000кг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2714620"/>
            <a:ext cx="3143272" cy="1714512"/>
            <a:chOff x="428596" y="3072604"/>
            <a:chExt cx="3143272" cy="171451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500298" y="3929066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28596" y="4286256"/>
              <a:ext cx="314327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285720" y="407194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</a:t>
            </a:r>
            <a:r>
              <a:rPr lang="en-US" b="1" dirty="0" smtClean="0"/>
              <a:t>Fe</a:t>
            </a:r>
            <a:r>
              <a:rPr lang="ru-RU" b="1" dirty="0" smtClean="0"/>
              <a:t>) = ?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435769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</a:t>
            </a:r>
            <a:r>
              <a:rPr lang="en-US" b="1" dirty="0" smtClean="0"/>
              <a:t>Si</a:t>
            </a:r>
            <a:r>
              <a:rPr lang="ru-RU" b="1" dirty="0" smtClean="0"/>
              <a:t>) = ?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2285992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Решение:</a:t>
            </a:r>
            <a:endParaRPr lang="ru-RU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643306" y="2643182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1) m(Fe</a:t>
            </a:r>
            <a:r>
              <a:rPr lang="en-US" sz="2000" b="1" baseline="-25000" dirty="0" smtClean="0"/>
              <a:t>2</a:t>
            </a:r>
            <a:r>
              <a:rPr lang="ru-RU" sz="2000" b="1" dirty="0" smtClean="0"/>
              <a:t>О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) = 1000 </a:t>
            </a:r>
            <a:r>
              <a:rPr lang="ru-RU" sz="2000" b="1" dirty="0" smtClean="0">
                <a:sym typeface="Symbol"/>
              </a:rPr>
              <a:t></a:t>
            </a:r>
            <a:r>
              <a:rPr lang="en-US" sz="2000" b="1" dirty="0" smtClean="0"/>
              <a:t> 0,85 = 850</a:t>
            </a:r>
            <a:r>
              <a:rPr lang="ru-RU" sz="2000" b="1" dirty="0" smtClean="0"/>
              <a:t>кг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29058" y="3000372"/>
            <a:ext cx="3357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ru-RU" sz="2000" b="1" dirty="0" smtClean="0"/>
              <a:t>(</a:t>
            </a:r>
            <a:r>
              <a:rPr lang="en-US" sz="2000" b="1" dirty="0" smtClean="0"/>
              <a:t>Si</a:t>
            </a:r>
            <a:r>
              <a:rPr lang="ru-RU" sz="2000" b="1" dirty="0" smtClean="0"/>
              <a:t>О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) = 1000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0,1 = 100кг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714744" y="3357562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2) М(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О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) = 56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2 + 48 = 160кг/</a:t>
            </a:r>
            <a:r>
              <a:rPr lang="ru-RU" sz="2000" b="1" dirty="0" err="1" smtClean="0"/>
              <a:t>кмоль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000496" y="3714752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М(</a:t>
            </a:r>
            <a:r>
              <a:rPr lang="en-US" sz="2000" b="1" dirty="0" smtClean="0"/>
              <a:t>Si</a:t>
            </a:r>
            <a:r>
              <a:rPr lang="ru-RU" sz="2000" b="1" dirty="0" smtClean="0"/>
              <a:t>О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) = 28 + 16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2 = 60кг/</a:t>
            </a:r>
            <a:r>
              <a:rPr lang="ru-RU" sz="2000" b="1" dirty="0" err="1" smtClean="0"/>
              <a:t>кмоль</a:t>
            </a:r>
            <a:endParaRPr lang="ru-RU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786182" y="4071942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3) </a:t>
            </a:r>
            <a:r>
              <a:rPr lang="en-US" sz="2000" b="1" dirty="0" smtClean="0"/>
              <a:t>m</a:t>
            </a:r>
            <a:r>
              <a:rPr lang="ru-RU" sz="2000" b="1" dirty="0" smtClean="0"/>
              <a:t>(</a:t>
            </a:r>
            <a:r>
              <a:rPr lang="en-US" sz="2000" b="1" dirty="0" smtClean="0"/>
              <a:t>Fe</a:t>
            </a:r>
            <a:r>
              <a:rPr lang="ru-RU" sz="2000" b="1" dirty="0" smtClean="0"/>
              <a:t>) = (112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850)/160 = 595кг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71934" y="4429132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</a:t>
            </a:r>
            <a:r>
              <a:rPr lang="ru-RU" sz="2000" b="1" dirty="0" smtClean="0"/>
              <a:t>(</a:t>
            </a:r>
            <a:r>
              <a:rPr lang="en-US" sz="2000" b="1" dirty="0" smtClean="0"/>
              <a:t>Si</a:t>
            </a:r>
            <a:r>
              <a:rPr lang="ru-RU" sz="2000" b="1" dirty="0" smtClean="0"/>
              <a:t>) = (28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100)/60 = 46,67кг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71802" y="4857760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Ответ:</a:t>
            </a:r>
            <a:r>
              <a:rPr lang="ru-RU" sz="2000" dirty="0" smtClean="0"/>
              <a:t> </a:t>
            </a:r>
            <a:r>
              <a:rPr lang="ru-RU" sz="2000" b="1" dirty="0" smtClean="0"/>
              <a:t>масса железа 595кг, масса кремния 46,67кг</a:t>
            </a:r>
            <a:endParaRPr lang="ru-RU" sz="2000" b="1" dirty="0"/>
          </a:p>
        </p:txBody>
      </p:sp>
      <p:sp>
        <p:nvSpPr>
          <p:cNvPr id="22" name="Управляющая кнопка: домой 21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Дата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9ABD4-C76F-4EE8-A4EE-5B25F82A2B08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686800" cy="1857388"/>
          </a:xfrm>
        </p:spPr>
        <p:txBody>
          <a:bodyPr/>
          <a:lstStyle/>
          <a:p>
            <a:pPr>
              <a:buNone/>
            </a:pPr>
            <a:r>
              <a:rPr lang="ru-RU" sz="2000" b="1" i="1" u="sng" dirty="0" smtClean="0"/>
              <a:t>Задача №6</a:t>
            </a:r>
            <a:endParaRPr lang="ru-RU" sz="2000" b="1" u="sng" dirty="0" smtClean="0"/>
          </a:p>
          <a:p>
            <a:pPr>
              <a:buNone/>
            </a:pPr>
            <a:r>
              <a:rPr lang="ru-RU" sz="2000" b="1" dirty="0" smtClean="0"/>
              <a:t>Определите объём (н.у.) оксида углерода (</a:t>
            </a:r>
            <a:r>
              <a:rPr lang="en-US" sz="2000" b="1" dirty="0" smtClean="0"/>
              <a:t>II</a:t>
            </a:r>
            <a:r>
              <a:rPr lang="ru-RU" sz="2000" b="1" dirty="0" smtClean="0"/>
              <a:t>), необходимый для </a:t>
            </a:r>
          </a:p>
          <a:p>
            <a:pPr>
              <a:buNone/>
            </a:pPr>
            <a:r>
              <a:rPr lang="ru-RU" sz="2000" b="1" dirty="0" smtClean="0"/>
              <a:t>восстановления железа из 1000 кг 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 и массу угля, который надо сжечь </a:t>
            </a:r>
          </a:p>
          <a:p>
            <a:pPr>
              <a:buNone/>
            </a:pPr>
            <a:r>
              <a:rPr lang="ru-RU" sz="2000" b="1" dirty="0" smtClean="0"/>
              <a:t>для получения требуемого объёма оксида углерода (</a:t>
            </a:r>
            <a:r>
              <a:rPr lang="en-US" sz="2000" b="1" dirty="0" smtClean="0"/>
              <a:t>II</a:t>
            </a:r>
            <a:r>
              <a:rPr lang="ru-RU" sz="2000" b="1" dirty="0" smtClean="0"/>
              <a:t>).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235743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Дано:	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786058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</a:t>
            </a:r>
            <a:r>
              <a:rPr lang="en-US" b="1" dirty="0" smtClean="0"/>
              <a:t>Fe</a:t>
            </a:r>
            <a:r>
              <a:rPr lang="ru-RU" b="1" baseline="-25000" dirty="0" smtClean="0"/>
              <a:t>2</a:t>
            </a:r>
            <a:r>
              <a:rPr lang="ru-RU" b="1" dirty="0" smtClean="0"/>
              <a:t>О</a:t>
            </a:r>
            <a:r>
              <a:rPr lang="ru-RU" b="1" baseline="-25000" dirty="0" smtClean="0"/>
              <a:t>3</a:t>
            </a:r>
            <a:r>
              <a:rPr lang="ru-RU" b="1" dirty="0" smtClean="0"/>
              <a:t>) = 1000кг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342900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V</a:t>
            </a:r>
            <a:r>
              <a:rPr lang="ru-RU" b="1" dirty="0" smtClean="0"/>
              <a:t>(</a:t>
            </a:r>
            <a:r>
              <a:rPr lang="en-US" b="1" dirty="0" smtClean="0"/>
              <a:t>CO</a:t>
            </a:r>
            <a:r>
              <a:rPr lang="ru-RU" b="1" dirty="0" smtClean="0"/>
              <a:t>) </a:t>
            </a:r>
            <a:r>
              <a:rPr lang="ru-RU" b="1" baseline="-25000" dirty="0" smtClean="0"/>
              <a:t>(н.у.) </a:t>
            </a:r>
            <a:r>
              <a:rPr lang="ru-RU" b="1" dirty="0" smtClean="0"/>
              <a:t>= ?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377404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</a:t>
            </a:r>
            <a:r>
              <a:rPr lang="ru-RU" b="1" dirty="0" smtClean="0"/>
              <a:t>(С) = ?</a:t>
            </a:r>
            <a:endParaRPr lang="ru-RU" b="1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214282" y="2214554"/>
            <a:ext cx="2500330" cy="1571636"/>
            <a:chOff x="428596" y="3072604"/>
            <a:chExt cx="3143272" cy="171451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 rot="5400000">
              <a:off x="2500298" y="3929066"/>
              <a:ext cx="171451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428596" y="4286256"/>
              <a:ext cx="3143272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3428992" y="2285992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Решение: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3214678" y="2714620"/>
            <a:ext cx="4929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1) </a:t>
            </a:r>
            <a:r>
              <a:rPr lang="en-US" sz="2000" b="1" dirty="0" smtClean="0"/>
              <a:t>n</a:t>
            </a:r>
            <a:r>
              <a:rPr lang="ru-RU" sz="2000" b="1" dirty="0" smtClean="0"/>
              <a:t>(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О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) = = 1000/160 = 6,25кмоль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28992" y="3143248"/>
            <a:ext cx="32861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6,25кмоль 18,75кмоль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3214678" y="3429000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2) </a:t>
            </a:r>
            <a:r>
              <a:rPr lang="en-US" sz="2000" b="1" dirty="0" smtClean="0"/>
              <a:t>Fe</a:t>
            </a:r>
            <a:r>
              <a:rPr lang="ru-RU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ru-RU" sz="2000" b="1" baseline="-25000" dirty="0" smtClean="0"/>
              <a:t>3</a:t>
            </a:r>
            <a:r>
              <a:rPr lang="ru-RU" sz="2000" b="1" dirty="0" smtClean="0"/>
              <a:t> + 3СО = 2 </a:t>
            </a:r>
            <a:r>
              <a:rPr lang="en-US" sz="2000" b="1" dirty="0" smtClean="0"/>
              <a:t>Fe</a:t>
            </a:r>
            <a:r>
              <a:rPr lang="ru-RU" sz="2000" b="1" dirty="0" smtClean="0"/>
              <a:t> + 3СО</a:t>
            </a:r>
            <a:r>
              <a:rPr lang="ru-RU" sz="2000" b="1" baseline="-25000" dirty="0" smtClean="0"/>
              <a:t>2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500430" y="3786190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1кмоль      3кмоль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14678" y="4143380"/>
            <a:ext cx="4643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3) </a:t>
            </a:r>
            <a:r>
              <a:rPr lang="en-US" sz="2000" b="1" dirty="0" smtClean="0"/>
              <a:t>V</a:t>
            </a:r>
            <a:r>
              <a:rPr lang="ru-RU" sz="2000" b="1" dirty="0" smtClean="0"/>
              <a:t>(</a:t>
            </a:r>
            <a:r>
              <a:rPr lang="en-US" sz="2000" b="1" dirty="0" smtClean="0"/>
              <a:t>CO</a:t>
            </a:r>
            <a:r>
              <a:rPr lang="ru-RU" sz="2000" b="1" dirty="0" smtClean="0"/>
              <a:t>) </a:t>
            </a:r>
            <a:r>
              <a:rPr lang="ru-RU" sz="2000" b="1" baseline="-25000" dirty="0" smtClean="0"/>
              <a:t>(н.у.) </a:t>
            </a:r>
            <a:r>
              <a:rPr lang="ru-RU" sz="2000" b="1" dirty="0" smtClean="0"/>
              <a:t>= 18,75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22,4 = 420м</a:t>
            </a:r>
            <a:r>
              <a:rPr lang="ru-RU" sz="2000" b="1" baseline="30000" dirty="0" smtClean="0"/>
              <a:t>3</a:t>
            </a:r>
            <a:endParaRPr lang="ru-RU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57554" y="4572008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18,75кмоль     </a:t>
            </a:r>
            <a:r>
              <a:rPr lang="ru-RU" sz="1400" dirty="0" err="1" smtClean="0"/>
              <a:t>18,75кмоль</a:t>
            </a:r>
            <a:endParaRPr lang="ru-RU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214678" y="4857760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4) 2С + О</a:t>
            </a:r>
            <a:r>
              <a:rPr lang="ru-RU" sz="2000" b="1" baseline="-25000" dirty="0" smtClean="0"/>
              <a:t>2</a:t>
            </a:r>
            <a:r>
              <a:rPr lang="ru-RU" sz="2000" b="1" dirty="0" smtClean="0"/>
              <a:t> = 2СО </a:t>
            </a:r>
            <a:endParaRPr lang="ru-RU" sz="2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28992" y="5143512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2кмоль          </a:t>
            </a:r>
            <a:r>
              <a:rPr lang="ru-RU" sz="1400" dirty="0" err="1" smtClean="0"/>
              <a:t>2кмоль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214678" y="5429264"/>
            <a:ext cx="3786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5) </a:t>
            </a:r>
            <a:r>
              <a:rPr lang="en-US" sz="2000" b="1" dirty="0" smtClean="0"/>
              <a:t>m</a:t>
            </a:r>
            <a:r>
              <a:rPr lang="ru-RU" sz="2000" b="1" dirty="0" smtClean="0"/>
              <a:t>(С) = 18,75 </a:t>
            </a:r>
            <a:r>
              <a:rPr lang="ru-RU" sz="2000" b="1" dirty="0" smtClean="0">
                <a:sym typeface="Symbol"/>
              </a:rPr>
              <a:t></a:t>
            </a:r>
            <a:r>
              <a:rPr lang="ru-RU" sz="2000" b="1" dirty="0" smtClean="0"/>
              <a:t> 12 = 225кг</a:t>
            </a:r>
            <a:endParaRPr lang="ru-RU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214678" y="5857892"/>
            <a:ext cx="5500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Ответ: объём угарного газа 420м</a:t>
            </a:r>
            <a:r>
              <a:rPr lang="ru-RU" b="1" baseline="30000" dirty="0" smtClean="0"/>
              <a:t>3</a:t>
            </a:r>
            <a:r>
              <a:rPr lang="ru-RU" b="1" dirty="0" smtClean="0"/>
              <a:t>, масса угля 225кг.</a:t>
            </a:r>
            <a:endParaRPr lang="ru-RU" b="1" dirty="0"/>
          </a:p>
        </p:txBody>
      </p:sp>
      <p:sp>
        <p:nvSpPr>
          <p:cNvPr id="25" name="Управляющая кнопка: домой 24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2358-1754-4DED-B31C-6AEC912BBC45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А.А.Карцова</a:t>
            </a:r>
            <a:r>
              <a:rPr lang="ru-RU" dirty="0" smtClean="0"/>
              <a:t>, А.Н.Лёвкин Химия 11 класс. Профильный уровень., М., «</a:t>
            </a:r>
            <a:r>
              <a:rPr lang="ru-RU" dirty="0" err="1" smtClean="0"/>
              <a:t>Вентана-Граф</a:t>
            </a:r>
            <a:r>
              <a:rPr lang="ru-RU" dirty="0" smtClean="0"/>
              <a:t>», 2012</a:t>
            </a:r>
          </a:p>
          <a:p>
            <a:pPr lvl="0"/>
            <a:r>
              <a:rPr lang="ru-RU" dirty="0" smtClean="0"/>
              <a:t>М.А.Рябов. Сборник задач и упражнений по химии. 9 класс. М., «Экзамен», 2013.</a:t>
            </a:r>
          </a:p>
          <a:p>
            <a:r>
              <a:rPr lang="ru-RU" dirty="0" smtClean="0"/>
              <a:t>Металлургический комбинат </a:t>
            </a:r>
            <a:r>
              <a:rPr lang="en-US" dirty="0" smtClean="0">
                <a:hlinkClick r:id="rId2"/>
              </a:rPr>
              <a:t>http://dic.academic.ru/dic.nsf/ruwiki/1829545</a:t>
            </a:r>
            <a:r>
              <a:rPr lang="ru-RU" dirty="0" smtClean="0"/>
              <a:t> </a:t>
            </a:r>
          </a:p>
          <a:p>
            <a:r>
              <a:rPr lang="ru-RU" dirty="0" smtClean="0"/>
              <a:t>Основы металлургического производства </a:t>
            </a:r>
            <a:r>
              <a:rPr lang="en-US" dirty="0" smtClean="0">
                <a:hlinkClick r:id="rId3"/>
              </a:rPr>
              <a:t>http://fs.nashaucheba.ru/docs/180/index-170427.html</a:t>
            </a:r>
            <a:r>
              <a:rPr lang="ru-RU" dirty="0" smtClean="0"/>
              <a:t> </a:t>
            </a:r>
          </a:p>
          <a:p>
            <a:r>
              <a:rPr lang="ru-RU" dirty="0" smtClean="0"/>
              <a:t>Фотографии </a:t>
            </a:r>
            <a:r>
              <a:rPr lang="en-US" dirty="0" smtClean="0">
                <a:hlinkClick r:id="rId4"/>
              </a:rPr>
              <a:t>http://www.google.ru/imghp?hl=ru&amp;tab=ii</a:t>
            </a:r>
            <a:r>
              <a:rPr lang="en-US" dirty="0" smtClean="0">
                <a:hlinkClick r:id="rId5"/>
              </a:rPr>
              <a:t> http://loveopium.ru/texnologiya/stalevary.html</a:t>
            </a:r>
            <a:endParaRPr lang="ru-RU" dirty="0" smtClean="0"/>
          </a:p>
          <a:p>
            <a:r>
              <a:rPr lang="ru-RU" dirty="0" smtClean="0"/>
              <a:t>Революция технологий </a:t>
            </a:r>
          </a:p>
          <a:p>
            <a:pPr>
              <a:buNone/>
            </a:pPr>
            <a:r>
              <a:rPr lang="ru-RU" dirty="0" smtClean="0"/>
              <a:t>	</a:t>
            </a:r>
            <a:r>
              <a:rPr lang="en-US" dirty="0" smtClean="0">
                <a:hlinkClick r:id="rId6"/>
              </a:rPr>
              <a:t>http://lon-live-metal.narod.ru/Revolution_2_Me.htm</a:t>
            </a:r>
            <a:endParaRPr lang="ru-RU" dirty="0" smtClean="0"/>
          </a:p>
          <a:p>
            <a:r>
              <a:rPr lang="ru-RU" dirty="0" smtClean="0"/>
              <a:t>Металлоискатели </a:t>
            </a:r>
            <a:r>
              <a:rPr lang="en-US" dirty="0" smtClean="0">
                <a:hlinkClick r:id="rId7"/>
              </a:rPr>
              <a:t>http://www.epr-magazine.ru/industrial_history/technologies/metallsearch/</a:t>
            </a:r>
            <a:endParaRPr lang="ru-RU" dirty="0" smtClean="0"/>
          </a:p>
          <a:p>
            <a:r>
              <a:rPr lang="ru-RU" dirty="0" smtClean="0"/>
              <a:t>Как закалялась сталь  </a:t>
            </a:r>
            <a:r>
              <a:rPr lang="en-US" dirty="0" smtClean="0">
                <a:hlinkClick r:id="rId8"/>
              </a:rPr>
              <a:t>http://fishki.net/comment.php?id=90823</a:t>
            </a:r>
            <a:endParaRPr lang="ru-RU" dirty="0" smtClean="0"/>
          </a:p>
          <a:p>
            <a:r>
              <a:rPr lang="ru-RU" dirty="0" smtClean="0"/>
              <a:t>Металлургические отходы </a:t>
            </a:r>
            <a:r>
              <a:rPr lang="en-US" dirty="0" smtClean="0">
                <a:hlinkClick r:id="rId9"/>
              </a:rPr>
              <a:t>http://www.dishisvobodno.ru/iron-and-steel-waste.html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428604"/>
            <a:ext cx="6000792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Источники информации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Управляющая кнопка: настраиваемая 4">
            <a:hlinkClick r:id="" action="ppaction://hlinkshowjump?jump=endshow" highlightClick="1"/>
          </p:cNvPr>
          <p:cNvSpPr/>
          <p:nvPr/>
        </p:nvSpPr>
        <p:spPr>
          <a:xfrm>
            <a:off x="8501090" y="6357958"/>
            <a:ext cx="285752" cy="28575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67654-94D4-4119-96AC-A8172B253E1C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708273"/>
            <a:ext cx="60722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Основное назначение дуговой печи - выплавка стали из металлического лома (скрапа);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источником тепла в дуговой печи является электрическая дуга, возникающая между электродами и жидким металлом или шихтой при приложении к электродам электрического тока необходимой силы (температура 3000</a:t>
            </a:r>
            <a:r>
              <a:rPr lang="ru-RU" baseline="30000" dirty="0" smtClean="0"/>
              <a:t>о</a:t>
            </a:r>
            <a:r>
              <a:rPr lang="ru-RU" dirty="0" smtClean="0"/>
              <a:t>С);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возможность электроплавки металлов впервые была установлена русским физиком </a:t>
            </a:r>
            <a:r>
              <a:rPr lang="ru-RU" b="1" dirty="0" smtClean="0">
                <a:solidFill>
                  <a:srgbClr val="FF0000"/>
                </a:solidFill>
              </a:rPr>
              <a:t>В. В. Петровым</a:t>
            </a:r>
            <a:r>
              <a:rPr lang="ru-RU" dirty="0" smtClean="0"/>
              <a:t>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1909 г. считают началом промышленного производства электростали в России. В этом году на дуговой печи </a:t>
            </a:r>
            <a:r>
              <a:rPr lang="ru-RU" b="1" dirty="0" smtClean="0">
                <a:solidFill>
                  <a:srgbClr val="FF0000"/>
                </a:solidFill>
              </a:rPr>
              <a:t>П. Эру </a:t>
            </a:r>
            <a:r>
              <a:rPr lang="ru-RU" dirty="0" smtClean="0"/>
              <a:t>было выплавлено 192 т высококачественной стали; 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/>
              <a:t> основоположником создания электрометаллургии качественных сталей в нашей стране следует считать металлурга </a:t>
            </a:r>
            <a:r>
              <a:rPr lang="ru-RU" b="1" dirty="0" smtClean="0">
                <a:solidFill>
                  <a:srgbClr val="FF0000"/>
                </a:solidFill>
              </a:rPr>
              <a:t>Н. И. Беляева</a:t>
            </a:r>
            <a:r>
              <a:rPr lang="ru-RU" dirty="0" smtClean="0"/>
              <a:t>. В 1916 г. он получил первую легированную электросталь.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428604"/>
            <a:ext cx="6643734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Электродуговая печь</a:t>
            </a:r>
          </a:p>
        </p:txBody>
      </p:sp>
      <p:pic>
        <p:nvPicPr>
          <p:cNvPr id="10242" name="Picture 2" descr="Русский физик В. В. Петров (предполагаемый портрет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0" y="266620"/>
            <a:ext cx="1800000" cy="2448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246" name="Picture 6" descr="http://img0.liveinternet.ru/images/attach/c/8/99/556/99556212_PaulHero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6842" y="2473238"/>
            <a:ext cx="1800000" cy="252739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0244" name="Picture 4" descr="http://img-fotki.yandex.ru/get/4102/wberdnikov.25/0_349e3_237db8fd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870147"/>
            <a:ext cx="1800000" cy="184500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F8B0E-559B-4F68-88C9-363DFC4C53B4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ic.academic.ru/pictures/wiki/files/68/DCE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3966" y="689066"/>
            <a:ext cx="4320000" cy="324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6" name="Picture 4" descr="http://www.tatasteeleurope.com/file_source/Images/Functions/Education/PictureGallery/ElectricArcFurnace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4214818"/>
            <a:ext cx="3081328" cy="2360589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85720" y="2071678"/>
            <a:ext cx="39814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/>
              <a:t>Свод печи</a:t>
            </a:r>
          </a:p>
          <a:p>
            <a:pPr>
              <a:buAutoNum type="arabicPeriod"/>
            </a:pPr>
            <a:r>
              <a:rPr lang="ru-RU" sz="2400" b="1" dirty="0" smtClean="0"/>
              <a:t>  Под печи</a:t>
            </a:r>
          </a:p>
          <a:p>
            <a:pPr>
              <a:buAutoNum type="arabicPeriod"/>
            </a:pPr>
            <a:r>
              <a:rPr lang="ru-RU" sz="2400" b="1" dirty="0" smtClean="0"/>
              <a:t>  Механизм наклона печи</a:t>
            </a:r>
          </a:p>
          <a:p>
            <a:pPr>
              <a:buAutoNum type="arabicPeriod"/>
            </a:pPr>
            <a:r>
              <a:rPr lang="ru-RU" sz="2400" b="1" dirty="0" smtClean="0"/>
              <a:t>  Электроды</a:t>
            </a:r>
          </a:p>
          <a:p>
            <a:pPr>
              <a:buAutoNum type="arabicPeriod"/>
            </a:pPr>
            <a:r>
              <a:rPr lang="ru-RU" sz="2400" b="1" dirty="0" smtClean="0"/>
              <a:t>  Расплав</a:t>
            </a:r>
          </a:p>
          <a:p>
            <a:pPr>
              <a:buAutoNum type="arabicPeriod"/>
            </a:pPr>
            <a:r>
              <a:rPr lang="ru-RU" sz="2400" b="1" dirty="0" smtClean="0"/>
              <a:t>  Электрическая дуга</a:t>
            </a: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671546" y="457200"/>
            <a:ext cx="8686800" cy="584775"/>
          </a:xfrm>
          <a:prstGeom prst="rect">
            <a:avLst/>
          </a:prstGeom>
          <a:ln w="10000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Устройство </a:t>
            </a: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электродуговой </a:t>
            </a:r>
            <a:r>
              <a:rPr kumimoji="0" lang="ru-RU" sz="3200" b="1" i="0" u="none" strike="noStrike" kern="1200" cap="none" spc="0" normalizeH="0" baseline="0" noProof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печи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6929454" y="4429132"/>
            <a:ext cx="1785950" cy="642942"/>
            <a:chOff x="6929454" y="4429132"/>
            <a:chExt cx="1785950" cy="642942"/>
          </a:xfrm>
        </p:grpSpPr>
        <p:sp>
          <p:nvSpPr>
            <p:cNvPr id="11" name="Овал 10"/>
            <p:cNvSpPr/>
            <p:nvPr/>
          </p:nvSpPr>
          <p:spPr>
            <a:xfrm>
              <a:off x="8286776" y="4429132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3" name="Прямая со стрелкой 22"/>
            <p:cNvCxnSpPr/>
            <p:nvPr/>
          </p:nvCxnSpPr>
          <p:spPr>
            <a:xfrm rot="10800000" flipV="1">
              <a:off x="6929454" y="4714884"/>
              <a:ext cx="1285884" cy="357190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358214" y="450057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1</a:t>
              </a:r>
              <a:endParaRPr lang="ru-RU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715272" y="5286388"/>
            <a:ext cx="1000132" cy="428628"/>
            <a:chOff x="7715272" y="5286388"/>
            <a:chExt cx="1000132" cy="428628"/>
          </a:xfrm>
        </p:grpSpPr>
        <p:sp>
          <p:nvSpPr>
            <p:cNvPr id="14" name="Овал 13"/>
            <p:cNvSpPr/>
            <p:nvPr/>
          </p:nvSpPr>
          <p:spPr>
            <a:xfrm>
              <a:off x="8286776" y="5286388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 rot="10800000" flipV="1">
              <a:off x="7715272" y="5572140"/>
              <a:ext cx="500066" cy="71438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358214" y="528638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3</a:t>
              </a:r>
              <a:endParaRPr lang="ru-RU" b="1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6215074" y="6072206"/>
            <a:ext cx="2500330" cy="428628"/>
            <a:chOff x="6215074" y="6072206"/>
            <a:chExt cx="2500330" cy="428628"/>
          </a:xfrm>
        </p:grpSpPr>
        <p:sp>
          <p:nvSpPr>
            <p:cNvPr id="9" name="Овал 8"/>
            <p:cNvSpPr/>
            <p:nvPr/>
          </p:nvSpPr>
          <p:spPr>
            <a:xfrm>
              <a:off x="8286776" y="6072206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rot="10800000">
              <a:off x="6215074" y="6072206"/>
              <a:ext cx="2000264" cy="285752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8358214" y="6072206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6</a:t>
              </a:r>
              <a:endParaRPr lang="ru-RU" b="1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3714744" y="4429132"/>
            <a:ext cx="1928826" cy="428628"/>
            <a:chOff x="3714744" y="4429132"/>
            <a:chExt cx="1928826" cy="428628"/>
          </a:xfrm>
        </p:grpSpPr>
        <p:sp>
          <p:nvSpPr>
            <p:cNvPr id="10" name="Овал 9"/>
            <p:cNvSpPr/>
            <p:nvPr/>
          </p:nvSpPr>
          <p:spPr>
            <a:xfrm>
              <a:off x="3714744" y="4429132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 flipV="1">
              <a:off x="4286248" y="4500570"/>
              <a:ext cx="1357322" cy="142876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786182" y="4429132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4</a:t>
              </a:r>
              <a:endParaRPr lang="ru-RU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714744" y="5214950"/>
            <a:ext cx="1714512" cy="857256"/>
            <a:chOff x="3714744" y="5214950"/>
            <a:chExt cx="1714512" cy="857256"/>
          </a:xfrm>
        </p:grpSpPr>
        <p:sp>
          <p:nvSpPr>
            <p:cNvPr id="12" name="Овал 11"/>
            <p:cNvSpPr/>
            <p:nvPr/>
          </p:nvSpPr>
          <p:spPr>
            <a:xfrm>
              <a:off x="3714744" y="5214950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4286248" y="5429264"/>
              <a:ext cx="1143008" cy="642942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786182" y="5214950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5</a:t>
              </a:r>
              <a:endParaRPr lang="ru-RU" b="1" dirty="0"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714744" y="6000768"/>
            <a:ext cx="1928826" cy="428628"/>
            <a:chOff x="3714744" y="6000768"/>
            <a:chExt cx="1928826" cy="428628"/>
          </a:xfrm>
        </p:grpSpPr>
        <p:sp>
          <p:nvSpPr>
            <p:cNvPr id="13" name="Овал 12"/>
            <p:cNvSpPr/>
            <p:nvPr/>
          </p:nvSpPr>
          <p:spPr>
            <a:xfrm>
              <a:off x="3714744" y="6000768"/>
              <a:ext cx="428628" cy="42862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 стрелкой 17"/>
            <p:cNvCxnSpPr/>
            <p:nvPr/>
          </p:nvCxnSpPr>
          <p:spPr>
            <a:xfrm>
              <a:off x="4214810" y="6215082"/>
              <a:ext cx="1428760" cy="214314"/>
            </a:xfrm>
            <a:prstGeom prst="straightConnector1">
              <a:avLst/>
            </a:prstGeom>
            <a:ln w="381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3786182" y="6000768"/>
              <a:ext cx="2857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2</a:t>
              </a:r>
              <a:endParaRPr lang="ru-RU" b="1" dirty="0"/>
            </a:p>
          </p:txBody>
        </p: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1E62-BF61-4DDD-9852-B15B1061C763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1" name="Номер слайда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08172"/>
            <a:ext cx="3600000" cy="2563638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44" name="Picture 20" descr="1741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436735"/>
            <a:ext cx="3600000" cy="256363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46" name="Picture 22" descr="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6842" y="3857628"/>
            <a:ext cx="3600000" cy="256363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48" name="Picture 24" descr="kovsh_metall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85784" y="3857628"/>
            <a:ext cx="3600000" cy="256363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5" name="Picture 16" descr="1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0" cy="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214414" y="428604"/>
            <a:ext cx="7500990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Дуговая сталеплавильная печь</a:t>
            </a:r>
          </a:p>
        </p:txBody>
      </p:sp>
      <p:pic>
        <p:nvPicPr>
          <p:cNvPr id="1038" name="Picture 14" descr="35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2428868"/>
            <a:ext cx="3600000" cy="25636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BC2D9-882C-4D09-BC7E-CD87DC0A82F5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428736"/>
            <a:ext cx="5072098" cy="4525963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Комплекс оборудования, в котором происходит пластическая деформация металла между вращающимися валками.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Это система машин, выполняющая вспомогательные операции: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транспортирование исходной заготовки со склада к нагревательным печам и к валкам стана,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передачу прокатываемого материала от одного калибра к другому,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кантовку,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транспортирование металла после прокатки,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резку на части,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маркировку или клеймение,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правку,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упаковку,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передачу на склад готовой продукции и др.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D:\Общие способы получения металлов\Металлургия\Прокатный ста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28604"/>
            <a:ext cx="3896934" cy="271464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Прямоугольник 4"/>
          <p:cNvSpPr/>
          <p:nvPr/>
        </p:nvSpPr>
        <p:spPr>
          <a:xfrm>
            <a:off x="285720" y="357166"/>
            <a:ext cx="6572296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Прокатный стан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7" descr="D:\Общие способы получения металлов\Металлургия\работа возле прокатного ста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3763459" cy="2819405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68A94-2090-48BD-B32D-072D777E3747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Общие способы получения металлов\Металлургия\прока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37496"/>
            <a:ext cx="3783206" cy="2520000"/>
          </a:xfrm>
          <a:prstGeom prst="rect">
            <a:avLst/>
          </a:prstGeom>
          <a:noFill/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riblet"/>
            <a:bevelB/>
          </a:sp3d>
        </p:spPr>
      </p:pic>
      <p:pic>
        <p:nvPicPr>
          <p:cNvPr id="1029" name="Picture 5" descr="D:\Общие способы получения металлов\Металлургия\Прокат круг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929066"/>
            <a:ext cx="3783206" cy="2520000"/>
          </a:xfrm>
          <a:prstGeom prst="rect">
            <a:avLst/>
          </a:prstGeom>
          <a:noFill/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6" name="Picture 2" descr="D:\Общие способы получения металлов\Металлургия\намоточное устройство прокатного ста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500174"/>
            <a:ext cx="2666999" cy="2911097"/>
          </a:xfrm>
          <a:prstGeom prst="rect">
            <a:avLst/>
          </a:prstGeom>
          <a:noFill/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8" name="Picture 4" descr="D:\Общие способы получения металлов\Металлургия\Прокат квадратного профил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4000504"/>
            <a:ext cx="3738569" cy="2243141"/>
          </a:xfrm>
          <a:prstGeom prst="rect">
            <a:avLst/>
          </a:prstGeom>
          <a:noFill/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30" name="Picture 6" descr="D:\Общие способы получения металлов\Металлургия\Прокат профил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14346" y="4000504"/>
            <a:ext cx="3441667" cy="2520000"/>
          </a:xfrm>
          <a:prstGeom prst="rect">
            <a:avLst/>
          </a:prstGeom>
          <a:noFill/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" name="Picture 2" descr="D:\Общие способы получения металлов\Металлургия\сляб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85784" y="337496"/>
            <a:ext cx="3783206" cy="2520000"/>
          </a:xfrm>
          <a:prstGeom prst="rect">
            <a:avLst/>
          </a:prstGeom>
          <a:noFill/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8" name="Прямоугольник 7"/>
          <p:cNvSpPr/>
          <p:nvPr/>
        </p:nvSpPr>
        <p:spPr>
          <a:xfrm>
            <a:off x="1643042" y="357166"/>
            <a:ext cx="6572296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Виды проката</a:t>
            </a:r>
          </a:p>
        </p:txBody>
      </p:sp>
      <p:sp>
        <p:nvSpPr>
          <p:cNvPr id="9" name="Управляющая кнопка: домой 8">
            <a:hlinkClick r:id="rId8" action="ppaction://hlinksldjump" highlightClick="1"/>
          </p:cNvPr>
          <p:cNvSpPr/>
          <p:nvPr/>
        </p:nvSpPr>
        <p:spPr>
          <a:xfrm>
            <a:off x="8715404" y="6357958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B0706-B9ED-4B56-BAD0-F7F8156A23E4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486771"/>
            <a:ext cx="8143932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Экологические проблемы </a:t>
            </a:r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металлургии</a:t>
            </a:r>
          </a:p>
        </p:txBody>
      </p:sp>
      <p:pic>
        <p:nvPicPr>
          <p:cNvPr id="6146" name="Picture 2" descr="D:\Общие способы получения металлов\Журналы\Экология производст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642918"/>
            <a:ext cx="2526136" cy="360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6" descr="http://www.dishisvobodno.ru/pictures/iron-and-steel-waste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286256"/>
            <a:ext cx="3143257" cy="235744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14282" y="1714488"/>
            <a:ext cx="542928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/>
              <a:t>Современное сталеплавильное производство характеризуется значительным объемом технологических выбросов.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На </a:t>
            </a:r>
            <a:r>
              <a:rPr lang="ru-RU" sz="2000" b="1" dirty="0" smtClean="0"/>
              <a:t>1 т</a:t>
            </a:r>
            <a:r>
              <a:rPr lang="ru-RU" sz="2000" dirty="0" smtClean="0"/>
              <a:t> выплавленного чугуна выделяется </a:t>
            </a:r>
            <a:r>
              <a:rPr lang="ru-RU" sz="2000" b="1" dirty="0" smtClean="0"/>
              <a:t>11—13 </a:t>
            </a:r>
            <a:r>
              <a:rPr lang="ru-RU" sz="2000" dirty="0" smtClean="0"/>
              <a:t>кг пыли, </a:t>
            </a:r>
            <a:r>
              <a:rPr lang="ru-RU" sz="2000" b="1" dirty="0" smtClean="0"/>
              <a:t>190—200</a:t>
            </a:r>
            <a:r>
              <a:rPr lang="ru-RU" sz="2000" dirty="0" smtClean="0"/>
              <a:t> кг оксида углерода, </a:t>
            </a:r>
            <a:r>
              <a:rPr lang="ru-RU" sz="2000" b="1" dirty="0" smtClean="0"/>
              <a:t>0,4</a:t>
            </a:r>
            <a:r>
              <a:rPr lang="ru-RU" sz="2000" dirty="0" smtClean="0"/>
              <a:t> кг диоксида серы, </a:t>
            </a:r>
            <a:r>
              <a:rPr lang="ru-RU" sz="2000" b="1" dirty="0" smtClean="0"/>
              <a:t>0,7</a:t>
            </a:r>
            <a:r>
              <a:rPr lang="ru-RU" sz="2000" dirty="0" smtClean="0"/>
              <a:t> кг углеводородов и др.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Концентрация пыли в отходящих газах составляет </a:t>
            </a:r>
            <a:r>
              <a:rPr lang="ru-RU" sz="2000" b="1" dirty="0" smtClean="0"/>
              <a:t>5—20 </a:t>
            </a:r>
            <a:r>
              <a:rPr lang="ru-RU" sz="2000" dirty="0" smtClean="0"/>
              <a:t>г/м</a:t>
            </a:r>
            <a:r>
              <a:rPr lang="ru-RU" sz="2000" baseline="30000" dirty="0" smtClean="0"/>
              <a:t>3</a:t>
            </a:r>
            <a:r>
              <a:rPr lang="ru-RU" sz="2000" dirty="0" smtClean="0"/>
              <a:t>, размер пыли </a:t>
            </a:r>
            <a:r>
              <a:rPr lang="ru-RU" sz="2000" b="1" dirty="0" smtClean="0"/>
              <a:t>35</a:t>
            </a:r>
            <a:r>
              <a:rPr lang="ru-RU" sz="2000" dirty="0" smtClean="0"/>
              <a:t> мкм.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При литье под действием теплоты жидкого металла из формовочных смесей выделяются бензол, фенол, формальдегид, метанол и другие токсичные вещества.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При литье под действием теплоты жидкого металла из формовочных смесей выделяются бензол, фенол, формальдегид, метанол и другие токсичные вещества</a:t>
            </a:r>
          </a:p>
          <a:p>
            <a:pPr algn="just">
              <a:buFont typeface="Arial" pitchFamily="34" charset="0"/>
              <a:buChar char="•"/>
            </a:pPr>
            <a:endParaRPr lang="ru-RU" sz="2000" dirty="0" smtClean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955A1-2ABC-4F53-A6B4-2759AA109AFF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www.dishisvobodno.ru/pictures/iron-and-steel-waste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89"/>
            <a:ext cx="2160000" cy="135491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48136" name="Picture 8" descr="http://www.dishisvobodno.ru/pictures/iron-and-steel-waste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9718" y="3429000"/>
            <a:ext cx="2160000" cy="3240000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14282" y="285728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1042177"/>
            <a:ext cx="600079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000" dirty="0" smtClean="0"/>
              <a:t>Общая масса накопленных промышленных отходов составляет около </a:t>
            </a:r>
            <a:r>
              <a:rPr lang="ru-RU" sz="2000" b="1" dirty="0" smtClean="0"/>
              <a:t>30 </a:t>
            </a:r>
            <a:r>
              <a:rPr lang="ru-RU" sz="2000" dirty="0" smtClean="0"/>
              <a:t>млрд. т. 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Только </a:t>
            </a:r>
            <a:r>
              <a:rPr lang="ru-RU" sz="2000" b="1" dirty="0" smtClean="0"/>
              <a:t>15 – 30% </a:t>
            </a:r>
            <a:r>
              <a:rPr lang="ru-RU" sz="2000" dirty="0" smtClean="0"/>
              <a:t>металлургических отходов подвергаются переработке. </a:t>
            </a: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Основная часть отработанных материалов хранится в отвалах (пластах, негодных для выработки), на шламовых полях и т.п. </a:t>
            </a:r>
            <a:endParaRPr lang="en-US" sz="2000" dirty="0" smtClean="0"/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По подсчётам экологов, площадь территории России, занимаемая промышленными отходами металлургических предприятий, составляет свыше </a:t>
            </a:r>
            <a:r>
              <a:rPr lang="ru-RU" sz="2000" b="1" dirty="0" smtClean="0"/>
              <a:t>1300</a:t>
            </a:r>
            <a:r>
              <a:rPr lang="ru-RU" sz="2000" dirty="0" smtClean="0"/>
              <a:t> кв. км. Зачастую отработанное сырьё складируется на плодородных землях.</a:t>
            </a:r>
          </a:p>
          <a:p>
            <a:pPr algn="just">
              <a:buFont typeface="Arial" pitchFamily="34" charset="0"/>
              <a:buChar char="•"/>
            </a:pPr>
            <a:r>
              <a:rPr lang="ru-RU" sz="2000" dirty="0" smtClean="0"/>
              <a:t> Промышленные отходы изобилуют токсичными веществами, и вещества эти способны мигрировать на огромные дистанции. Поэтому окружающая среда в радиусе </a:t>
            </a:r>
            <a:r>
              <a:rPr lang="ru-RU" sz="2000" b="1" dirty="0" smtClean="0"/>
              <a:t>200</a:t>
            </a:r>
            <a:r>
              <a:rPr lang="ru-RU" sz="2000" dirty="0" smtClean="0"/>
              <a:t> км от места захоронения металлургических отходов является загрязнённой.</a:t>
            </a:r>
          </a:p>
          <a:p>
            <a:pPr algn="just"/>
            <a:endParaRPr lang="ru-RU" dirty="0"/>
          </a:p>
        </p:txBody>
      </p:sp>
      <p:pic>
        <p:nvPicPr>
          <p:cNvPr id="10" name="Picture 2" descr="http://masters.donntu.edu.ua/2012/fimm/polyanskiy/diss/images/o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9718" y="1856971"/>
            <a:ext cx="2160000" cy="1357715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463EE-6961-429E-B8CE-9535602E57B4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428604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Способы решения экологических проблем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170" name="Picture 2" descr="D:\Общие способы получения металлов\Журналы\Экология и жиз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757826"/>
            <a:ext cx="2675159" cy="360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extBox 3"/>
          <p:cNvSpPr txBox="1"/>
          <p:nvPr/>
        </p:nvSpPr>
        <p:spPr>
          <a:xfrm>
            <a:off x="357158" y="2000240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1627940"/>
            <a:ext cx="6072230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При металлургическом производстве необходимо стремиться к созданию безотходного производства.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Для этого предприятиях помимо основного производства (чугуна, стали и проката) развиты сопутствующие химические производства по выпуску бензола, аммиака, минеральных удобрений, цемента.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Так как сернистый газ загрязняет окружающую среду, то на многих современных производствах этот газ при помощи специальных устройств улавливается и используется для производства серной кислоты. </a:t>
            </a:r>
            <a:endParaRPr lang="ru-RU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/>
              <a:t> Котлы-утилизаторы используют физическое тепло нагретых газов для получения пара, который идёт на отопление зданий.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/>
              <a:t> Пылеулавливающие устройства задерживают пыль.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/>
              <a:t> Перевод сталеплавильного производства на прогрессивную технологию непрерывной разливки стали позволяет снизить вредные выбросы в атмосферу на </a:t>
            </a:r>
            <a:r>
              <a:rPr lang="ru-RU" b="1" dirty="0" smtClean="0"/>
              <a:t>5,3</a:t>
            </a:r>
            <a:r>
              <a:rPr lang="ru-RU" dirty="0" smtClean="0"/>
              <a:t> тыс.т. в год.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dirty="0" smtClean="0"/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5F701-08B7-4B27-8ED1-A09C260279CC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1680</TotalTime>
  <Words>1676</Words>
  <Application>Microsoft Office PowerPoint</Application>
  <PresentationFormat>Экран (4:3)</PresentationFormat>
  <Paragraphs>231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Общие способы получения металлов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способы получения металлов</dc:title>
  <dc:creator>Бочкова И.А.</dc:creator>
  <cp:lastModifiedBy>1</cp:lastModifiedBy>
  <cp:revision>200</cp:revision>
  <dcterms:created xsi:type="dcterms:W3CDTF">2013-07-22T11:45:45Z</dcterms:created>
  <dcterms:modified xsi:type="dcterms:W3CDTF">2013-11-01T13:34:26Z</dcterms:modified>
</cp:coreProperties>
</file>