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70" r:id="rId3"/>
    <p:sldId id="284" r:id="rId4"/>
    <p:sldId id="289" r:id="rId5"/>
    <p:sldId id="286" r:id="rId6"/>
    <p:sldId id="287" r:id="rId7"/>
    <p:sldId id="288" r:id="rId8"/>
    <p:sldId id="29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89" autoAdjust="0"/>
    <p:restoredTop sz="94660"/>
  </p:normalViewPr>
  <p:slideViewPr>
    <p:cSldViewPr>
      <p:cViewPr varScale="1">
        <p:scale>
          <a:sx n="96" d="100"/>
          <a:sy n="96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9C50A-34E2-4419-9D47-7B5CDFE3D1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D718C-8E7F-4CEA-81B5-37FBA8A445CE}">
      <dgm:prSet phldrT="[Текст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мартеновский</a:t>
          </a:r>
          <a:endParaRPr lang="ru-RU" dirty="0"/>
        </a:p>
      </dgm:t>
    </dgm:pt>
    <dgm:pt modelId="{8376A413-12F1-4C86-BFE3-77342EDE31DD}" type="parTrans" cxnId="{993B1EB9-1381-4D47-8283-CAA07EBA5086}">
      <dgm:prSet/>
      <dgm:spPr/>
      <dgm:t>
        <a:bodyPr/>
        <a:lstStyle/>
        <a:p>
          <a:endParaRPr lang="ru-RU"/>
        </a:p>
      </dgm:t>
    </dgm:pt>
    <dgm:pt modelId="{AB830230-5D6F-4CAE-B068-EE0A169722AF}" type="sibTrans" cxnId="{993B1EB9-1381-4D47-8283-CAA07EBA5086}">
      <dgm:prSet/>
      <dgm:spPr/>
      <dgm:t>
        <a:bodyPr/>
        <a:lstStyle/>
        <a:p>
          <a:endParaRPr lang="ru-RU"/>
        </a:p>
      </dgm:t>
    </dgm:pt>
    <dgm:pt modelId="{26D53968-ADE6-4394-8929-D6EA1F1E263C}">
      <dgm:prSet phldrT="[Текст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бессемеровский</a:t>
          </a:r>
          <a:endParaRPr lang="ru-RU" dirty="0"/>
        </a:p>
      </dgm:t>
    </dgm:pt>
    <dgm:pt modelId="{D6593879-1A0E-4CBA-9C2A-7105131179FA}" type="parTrans" cxnId="{037F2B35-44F5-4F11-9601-17A3B58EA11F}">
      <dgm:prSet/>
      <dgm:spPr/>
      <dgm:t>
        <a:bodyPr/>
        <a:lstStyle/>
        <a:p>
          <a:endParaRPr lang="ru-RU"/>
        </a:p>
      </dgm:t>
    </dgm:pt>
    <dgm:pt modelId="{9FEB15D8-AFFF-4E27-AB21-C21328D7C893}" type="sibTrans" cxnId="{037F2B35-44F5-4F11-9601-17A3B58EA11F}">
      <dgm:prSet/>
      <dgm:spPr/>
      <dgm:t>
        <a:bodyPr/>
        <a:lstStyle/>
        <a:p>
          <a:endParaRPr lang="ru-RU"/>
        </a:p>
      </dgm:t>
    </dgm:pt>
    <dgm:pt modelId="{7326F4FC-3A24-4EA0-9372-26107CC6AA64}">
      <dgm:prSet phldrT="[Текст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томасовский</a:t>
          </a:r>
          <a:endParaRPr lang="ru-RU" dirty="0"/>
        </a:p>
      </dgm:t>
    </dgm:pt>
    <dgm:pt modelId="{483F7248-0D8E-46CF-BD0D-74D2A935848F}" type="parTrans" cxnId="{7FCA30BE-D157-48AC-B00D-B32E8D059301}">
      <dgm:prSet/>
      <dgm:spPr/>
      <dgm:t>
        <a:bodyPr/>
        <a:lstStyle/>
        <a:p>
          <a:endParaRPr lang="ru-RU"/>
        </a:p>
      </dgm:t>
    </dgm:pt>
    <dgm:pt modelId="{96C203D4-E456-4381-963C-1F70CEC5AAF4}" type="sibTrans" cxnId="{7FCA30BE-D157-48AC-B00D-B32E8D059301}">
      <dgm:prSet/>
      <dgm:spPr/>
      <dgm:t>
        <a:bodyPr/>
        <a:lstStyle/>
        <a:p>
          <a:endParaRPr lang="ru-RU"/>
        </a:p>
      </dgm:t>
    </dgm:pt>
    <dgm:pt modelId="{42ED2114-DBAF-4661-AFF1-189EF4C10F28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электродуговой</a:t>
          </a:r>
          <a:endParaRPr lang="ru-RU" dirty="0"/>
        </a:p>
      </dgm:t>
    </dgm:pt>
    <dgm:pt modelId="{CA972259-D652-45AC-828F-F4F6AE0081C2}" type="parTrans" cxnId="{DBD2A4F1-A27D-464C-BEA9-F203FAE1538A}">
      <dgm:prSet/>
      <dgm:spPr/>
      <dgm:t>
        <a:bodyPr/>
        <a:lstStyle/>
        <a:p>
          <a:endParaRPr lang="ru-RU"/>
        </a:p>
      </dgm:t>
    </dgm:pt>
    <dgm:pt modelId="{0F47953A-B625-4FAC-B9AF-03DE3C996F89}" type="sibTrans" cxnId="{DBD2A4F1-A27D-464C-BEA9-F203FAE1538A}">
      <dgm:prSet/>
      <dgm:spPr/>
      <dgm:t>
        <a:bodyPr/>
        <a:lstStyle/>
        <a:p>
          <a:endParaRPr lang="ru-RU"/>
        </a:p>
      </dgm:t>
    </dgm:pt>
    <dgm:pt modelId="{C204B9E8-2DF8-4BC6-995C-51867209186E}" type="pres">
      <dgm:prSet presAssocID="{0109C50A-34E2-4419-9D47-7B5CDFE3D1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091D85-593D-42FD-9229-C24712262F41}" type="pres">
      <dgm:prSet presAssocID="{8F6D718C-8E7F-4CEA-81B5-37FBA8A445CE}" presName="comp" presStyleCnt="0"/>
      <dgm:spPr/>
    </dgm:pt>
    <dgm:pt modelId="{7C52B34E-4B52-4FDD-9B7F-C582947FE3AD}" type="pres">
      <dgm:prSet presAssocID="{8F6D718C-8E7F-4CEA-81B5-37FBA8A445CE}" presName="box" presStyleLbl="node1" presStyleIdx="0" presStyleCnt="4" custLinFactNeighborX="-391" custLinFactNeighborY="2499"/>
      <dgm:spPr/>
      <dgm:t>
        <a:bodyPr/>
        <a:lstStyle/>
        <a:p>
          <a:endParaRPr lang="ru-RU"/>
        </a:p>
      </dgm:t>
    </dgm:pt>
    <dgm:pt modelId="{8CE9BF2B-8180-4073-98A0-DDB3E1AEC8FF}" type="pres">
      <dgm:prSet presAssocID="{8F6D718C-8E7F-4CEA-81B5-37FBA8A445CE}" presName="img" presStyleLbl="fgImgPlace1" presStyleIdx="0" presStyleCnt="4" custScaleX="63738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accent6">
              <a:lumMod val="50000"/>
            </a:schemeClr>
          </a:solidFill>
        </a:ln>
      </dgm:spPr>
    </dgm:pt>
    <dgm:pt modelId="{57544EB1-06CB-4AE4-8011-3C615C954553}" type="pres">
      <dgm:prSet presAssocID="{8F6D718C-8E7F-4CEA-81B5-37FBA8A445C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C539F-DF41-4632-AEFA-CD120683E3CE}" type="pres">
      <dgm:prSet presAssocID="{AB830230-5D6F-4CAE-B068-EE0A169722AF}" presName="spacer" presStyleCnt="0"/>
      <dgm:spPr/>
    </dgm:pt>
    <dgm:pt modelId="{B85C6C9F-5991-4216-9D2F-65148E6F3079}" type="pres">
      <dgm:prSet presAssocID="{26D53968-ADE6-4394-8929-D6EA1F1E263C}" presName="comp" presStyleCnt="0"/>
      <dgm:spPr/>
    </dgm:pt>
    <dgm:pt modelId="{33D18D98-4D80-4513-8563-5BB0EA9B8305}" type="pres">
      <dgm:prSet presAssocID="{26D53968-ADE6-4394-8929-D6EA1F1E263C}" presName="box" presStyleLbl="node1" presStyleIdx="1" presStyleCnt="4"/>
      <dgm:spPr/>
      <dgm:t>
        <a:bodyPr/>
        <a:lstStyle/>
        <a:p>
          <a:endParaRPr lang="ru-RU"/>
        </a:p>
      </dgm:t>
    </dgm:pt>
    <dgm:pt modelId="{256A1349-2BA8-4A1A-9964-E64815C8D76A}" type="pres">
      <dgm:prSet presAssocID="{26D53968-ADE6-4394-8929-D6EA1F1E263C}" presName="img" presStyleLbl="fgImgPlace1" presStyleIdx="1" presStyleCnt="4" custScaleX="63738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chemeClr val="accent6">
              <a:lumMod val="50000"/>
            </a:schemeClr>
          </a:solidFill>
        </a:ln>
      </dgm:spPr>
    </dgm:pt>
    <dgm:pt modelId="{C9622CA5-D674-4AF9-A975-074C158884F2}" type="pres">
      <dgm:prSet presAssocID="{26D53968-ADE6-4394-8929-D6EA1F1E263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815E4-D4D5-49A7-B3BE-D6A9B607F8F1}" type="pres">
      <dgm:prSet presAssocID="{9FEB15D8-AFFF-4E27-AB21-C21328D7C893}" presName="spacer" presStyleCnt="0"/>
      <dgm:spPr/>
    </dgm:pt>
    <dgm:pt modelId="{6EC19029-D4F7-4565-9983-A98BC5836824}" type="pres">
      <dgm:prSet presAssocID="{7326F4FC-3A24-4EA0-9372-26107CC6AA64}" presName="comp" presStyleCnt="0"/>
      <dgm:spPr/>
    </dgm:pt>
    <dgm:pt modelId="{E3B3FB0E-07C8-40E2-B07F-B2AC57D4C39B}" type="pres">
      <dgm:prSet presAssocID="{7326F4FC-3A24-4EA0-9372-26107CC6AA64}" presName="box" presStyleLbl="node1" presStyleIdx="2" presStyleCnt="4" custLinFactNeighborX="-1429" custLinFactNeighborY="1273"/>
      <dgm:spPr/>
      <dgm:t>
        <a:bodyPr/>
        <a:lstStyle/>
        <a:p>
          <a:endParaRPr lang="ru-RU"/>
        </a:p>
      </dgm:t>
    </dgm:pt>
    <dgm:pt modelId="{C6A0242D-00EC-4AF6-932D-622C5882B8A2}" type="pres">
      <dgm:prSet presAssocID="{7326F4FC-3A24-4EA0-9372-26107CC6AA64}" presName="img" presStyleLbl="fgImgPlace1" presStyleIdx="2" presStyleCnt="4" custScaleX="63738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8575">
          <a:solidFill>
            <a:schemeClr val="accent6">
              <a:lumMod val="50000"/>
            </a:schemeClr>
          </a:solidFill>
        </a:ln>
      </dgm:spPr>
    </dgm:pt>
    <dgm:pt modelId="{F078480F-C087-497E-8BCE-026ED875A593}" type="pres">
      <dgm:prSet presAssocID="{7326F4FC-3A24-4EA0-9372-26107CC6AA6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C6BA2-0B6D-4493-AB82-AC92FBEBB691}" type="pres">
      <dgm:prSet presAssocID="{96C203D4-E456-4381-963C-1F70CEC5AAF4}" presName="spacer" presStyleCnt="0"/>
      <dgm:spPr/>
    </dgm:pt>
    <dgm:pt modelId="{1050C329-A02F-4F80-8F69-C5038BB2A113}" type="pres">
      <dgm:prSet presAssocID="{42ED2114-DBAF-4661-AFF1-189EF4C10F28}" presName="comp" presStyleCnt="0"/>
      <dgm:spPr/>
    </dgm:pt>
    <dgm:pt modelId="{BFDFA59C-BD19-4457-81D5-97A544D2907C}" type="pres">
      <dgm:prSet presAssocID="{42ED2114-DBAF-4661-AFF1-189EF4C10F28}" presName="box" presStyleLbl="node1" presStyleIdx="3" presStyleCnt="4"/>
      <dgm:spPr/>
      <dgm:t>
        <a:bodyPr/>
        <a:lstStyle/>
        <a:p>
          <a:endParaRPr lang="ru-RU"/>
        </a:p>
      </dgm:t>
    </dgm:pt>
    <dgm:pt modelId="{A3C8C64C-A4EB-4689-A798-5E3AFF1DCAA0}" type="pres">
      <dgm:prSet presAssocID="{42ED2114-DBAF-4661-AFF1-189EF4C10F28}" presName="img" presStyleLbl="fgImgPlace1" presStyleIdx="3" presStyleCnt="4" custScaleX="60509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08F5D67-14D3-415C-ACF7-2CD6AC696759}" type="pres">
      <dgm:prSet presAssocID="{42ED2114-DBAF-4661-AFF1-189EF4C10F2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EA9467-F9B4-40E5-B657-BDB559EE4338}" type="presOf" srcId="{0109C50A-34E2-4419-9D47-7B5CDFE3D1FB}" destId="{C204B9E8-2DF8-4BC6-995C-51867209186E}" srcOrd="0" destOrd="0" presId="urn:microsoft.com/office/officeart/2005/8/layout/vList4"/>
    <dgm:cxn modelId="{67B99FF5-E83D-42DE-8D46-1440D7AD8E46}" type="presOf" srcId="{8F6D718C-8E7F-4CEA-81B5-37FBA8A445CE}" destId="{7C52B34E-4B52-4FDD-9B7F-C582947FE3AD}" srcOrd="0" destOrd="0" presId="urn:microsoft.com/office/officeart/2005/8/layout/vList4"/>
    <dgm:cxn modelId="{24959499-1E64-4768-93B2-373E6840D9FC}" type="presOf" srcId="{26D53968-ADE6-4394-8929-D6EA1F1E263C}" destId="{33D18D98-4D80-4513-8563-5BB0EA9B8305}" srcOrd="0" destOrd="0" presId="urn:microsoft.com/office/officeart/2005/8/layout/vList4"/>
    <dgm:cxn modelId="{883ED0DB-DF0D-4ABE-B4A2-519C082C7FD2}" type="presOf" srcId="{8F6D718C-8E7F-4CEA-81B5-37FBA8A445CE}" destId="{57544EB1-06CB-4AE4-8011-3C615C954553}" srcOrd="1" destOrd="0" presId="urn:microsoft.com/office/officeart/2005/8/layout/vList4"/>
    <dgm:cxn modelId="{2140E7F9-9E52-407E-9CA6-A23BF4F99817}" type="presOf" srcId="{42ED2114-DBAF-4661-AFF1-189EF4C10F28}" destId="{BFDFA59C-BD19-4457-81D5-97A544D2907C}" srcOrd="0" destOrd="0" presId="urn:microsoft.com/office/officeart/2005/8/layout/vList4"/>
    <dgm:cxn modelId="{993B1EB9-1381-4D47-8283-CAA07EBA5086}" srcId="{0109C50A-34E2-4419-9D47-7B5CDFE3D1FB}" destId="{8F6D718C-8E7F-4CEA-81B5-37FBA8A445CE}" srcOrd="0" destOrd="0" parTransId="{8376A413-12F1-4C86-BFE3-77342EDE31DD}" sibTransId="{AB830230-5D6F-4CAE-B068-EE0A169722AF}"/>
    <dgm:cxn modelId="{3617C937-CD98-45D2-A9E8-03E95DEC23DE}" type="presOf" srcId="{26D53968-ADE6-4394-8929-D6EA1F1E263C}" destId="{C9622CA5-D674-4AF9-A975-074C158884F2}" srcOrd="1" destOrd="0" presId="urn:microsoft.com/office/officeart/2005/8/layout/vList4"/>
    <dgm:cxn modelId="{DBD2A4F1-A27D-464C-BEA9-F203FAE1538A}" srcId="{0109C50A-34E2-4419-9D47-7B5CDFE3D1FB}" destId="{42ED2114-DBAF-4661-AFF1-189EF4C10F28}" srcOrd="3" destOrd="0" parTransId="{CA972259-D652-45AC-828F-F4F6AE0081C2}" sibTransId="{0F47953A-B625-4FAC-B9AF-03DE3C996F89}"/>
    <dgm:cxn modelId="{5838A9DE-FDE1-4A3C-AA06-3CABC87F8810}" type="presOf" srcId="{7326F4FC-3A24-4EA0-9372-26107CC6AA64}" destId="{F078480F-C087-497E-8BCE-026ED875A593}" srcOrd="1" destOrd="0" presId="urn:microsoft.com/office/officeart/2005/8/layout/vList4"/>
    <dgm:cxn modelId="{7FCA30BE-D157-48AC-B00D-B32E8D059301}" srcId="{0109C50A-34E2-4419-9D47-7B5CDFE3D1FB}" destId="{7326F4FC-3A24-4EA0-9372-26107CC6AA64}" srcOrd="2" destOrd="0" parTransId="{483F7248-0D8E-46CF-BD0D-74D2A935848F}" sibTransId="{96C203D4-E456-4381-963C-1F70CEC5AAF4}"/>
    <dgm:cxn modelId="{15CD4A3B-B4CF-4E72-9668-98D265DD866F}" type="presOf" srcId="{7326F4FC-3A24-4EA0-9372-26107CC6AA64}" destId="{E3B3FB0E-07C8-40E2-B07F-B2AC57D4C39B}" srcOrd="0" destOrd="0" presId="urn:microsoft.com/office/officeart/2005/8/layout/vList4"/>
    <dgm:cxn modelId="{037F2B35-44F5-4F11-9601-17A3B58EA11F}" srcId="{0109C50A-34E2-4419-9D47-7B5CDFE3D1FB}" destId="{26D53968-ADE6-4394-8929-D6EA1F1E263C}" srcOrd="1" destOrd="0" parTransId="{D6593879-1A0E-4CBA-9C2A-7105131179FA}" sibTransId="{9FEB15D8-AFFF-4E27-AB21-C21328D7C893}"/>
    <dgm:cxn modelId="{59ED45AA-5546-4ED8-ADE8-6B89EDE741B8}" type="presOf" srcId="{42ED2114-DBAF-4661-AFF1-189EF4C10F28}" destId="{508F5D67-14D3-415C-ACF7-2CD6AC696759}" srcOrd="1" destOrd="0" presId="urn:microsoft.com/office/officeart/2005/8/layout/vList4"/>
    <dgm:cxn modelId="{1E6BC84B-653B-4625-97E7-1267F9C5366C}" type="presParOf" srcId="{C204B9E8-2DF8-4BC6-995C-51867209186E}" destId="{17091D85-593D-42FD-9229-C24712262F41}" srcOrd="0" destOrd="0" presId="urn:microsoft.com/office/officeart/2005/8/layout/vList4"/>
    <dgm:cxn modelId="{515632C1-4C10-423F-9ECF-996506B6E89E}" type="presParOf" srcId="{17091D85-593D-42FD-9229-C24712262F41}" destId="{7C52B34E-4B52-4FDD-9B7F-C582947FE3AD}" srcOrd="0" destOrd="0" presId="urn:microsoft.com/office/officeart/2005/8/layout/vList4"/>
    <dgm:cxn modelId="{08A1BA70-846E-46C8-A02C-CF3CD40BE0C7}" type="presParOf" srcId="{17091D85-593D-42FD-9229-C24712262F41}" destId="{8CE9BF2B-8180-4073-98A0-DDB3E1AEC8FF}" srcOrd="1" destOrd="0" presId="urn:microsoft.com/office/officeart/2005/8/layout/vList4"/>
    <dgm:cxn modelId="{A047FAD2-2175-496C-B4E9-214055E452C0}" type="presParOf" srcId="{17091D85-593D-42FD-9229-C24712262F41}" destId="{57544EB1-06CB-4AE4-8011-3C615C954553}" srcOrd="2" destOrd="0" presId="urn:microsoft.com/office/officeart/2005/8/layout/vList4"/>
    <dgm:cxn modelId="{B5E44484-CFDE-4B97-91FD-65CCD3639462}" type="presParOf" srcId="{C204B9E8-2DF8-4BC6-995C-51867209186E}" destId="{343C539F-DF41-4632-AEFA-CD120683E3CE}" srcOrd="1" destOrd="0" presId="urn:microsoft.com/office/officeart/2005/8/layout/vList4"/>
    <dgm:cxn modelId="{4C6AF39C-A96C-414C-BA7B-2E930153CE44}" type="presParOf" srcId="{C204B9E8-2DF8-4BC6-995C-51867209186E}" destId="{B85C6C9F-5991-4216-9D2F-65148E6F3079}" srcOrd="2" destOrd="0" presId="urn:microsoft.com/office/officeart/2005/8/layout/vList4"/>
    <dgm:cxn modelId="{550693B7-149C-4FE3-A6F1-6EA0AEDDFE57}" type="presParOf" srcId="{B85C6C9F-5991-4216-9D2F-65148E6F3079}" destId="{33D18D98-4D80-4513-8563-5BB0EA9B8305}" srcOrd="0" destOrd="0" presId="urn:microsoft.com/office/officeart/2005/8/layout/vList4"/>
    <dgm:cxn modelId="{E419FB7E-1F29-457E-9276-01F2C95305BF}" type="presParOf" srcId="{B85C6C9F-5991-4216-9D2F-65148E6F3079}" destId="{256A1349-2BA8-4A1A-9964-E64815C8D76A}" srcOrd="1" destOrd="0" presId="urn:microsoft.com/office/officeart/2005/8/layout/vList4"/>
    <dgm:cxn modelId="{4813F2F9-0B59-4FD1-A1AF-63F16856F884}" type="presParOf" srcId="{B85C6C9F-5991-4216-9D2F-65148E6F3079}" destId="{C9622CA5-D674-4AF9-A975-074C158884F2}" srcOrd="2" destOrd="0" presId="urn:microsoft.com/office/officeart/2005/8/layout/vList4"/>
    <dgm:cxn modelId="{7125E57E-7DFC-43D4-853F-ADE4A2FEFE13}" type="presParOf" srcId="{C204B9E8-2DF8-4BC6-995C-51867209186E}" destId="{90B815E4-D4D5-49A7-B3BE-D6A9B607F8F1}" srcOrd="3" destOrd="0" presId="urn:microsoft.com/office/officeart/2005/8/layout/vList4"/>
    <dgm:cxn modelId="{CC8CF4CA-ECA6-4F6E-8A5F-6383EDF919C8}" type="presParOf" srcId="{C204B9E8-2DF8-4BC6-995C-51867209186E}" destId="{6EC19029-D4F7-4565-9983-A98BC5836824}" srcOrd="4" destOrd="0" presId="urn:microsoft.com/office/officeart/2005/8/layout/vList4"/>
    <dgm:cxn modelId="{60AD9E34-6F46-4BE2-B45C-798231B6AD9A}" type="presParOf" srcId="{6EC19029-D4F7-4565-9983-A98BC5836824}" destId="{E3B3FB0E-07C8-40E2-B07F-B2AC57D4C39B}" srcOrd="0" destOrd="0" presId="urn:microsoft.com/office/officeart/2005/8/layout/vList4"/>
    <dgm:cxn modelId="{DCF457D1-709E-4F2E-9AC7-4F2974764E27}" type="presParOf" srcId="{6EC19029-D4F7-4565-9983-A98BC5836824}" destId="{C6A0242D-00EC-4AF6-932D-622C5882B8A2}" srcOrd="1" destOrd="0" presId="urn:microsoft.com/office/officeart/2005/8/layout/vList4"/>
    <dgm:cxn modelId="{1106F3DC-FD40-4BB8-A797-6EA979A7FB0A}" type="presParOf" srcId="{6EC19029-D4F7-4565-9983-A98BC5836824}" destId="{F078480F-C087-497E-8BCE-026ED875A593}" srcOrd="2" destOrd="0" presId="urn:microsoft.com/office/officeart/2005/8/layout/vList4"/>
    <dgm:cxn modelId="{D3072E94-2596-4C8A-9CEE-A16FF14F542F}" type="presParOf" srcId="{C204B9E8-2DF8-4BC6-995C-51867209186E}" destId="{22DC6BA2-0B6D-4493-AB82-AC92FBEBB691}" srcOrd="5" destOrd="0" presId="urn:microsoft.com/office/officeart/2005/8/layout/vList4"/>
    <dgm:cxn modelId="{2DEB4D82-538C-4626-B2FB-9DA1CB16003E}" type="presParOf" srcId="{C204B9E8-2DF8-4BC6-995C-51867209186E}" destId="{1050C329-A02F-4F80-8F69-C5038BB2A113}" srcOrd="6" destOrd="0" presId="urn:microsoft.com/office/officeart/2005/8/layout/vList4"/>
    <dgm:cxn modelId="{9A8E7C10-0DBC-4618-8B8E-87A4539D3F48}" type="presParOf" srcId="{1050C329-A02F-4F80-8F69-C5038BB2A113}" destId="{BFDFA59C-BD19-4457-81D5-97A544D2907C}" srcOrd="0" destOrd="0" presId="urn:microsoft.com/office/officeart/2005/8/layout/vList4"/>
    <dgm:cxn modelId="{863760E3-62F9-4C0D-9DBC-1DEAA1509750}" type="presParOf" srcId="{1050C329-A02F-4F80-8F69-C5038BB2A113}" destId="{A3C8C64C-A4EB-4689-A798-5E3AFF1DCAA0}" srcOrd="1" destOrd="0" presId="urn:microsoft.com/office/officeart/2005/8/layout/vList4"/>
    <dgm:cxn modelId="{11CC9AFE-C174-4A29-9002-60277876A48A}" type="presParOf" srcId="{1050C329-A02F-4F80-8F69-C5038BB2A113}" destId="{508F5D67-14D3-415C-ACF7-2CD6AC696759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139E9-F44A-4ABC-873B-BF680152B46A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82885-4C5B-4B22-B9BF-710CE892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2885-4C5B-4B22-B9BF-710CE89242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DAFE-273F-49EC-828B-E30CBC260BE8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5A31-0406-4DDB-B242-B25F092C876F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264F-8FFD-4DEF-A2D0-DD77DF1ADC9B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D8A2-8035-4C6A-812C-DAF70EC44AF8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D1B-0D4D-4CFB-AFD1-52E27482CC3A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687-3FAA-4977-AF77-D8A108CFECF2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3E16-C413-4FEF-B88D-F4047F52622C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0B2C-DA60-4053-9DA1-01F668753DE4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7BCF-F557-4E2D-8B31-7859BBF08783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EE6-2974-4FDC-BDA5-FFC0742EB2ED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000F-ACA5-4ADC-BE6F-032B602D0157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836BC0-4910-461D-B054-B46495E8690D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2638473c09e07ec33b0990106a324a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91" y="142851"/>
            <a:ext cx="8512910" cy="56436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Общие способы получения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металлов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14686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Понятие о металлургии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1429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Ленинградская область, Волховский район,</a:t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МОБУ «Сясьстройская СОШ №2»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286388"/>
            <a:ext cx="3357586" cy="143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Автор: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учитель химии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высшей квалификационной категории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Бочкова Ирина Анатольевна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0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2013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428604"/>
            <a:ext cx="6929486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Производство стали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D:\Общие способы получения металлов\Журналы\Чёрные метал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47694"/>
            <a:ext cx="2752725" cy="381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214282" y="1500174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Сущность процесса: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уменьшение содержания углерода;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возможно более полное удаление </a:t>
            </a:r>
            <a:r>
              <a:rPr lang="en-US" dirty="0" smtClean="0"/>
              <a:t>S</a:t>
            </a:r>
            <a:r>
              <a:rPr lang="ru-RU" dirty="0" smtClean="0"/>
              <a:t> и</a:t>
            </a:r>
            <a:r>
              <a:rPr lang="en-US" dirty="0" smtClean="0"/>
              <a:t> P</a:t>
            </a:r>
            <a:r>
              <a:rPr lang="ru-RU" dirty="0" smtClean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доведение содержания </a:t>
            </a:r>
            <a:r>
              <a:rPr lang="en-US" dirty="0" smtClean="0"/>
              <a:t> Si </a:t>
            </a:r>
            <a:r>
              <a:rPr lang="ru-RU" dirty="0" smtClean="0"/>
              <a:t>и </a:t>
            </a:r>
            <a:r>
              <a:rPr lang="en-US" dirty="0" smtClean="0"/>
              <a:t>Mn</a:t>
            </a:r>
            <a:r>
              <a:rPr lang="ru-RU" dirty="0" smtClean="0"/>
              <a:t> до требуемых пределов.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643182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Сырьё: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передельный чугун;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железный лом;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обогащённая железная руда.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214414" y="4214818"/>
          <a:ext cx="500066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378619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Способы переработки чугуна:</a:t>
            </a:r>
            <a:endParaRPr lang="ru-RU" b="1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E876-373E-4F00-A704-B3EE58EF812C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s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143380"/>
            <a:ext cx="3420000" cy="23213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TextBox 4"/>
          <p:cNvSpPr txBox="1"/>
          <p:nvPr/>
        </p:nvSpPr>
        <p:spPr>
          <a:xfrm>
            <a:off x="214282" y="1500174"/>
            <a:ext cx="45720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</a:t>
            </a:r>
            <a:r>
              <a:rPr lang="ru-RU" sz="1600" b="1" dirty="0" smtClean="0">
                <a:solidFill>
                  <a:srgbClr val="FF0000"/>
                </a:solidFill>
              </a:rPr>
              <a:t> Окисление примесей кислородом воздуха:</a:t>
            </a:r>
          </a:p>
          <a:p>
            <a:r>
              <a:rPr lang="ru-RU" sz="1600" b="1" dirty="0" smtClean="0"/>
              <a:t>	</a:t>
            </a:r>
            <a:r>
              <a:rPr lang="en-US" sz="1600" b="1" dirty="0" smtClean="0"/>
              <a:t>2C + 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= 2CO +Q</a:t>
            </a:r>
          </a:p>
          <a:p>
            <a:r>
              <a:rPr lang="en-US" sz="1600" b="1" dirty="0" smtClean="0"/>
              <a:t>	Si + O</a:t>
            </a:r>
            <a:r>
              <a:rPr lang="en-US" sz="1600" b="1" baseline="-25000" dirty="0" smtClean="0"/>
              <a:t>2 </a:t>
            </a:r>
            <a:r>
              <a:rPr lang="en-US" sz="1600" b="1" dirty="0" smtClean="0"/>
              <a:t>= SiO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+ Q</a:t>
            </a:r>
          </a:p>
          <a:p>
            <a:r>
              <a:rPr lang="en-US" sz="1600" b="1" dirty="0" smtClean="0"/>
              <a:t>	S + 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= SO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+ Q</a:t>
            </a:r>
          </a:p>
          <a:p>
            <a:r>
              <a:rPr lang="en-US" sz="1600" b="1" dirty="0" smtClean="0"/>
              <a:t>	4P + 5O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= 2P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 + Q</a:t>
            </a:r>
          </a:p>
          <a:p>
            <a:r>
              <a:rPr lang="en-US" sz="1600" b="1" dirty="0" smtClean="0"/>
              <a:t>	2Mn + 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= 2MnO + Q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II</a:t>
            </a:r>
            <a:r>
              <a:rPr lang="ru-RU" sz="1600" b="1" dirty="0" smtClean="0">
                <a:solidFill>
                  <a:srgbClr val="FF0000"/>
                </a:solidFill>
              </a:rPr>
              <a:t> Частичное окисление железа кислородом:</a:t>
            </a:r>
          </a:p>
          <a:p>
            <a:r>
              <a:rPr lang="ru-RU" sz="1600" b="1" dirty="0" smtClean="0"/>
              <a:t>	</a:t>
            </a:r>
            <a:r>
              <a:rPr lang="en-US" sz="1600" b="1" dirty="0" smtClean="0"/>
              <a:t>2Fe + O2 = 2FeO + Q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III </a:t>
            </a:r>
            <a:r>
              <a:rPr lang="ru-RU" sz="1600" b="1" dirty="0" smtClean="0">
                <a:solidFill>
                  <a:srgbClr val="FF0000"/>
                </a:solidFill>
              </a:rPr>
              <a:t>Окисление примесей оксидом железа (</a:t>
            </a:r>
            <a:r>
              <a:rPr lang="en-US" sz="1600" b="1" dirty="0" smtClean="0">
                <a:solidFill>
                  <a:srgbClr val="FF0000"/>
                </a:solidFill>
              </a:rPr>
              <a:t>II</a:t>
            </a:r>
            <a:r>
              <a:rPr lang="ru-RU" sz="1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sz="1600" b="1" dirty="0" smtClean="0"/>
              <a:t>	</a:t>
            </a:r>
            <a:r>
              <a:rPr lang="en-US" sz="1600" b="1" dirty="0" smtClean="0"/>
              <a:t>C + FeO</a:t>
            </a:r>
            <a:r>
              <a:rPr lang="ru-RU" sz="1600" b="1" dirty="0" smtClean="0"/>
              <a:t> </a:t>
            </a:r>
            <a:r>
              <a:rPr lang="en-US" sz="1600" b="1" dirty="0" smtClean="0"/>
              <a:t>= Fe</a:t>
            </a:r>
            <a:r>
              <a:rPr lang="ru-RU" sz="1600" b="1" dirty="0" smtClean="0"/>
              <a:t> + </a:t>
            </a:r>
            <a:r>
              <a:rPr lang="en-US" sz="1600" b="1" dirty="0" smtClean="0"/>
              <a:t>CO </a:t>
            </a:r>
            <a:r>
              <a:rPr lang="ru-RU" sz="1600" b="1" dirty="0" smtClean="0"/>
              <a:t>- </a:t>
            </a:r>
            <a:r>
              <a:rPr lang="en-US" sz="1600" b="1" dirty="0" smtClean="0"/>
              <a:t>Q</a:t>
            </a:r>
          </a:p>
          <a:p>
            <a:r>
              <a:rPr lang="en-US" sz="1600" b="1" dirty="0" smtClean="0"/>
              <a:t>	Si + </a:t>
            </a:r>
            <a:r>
              <a:rPr lang="ru-RU" sz="1600" b="1" dirty="0" smtClean="0"/>
              <a:t>2</a:t>
            </a:r>
            <a:r>
              <a:rPr lang="en-US" sz="1600" b="1" dirty="0" smtClean="0"/>
              <a:t>FeO</a:t>
            </a:r>
            <a:r>
              <a:rPr lang="ru-RU" sz="1600" b="1" dirty="0" smtClean="0"/>
              <a:t> </a:t>
            </a:r>
            <a:r>
              <a:rPr lang="en-US" sz="1600" b="1" dirty="0" smtClean="0"/>
              <a:t>= </a:t>
            </a:r>
            <a:r>
              <a:rPr lang="ru-RU" sz="1600" b="1" dirty="0" smtClean="0"/>
              <a:t>2</a:t>
            </a:r>
            <a:r>
              <a:rPr lang="en-US" sz="1600" b="1" dirty="0" smtClean="0"/>
              <a:t>Fe</a:t>
            </a:r>
            <a:r>
              <a:rPr lang="ru-RU" sz="1600" b="1" dirty="0" smtClean="0"/>
              <a:t> + </a:t>
            </a:r>
            <a:r>
              <a:rPr lang="en-US" sz="1600" b="1" dirty="0" smtClean="0"/>
              <a:t>SiO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+ Q</a:t>
            </a:r>
          </a:p>
          <a:p>
            <a:r>
              <a:rPr lang="en-US" sz="1600" b="1" dirty="0" smtClean="0"/>
              <a:t>	S +</a:t>
            </a:r>
            <a:r>
              <a:rPr lang="ru-RU" sz="1600" b="1" dirty="0" smtClean="0"/>
              <a:t> 2</a:t>
            </a:r>
            <a:r>
              <a:rPr lang="en-US" sz="1600" b="1" dirty="0" smtClean="0"/>
              <a:t>FeO = </a:t>
            </a:r>
            <a:r>
              <a:rPr lang="ru-RU" sz="1600" b="1" dirty="0" smtClean="0"/>
              <a:t>2</a:t>
            </a:r>
            <a:r>
              <a:rPr lang="en-US" sz="1600" b="1" dirty="0" smtClean="0"/>
              <a:t>Fe</a:t>
            </a:r>
            <a:r>
              <a:rPr lang="ru-RU" sz="1600" b="1" dirty="0" smtClean="0"/>
              <a:t> + </a:t>
            </a:r>
            <a:r>
              <a:rPr lang="en-US" sz="1600" b="1" dirty="0" smtClean="0"/>
              <a:t>SO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+ Q</a:t>
            </a:r>
          </a:p>
          <a:p>
            <a:r>
              <a:rPr lang="en-US" sz="1600" b="1" dirty="0" smtClean="0"/>
              <a:t>	</a:t>
            </a:r>
            <a:r>
              <a:rPr lang="ru-RU" sz="1600" b="1" dirty="0" smtClean="0"/>
              <a:t>2</a:t>
            </a:r>
            <a:r>
              <a:rPr lang="en-US" sz="1600" b="1" dirty="0" smtClean="0"/>
              <a:t>P + </a:t>
            </a:r>
            <a:r>
              <a:rPr lang="ru-RU" sz="1600" b="1" dirty="0" smtClean="0"/>
              <a:t>5</a:t>
            </a:r>
            <a:r>
              <a:rPr lang="en-US" sz="1600" b="1" dirty="0" smtClean="0"/>
              <a:t>FeO</a:t>
            </a:r>
            <a:r>
              <a:rPr lang="ru-RU" sz="1600" b="1" dirty="0" smtClean="0"/>
              <a:t> </a:t>
            </a:r>
            <a:r>
              <a:rPr lang="en-US" sz="1600" b="1" dirty="0" smtClean="0"/>
              <a:t>= </a:t>
            </a:r>
            <a:r>
              <a:rPr lang="ru-RU" sz="1600" b="1" dirty="0" smtClean="0"/>
              <a:t>5</a:t>
            </a:r>
            <a:r>
              <a:rPr lang="en-US" sz="1600" b="1" dirty="0" smtClean="0"/>
              <a:t>Fe</a:t>
            </a:r>
            <a:r>
              <a:rPr lang="ru-RU" sz="1600" b="1" dirty="0" smtClean="0"/>
              <a:t> + </a:t>
            </a:r>
            <a:r>
              <a:rPr lang="en-US" sz="1600" b="1" dirty="0" smtClean="0"/>
              <a:t>P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 + Q</a:t>
            </a:r>
          </a:p>
          <a:p>
            <a:r>
              <a:rPr lang="en-US" sz="1600" b="1" dirty="0" smtClean="0"/>
              <a:t>	Mn + FeO</a:t>
            </a:r>
            <a:r>
              <a:rPr lang="ru-RU" sz="1600" b="1" dirty="0" smtClean="0"/>
              <a:t> </a:t>
            </a:r>
            <a:r>
              <a:rPr lang="en-US" sz="1600" b="1" dirty="0" smtClean="0"/>
              <a:t>= Fe</a:t>
            </a:r>
            <a:r>
              <a:rPr lang="ru-RU" sz="1600" b="1" dirty="0" smtClean="0"/>
              <a:t> + </a:t>
            </a:r>
            <a:r>
              <a:rPr lang="en-US" sz="1600" b="1" dirty="0" smtClean="0"/>
              <a:t>MnO + Q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IV</a:t>
            </a:r>
            <a:r>
              <a:rPr lang="ru-RU" sz="1600" b="1" dirty="0" smtClean="0">
                <a:solidFill>
                  <a:srgbClr val="FF0000"/>
                </a:solidFill>
              </a:rPr>
              <a:t> Шлакообразование:</a:t>
            </a:r>
          </a:p>
          <a:p>
            <a:r>
              <a:rPr lang="ru-RU" sz="1600" b="1" dirty="0" smtClean="0"/>
              <a:t>	</a:t>
            </a:r>
            <a:r>
              <a:rPr lang="en-US" sz="1600" b="1" dirty="0" err="1" smtClean="0"/>
              <a:t>CaO</a:t>
            </a:r>
            <a:r>
              <a:rPr lang="en-US" sz="1600" b="1" dirty="0" smtClean="0"/>
              <a:t> + SiO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= CaSiO</a:t>
            </a:r>
            <a:r>
              <a:rPr lang="en-US" sz="1600" b="1" baseline="-25000" dirty="0" smtClean="0"/>
              <a:t>3</a:t>
            </a:r>
          </a:p>
          <a:p>
            <a:r>
              <a:rPr lang="en-US" sz="1600" b="1" dirty="0" smtClean="0"/>
              <a:t>	3CaO + P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5 </a:t>
            </a:r>
            <a:r>
              <a:rPr lang="en-US" sz="1600" b="1" dirty="0" smtClean="0"/>
              <a:t>= Ca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(PO</a:t>
            </a:r>
            <a:r>
              <a:rPr lang="en-US" sz="1600" b="1" baseline="-25000" dirty="0" smtClean="0"/>
              <a:t>4</a:t>
            </a:r>
            <a:r>
              <a:rPr lang="en-US" sz="1600" b="1" dirty="0" smtClean="0"/>
              <a:t>) </a:t>
            </a:r>
            <a:r>
              <a:rPr lang="en-US" sz="1600" b="1" baseline="-25000" dirty="0" smtClean="0"/>
              <a:t>2</a:t>
            </a:r>
          </a:p>
          <a:p>
            <a:r>
              <a:rPr lang="en-US" sz="1600" b="1" dirty="0" smtClean="0"/>
              <a:t>	MnO + SiO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= MnSiO</a:t>
            </a:r>
            <a:r>
              <a:rPr lang="en-US" sz="1600" b="1" baseline="-25000" dirty="0" smtClean="0"/>
              <a:t>3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V </a:t>
            </a:r>
            <a:r>
              <a:rPr lang="ru-RU" sz="1600" b="1" dirty="0" smtClean="0">
                <a:solidFill>
                  <a:srgbClr val="FF0000"/>
                </a:solidFill>
              </a:rPr>
              <a:t>раскисление железа ферромарганцем:</a:t>
            </a:r>
          </a:p>
          <a:p>
            <a:r>
              <a:rPr lang="ru-RU" sz="1600" b="1" dirty="0" smtClean="0"/>
              <a:t>	</a:t>
            </a:r>
            <a:r>
              <a:rPr lang="en-US" sz="1600" b="1" dirty="0" smtClean="0"/>
              <a:t>FeO + Mn = MnO + Fe</a:t>
            </a:r>
            <a:endParaRPr lang="ru-RU" sz="1600" b="1" dirty="0" smtClean="0"/>
          </a:p>
          <a:p>
            <a:endParaRPr lang="ru-RU" dirty="0"/>
          </a:p>
        </p:txBody>
      </p:sp>
      <p:pic>
        <p:nvPicPr>
          <p:cNvPr id="17412" name="Picture 4" descr="http://www.bulat-steel-sib.ru/images/Varka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00042"/>
            <a:ext cx="3420000" cy="2565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7414" name="Picture 6" descr="s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285992"/>
            <a:ext cx="3420000" cy="23213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071538" y="357166"/>
            <a:ext cx="6500858" cy="584775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Химизм варки стали</a:t>
            </a:r>
            <a:endParaRPr kumimoji="0" lang="ru-RU" sz="32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B68-2066-4770-BCC3-817941A03DED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785926"/>
            <a:ext cx="49292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dirty="0" smtClean="0"/>
              <a:t>Первым секрет получения дамасской, или булатной стали разгадал в </a:t>
            </a:r>
            <a:r>
              <a:rPr lang="ru-RU" dirty="0" smtClean="0">
                <a:solidFill>
                  <a:srgbClr val="FF0000"/>
                </a:solidFill>
              </a:rPr>
              <a:t>1828</a:t>
            </a:r>
            <a:r>
              <a:rPr lang="ru-RU" dirty="0" smtClean="0"/>
              <a:t> году генерал-майор </a:t>
            </a:r>
            <a:r>
              <a:rPr lang="ru-RU" dirty="0" smtClean="0">
                <a:solidFill>
                  <a:srgbClr val="FF0000"/>
                </a:solidFill>
              </a:rPr>
              <a:t>Павел Аносов</a:t>
            </a:r>
            <a:r>
              <a:rPr lang="ru-RU" dirty="0" smtClean="0"/>
              <a:t>, который надзирал над производством металла на заводе в Златоусте;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англичанин </a:t>
            </a:r>
            <a:r>
              <a:rPr lang="ru-RU" dirty="0" smtClean="0">
                <a:solidFill>
                  <a:srgbClr val="FF0000"/>
                </a:solidFill>
              </a:rPr>
              <a:t>Генри </a:t>
            </a:r>
            <a:r>
              <a:rPr lang="ru-RU" dirty="0" err="1" smtClean="0">
                <a:solidFill>
                  <a:srgbClr val="FF0000"/>
                </a:solidFill>
              </a:rPr>
              <a:t>Бессемер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</a:t>
            </a:r>
            <a:r>
              <a:rPr lang="ru-RU" dirty="0" smtClean="0">
                <a:solidFill>
                  <a:srgbClr val="FF0000"/>
                </a:solidFill>
              </a:rPr>
              <a:t>1856</a:t>
            </a:r>
            <a:r>
              <a:rPr lang="ru-RU" dirty="0" smtClean="0"/>
              <a:t> году изобрел конверторный способ изготовления стали. Этот метод стал сегодня основным в черной металлургии;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французский металлург </a:t>
            </a:r>
            <a:r>
              <a:rPr lang="ru-RU" dirty="0" smtClean="0">
                <a:solidFill>
                  <a:srgbClr val="FF0000"/>
                </a:solidFill>
              </a:rPr>
              <a:t>Пьер Мартен</a:t>
            </a:r>
            <a:r>
              <a:rPr lang="ru-RU" dirty="0" smtClean="0"/>
              <a:t>, в </a:t>
            </a:r>
            <a:r>
              <a:rPr lang="ru-RU" dirty="0" smtClean="0">
                <a:solidFill>
                  <a:srgbClr val="FF0000"/>
                </a:solidFill>
              </a:rPr>
              <a:t>1865</a:t>
            </a:r>
            <a:r>
              <a:rPr lang="ru-RU" dirty="0" smtClean="0"/>
              <a:t> году запатентовал печь для выплавки стали нового образца, в производстве стало возможным использовать лом, которого на планете к тому времени накопилось громадное количество;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Сидней Джилкрист Томас </a:t>
            </a:r>
            <a:r>
              <a:rPr lang="ru-RU" dirty="0" smtClean="0"/>
              <a:t>а </a:t>
            </a:r>
            <a:r>
              <a:rPr lang="ru-RU" dirty="0" smtClean="0">
                <a:solidFill>
                  <a:srgbClr val="FF0000"/>
                </a:solidFill>
              </a:rPr>
              <a:t>1878</a:t>
            </a:r>
            <a:r>
              <a:rPr lang="ru-RU" dirty="0" smtClean="0"/>
              <a:t> году придумал, как удалять из железной руды при плавке серу и фосфор.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</p:txBody>
      </p:sp>
      <p:pic>
        <p:nvPicPr>
          <p:cNvPr id="46082" name="Picture 2" descr="http://www.epr-magazine.ru/industrial_history/technologies/metallsearch/8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847681"/>
            <a:ext cx="3780000" cy="17955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6084" name="Picture 4" descr="http://www.epr-magazine.ru/industrial_history/technologies/metallsearch/8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156" y="2847945"/>
            <a:ext cx="3780000" cy="17955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6086" name="Picture 6" descr="http://www.epr-magazine.ru/industrial_history/technologies/metallsearch/8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848209"/>
            <a:ext cx="3780000" cy="17955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671546" y="457200"/>
            <a:ext cx="8686800" cy="584775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История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сталеплавильного </a:t>
            </a:r>
            <a:r>
              <a:rPr kumimoji="0" lang="ru-RU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производства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1742-2F93-4EB4-91EC-B64F0462DC71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Pierre Martin (1824-19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8604"/>
            <a:ext cx="2324086" cy="30663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714348" y="500042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Мартеновская печь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928802"/>
            <a:ext cx="56436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Название произошло от фамилии французского инженера и металлурга </a:t>
            </a:r>
            <a:r>
              <a:rPr lang="ru-RU" b="1" dirty="0" smtClean="0">
                <a:solidFill>
                  <a:srgbClr val="FF0000"/>
                </a:solidFill>
              </a:rPr>
              <a:t>Пьера Мартена</a:t>
            </a:r>
            <a:r>
              <a:rPr lang="ru-RU" b="1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В 1864 предложил новый способ получения литой стали в регенеративных пламенных печах.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Использовал  принцип регенерации тепла продуктов горения для подогрева не только воздуха, но и газа. Благодаря этому удалось получить температуру, достаточную для выплавки стали.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Широко применялся в металлургии в последней четверти XIX века.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Мартеновская печь работает в среднем 1 год, после чего кирпич выгорает и теплоизоляция ухудшается.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 С 1970-х годов новые мартеновские печи в мире более не строятся. </a:t>
            </a:r>
            <a:r>
              <a:rPr lang="ru-RU" b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В России первую мартеновскую печь построили в 1869—1870гг. на </a:t>
            </a:r>
            <a:r>
              <a:rPr lang="ru-RU" dirty="0" err="1" smtClean="0"/>
              <a:t>Сормовском</a:t>
            </a:r>
            <a:r>
              <a:rPr lang="ru-RU" dirty="0" smtClean="0"/>
              <a:t> заводе </a:t>
            </a:r>
            <a:r>
              <a:rPr lang="ru-RU" b="1" dirty="0" err="1" smtClean="0">
                <a:solidFill>
                  <a:srgbClr val="FF0000"/>
                </a:solidFill>
              </a:rPr>
              <a:t>А.А.Износков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Н.Н. Кузнецов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988" name="Picture 4" descr="http://dic.academic.ru/pictures/enc_tech/i_3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085" y="3714752"/>
            <a:ext cx="2762633" cy="302418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620-A278-42EF-93F2-164733407568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Сталева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9430" y="500042"/>
            <a:ext cx="3777412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3012" name="Picture 4" descr="Сталева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9570" y="477562"/>
            <a:ext cx="3780000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3014" name="Picture 6" descr="Сталева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6843" y="3837958"/>
            <a:ext cx="3779999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Прямоугольник 5"/>
          <p:cNvSpPr/>
          <p:nvPr/>
        </p:nvSpPr>
        <p:spPr>
          <a:xfrm>
            <a:off x="2071670" y="428604"/>
            <a:ext cx="5857916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Мартен</a:t>
            </a:r>
          </a:p>
        </p:txBody>
      </p:sp>
      <p:pic>
        <p:nvPicPr>
          <p:cNvPr id="43016" name="Picture 8" descr="http://www.citycelebrity.ru/userfiles/_DSC837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78390" y="3837958"/>
            <a:ext cx="3778820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6" descr="Чусовской металлургический заво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000240"/>
            <a:ext cx="4320000" cy="288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0D4-EC1C-4BF6-B77D-CEE8C329AF75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lon-live-metal.narod.ru/L3B_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931" y="1000108"/>
            <a:ext cx="2383275" cy="18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4036" name="Picture 4" descr="http://lon-live-metal.narod.ru/L3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0347" y="1000108"/>
            <a:ext cx="1304529" cy="18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44" y="2857496"/>
            <a:ext cx="68580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600" dirty="0" smtClean="0"/>
              <a:t>В основе  процессов лежит один принцип: чугун, из которого получают сталь, очищают, продувая через него воздух;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сосуд, где протекает реакция (</a:t>
            </a:r>
            <a:r>
              <a:rPr lang="ru-RU" sz="1600" i="1" dirty="0" smtClean="0"/>
              <a:t>конвертер</a:t>
            </a:r>
            <a:r>
              <a:rPr lang="ru-RU" sz="1600" dirty="0" smtClean="0"/>
              <a:t>) имеет грушевидную форму с открытой горловиной вверху; укреплен на горизонтальной оси, что позволяет его наклонять;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конвертеры Бессемера и Томаса по внешнему виду одинаковы;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главное различие:  </a:t>
            </a:r>
            <a:r>
              <a:rPr lang="ru-RU" sz="1600" b="1" dirty="0" smtClean="0"/>
              <a:t>бессемеровский конвертер изнутри выложен - кислой</a:t>
            </a:r>
            <a:r>
              <a:rPr lang="ru-RU" sz="1600" dirty="0" smtClean="0"/>
              <a:t>  огнеупорной футеровкой и в нем нельзя удалить фосфор в основной шлак, потому что такой шлак быстро разъедает кислую футеровку.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/>
              <a:t> Томасовский</a:t>
            </a:r>
            <a:r>
              <a:rPr lang="ru-RU" sz="1600" dirty="0" smtClean="0"/>
              <a:t> конвертер имеет основную футеровку, поэтому здесь, добавляя известь, можно получить </a:t>
            </a:r>
            <a:r>
              <a:rPr lang="ru-RU" sz="1600" b="1" dirty="0" smtClean="0"/>
              <a:t>основной шлак</a:t>
            </a:r>
            <a:r>
              <a:rPr lang="ru-RU" sz="1600" dirty="0" smtClean="0"/>
              <a:t>, который хорошо извлекает</a:t>
            </a:r>
            <a:r>
              <a:rPr lang="ru-RU" sz="1600" b="1" dirty="0" smtClean="0"/>
              <a:t> фосфор</a:t>
            </a:r>
            <a:r>
              <a:rPr lang="ru-RU" sz="1600" dirty="0" smtClean="0"/>
              <a:t> из чугуна, но не разрушает</a:t>
            </a:r>
            <a:r>
              <a:rPr lang="ru-RU" sz="1600" b="1" dirty="0" smtClean="0"/>
              <a:t> основную футеровку</a:t>
            </a:r>
            <a:r>
              <a:rPr lang="ru-RU" sz="1600" dirty="0" smtClean="0"/>
              <a:t>.</a:t>
            </a:r>
            <a:r>
              <a:rPr lang="ru-RU" sz="1600" b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/>
              <a:t> </a:t>
            </a:r>
            <a:r>
              <a:rPr lang="ru-RU" sz="1600" dirty="0" smtClean="0"/>
              <a:t>бессемеровский и томасовский конверторы позволяют за 20 мин превратить в сталь до 20 т чугуна. </a:t>
            </a:r>
          </a:p>
          <a:p>
            <a:pPr algn="just"/>
            <a:r>
              <a:rPr lang="ru-RU" sz="1600" dirty="0" smtClean="0"/>
              <a:t> </a:t>
            </a:r>
          </a:p>
          <a:p>
            <a:endParaRPr lang="ru-RU" dirty="0"/>
          </a:p>
        </p:txBody>
      </p:sp>
      <p:pic>
        <p:nvPicPr>
          <p:cNvPr id="44038" name="Picture 6" descr="http://fr.academic.ru/pictures/frwiki/49/150px-Henry_Bessem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781628"/>
            <a:ext cx="1800000" cy="2076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4040" name="Picture 8" descr="http://www.epr-magazine.ru/industrial_history/technologies/metallsearch/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116957"/>
            <a:ext cx="1800000" cy="22410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428604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Кислородный конвертер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9852-48FD-4090-A3C4-42665BB1771C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&amp;Vcy; &amp;kcy;&amp;icy;&amp;scy;&amp;lcy;&amp;ocy;&amp;rcy;&amp;ocy;&amp;dcy;&amp;ncy;&amp;ocy;-&amp;kcy;&amp;ocy;&amp;ncy;&amp;vcy;&amp;iecy;&amp;rcy;&amp;tcy;&amp;ocy;&amp;rcy;&amp;ncy;&amp;ocy;&amp;mcy; &amp;tscy;&amp;iecy;&amp;khcy;&amp;u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80372"/>
            <a:ext cx="3777302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7110" name="Picture 6" descr="&amp;Zcy;&amp;acy;&amp;vcy;&amp;acy;&amp;lcy;&amp;kcy;&amp;acy; &amp;mcy;&amp;iecy;&amp;tcy;&amp;acy;&amp;lcy;&amp;lcy;&amp;ocy;&amp;lcy;&amp;ocy;&amp;mcy;&amp;acy; &amp;ncy;&amp;acy; &amp;pcy;&amp;iecy;&amp;rcy;&amp;iecy;&amp;pcy;&amp;lcy;&amp;acy;&amp;vcy;&amp;kcy;&amp;ucy; &amp;vcy; &amp;kcy;&amp;icy;&amp;scy;&amp;lcy;&amp;ocy;&amp;rcy;&amp;ocy;&amp;dcy;&amp;ncy;&amp;ocy;-&amp;kcy;&amp;ocy;&amp;ncy;&amp;vcy;&amp;iecy;&amp;rcy;&amp;tcy;&amp;ocy;&amp;rcy;&amp;ncy;&amp;ucy;&amp;yucy; &amp;pcy;&amp;iecy;&amp;ch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3929066"/>
            <a:ext cx="3777301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7112" name="Picture 8" descr="http://uas.su/newsarchive/2011/march/images/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80372"/>
            <a:ext cx="3772455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7114" name="Picture 10" descr="http://knu.znate.ru/pars_docs/refs/481/480800/480800_html_34cb41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0481" y="3929066"/>
            <a:ext cx="3737799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Прямоугольник 7"/>
          <p:cNvSpPr/>
          <p:nvPr/>
        </p:nvSpPr>
        <p:spPr>
          <a:xfrm>
            <a:off x="2000232" y="415333"/>
            <a:ext cx="614366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Сталевары</a:t>
            </a:r>
          </a:p>
        </p:txBody>
      </p:sp>
      <p:pic>
        <p:nvPicPr>
          <p:cNvPr id="47106" name="Picture 2" descr="http://www.epr-magazine.ru/industrial_history/technologies/metallsearch/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9" y="2214553"/>
            <a:ext cx="3929090" cy="2475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566-607D-4238-800A-93395C692FAB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1680</TotalTime>
  <Words>283</Words>
  <Application>Microsoft Office PowerPoint</Application>
  <PresentationFormat>Экран (4:3)</PresentationFormat>
  <Paragraphs>81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Общие способы получения металлов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способы получения металлов</dc:title>
  <dc:creator>Бочкова И.А.</dc:creator>
  <cp:lastModifiedBy>1</cp:lastModifiedBy>
  <cp:revision>201</cp:revision>
  <dcterms:created xsi:type="dcterms:W3CDTF">2013-07-22T11:45:45Z</dcterms:created>
  <dcterms:modified xsi:type="dcterms:W3CDTF">2013-11-01T13:33:09Z</dcterms:modified>
</cp:coreProperties>
</file>