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65" r:id="rId3"/>
    <p:sldId id="266" r:id="rId4"/>
    <p:sldId id="274" r:id="rId5"/>
    <p:sldId id="275" r:id="rId6"/>
    <p:sldId id="278" r:id="rId7"/>
    <p:sldId id="268" r:id="rId8"/>
    <p:sldId id="276" r:id="rId9"/>
    <p:sldId id="269" r:id="rId10"/>
    <p:sldId id="257" r:id="rId11"/>
    <p:sldId id="279" r:id="rId12"/>
    <p:sldId id="28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289" autoAdjust="0"/>
    <p:restoredTop sz="94660"/>
  </p:normalViewPr>
  <p:slideViewPr>
    <p:cSldViewPr>
      <p:cViewPr varScale="1">
        <p:scale>
          <a:sx n="96" d="100"/>
          <a:sy n="96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4" Type="http://schemas.openxmlformats.org/officeDocument/2006/relationships/image" Target="../media/image1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88050-37A5-4855-9A36-B36E8939E43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938D66-78CA-4A7B-8C97-D8386D1A269A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качеству и количеству металла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Промышленные (до 0,4%)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2. Непромышленные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B6A6C05D-C3F2-40FF-9652-2BAA1A4BDEA3}" type="parTrans" cxnId="{5EBEAC2B-D6C8-45F3-92FC-773B041A2AAF}">
      <dgm:prSet/>
      <dgm:spPr/>
      <dgm:t>
        <a:bodyPr/>
        <a:lstStyle/>
        <a:p>
          <a:endParaRPr lang="ru-RU"/>
        </a:p>
      </dgm:t>
    </dgm:pt>
    <dgm:pt modelId="{30D338FA-7871-4079-860A-A629583B9684}" type="sibTrans" cxnId="{5EBEAC2B-D6C8-45F3-92FC-773B041A2AAF}">
      <dgm:prSet/>
      <dgm:spPr/>
      <dgm:t>
        <a:bodyPr/>
        <a:lstStyle/>
        <a:p>
          <a:endParaRPr lang="ru-RU"/>
        </a:p>
      </dgm:t>
    </dgm:pt>
    <dgm:pt modelId="{25E89609-E829-495B-B36B-07816299051C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числу содержащихся в руде металлов 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Монометаллические (простые)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2. Полиметаллические (комплексные)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EA00E231-EE7F-405E-A5D9-4CBA2449763F}" type="parTrans" cxnId="{D2CFE73A-2D91-41EE-8F74-AEA490DF5962}">
      <dgm:prSet/>
      <dgm:spPr/>
      <dgm:t>
        <a:bodyPr/>
        <a:lstStyle/>
        <a:p>
          <a:endParaRPr lang="ru-RU"/>
        </a:p>
      </dgm:t>
    </dgm:pt>
    <dgm:pt modelId="{DC732B9C-1209-4A68-9A04-6796ACF1D9AE}" type="sibTrans" cxnId="{D2CFE73A-2D91-41EE-8F74-AEA490DF5962}">
      <dgm:prSet/>
      <dgm:spPr/>
      <dgm:t>
        <a:bodyPr/>
        <a:lstStyle/>
        <a:p>
          <a:endParaRPr lang="ru-RU"/>
        </a:p>
      </dgm:t>
    </dgm:pt>
    <dgm:pt modelId="{6F9BDCCF-9B4D-4019-BFD7-B2F10207B361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содержанию металла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Богатые;            2. Средние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3. Бедные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F0E7F8B8-E555-4661-BE30-5E47DED65EE1}" type="parTrans" cxnId="{14CC2610-F2BB-4096-8E8A-6A17428507EE}">
      <dgm:prSet/>
      <dgm:spPr/>
      <dgm:t>
        <a:bodyPr/>
        <a:lstStyle/>
        <a:p>
          <a:endParaRPr lang="ru-RU"/>
        </a:p>
      </dgm:t>
    </dgm:pt>
    <dgm:pt modelId="{EA837236-6970-4915-82B6-C08438DCC00E}" type="sibTrans" cxnId="{14CC2610-F2BB-4096-8E8A-6A17428507EE}">
      <dgm:prSet/>
      <dgm:spPr/>
      <dgm:t>
        <a:bodyPr/>
        <a:lstStyle/>
        <a:p>
          <a:endParaRPr lang="ru-RU"/>
        </a:p>
      </dgm:t>
    </dgm:pt>
    <dgm:pt modelId="{96C40C1D-197F-406E-8515-A48DA4B55D65}">
      <dgm:prSet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По форме нахождения металла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1. Самородные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);   2. Окисленные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МеО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3. Сульфидные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S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);  4. Галогенидные (</a:t>
          </a:r>
          <a:r>
            <a:rPr lang="ru-RU" sz="1800" b="1" dirty="0" err="1" smtClean="0">
              <a:solidFill>
                <a:schemeClr val="accent6">
                  <a:lumMod val="50000"/>
                </a:schemeClr>
              </a:solidFill>
            </a:rPr>
            <a:t>МеНа</a:t>
          </a:r>
          <a:r>
            <a:rPr lang="en-US" sz="1800" b="1" dirty="0" smtClean="0">
              <a:solidFill>
                <a:schemeClr val="accent6">
                  <a:lumMod val="50000"/>
                </a:schemeClr>
              </a:solidFill>
            </a:rPr>
            <a:t>l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)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8381F011-0679-4535-B285-74A549895231}" type="parTrans" cxnId="{50845E83-0DF4-4AF4-AD29-3F72E773E229}">
      <dgm:prSet/>
      <dgm:spPr/>
      <dgm:t>
        <a:bodyPr/>
        <a:lstStyle/>
        <a:p>
          <a:endParaRPr lang="ru-RU"/>
        </a:p>
      </dgm:t>
    </dgm:pt>
    <dgm:pt modelId="{18A88EE8-D481-48F8-8B5D-A1542BA998A7}" type="sibTrans" cxnId="{50845E83-0DF4-4AF4-AD29-3F72E773E229}">
      <dgm:prSet/>
      <dgm:spPr/>
      <dgm:t>
        <a:bodyPr/>
        <a:lstStyle/>
        <a:p>
          <a:endParaRPr lang="ru-RU"/>
        </a:p>
      </dgm:t>
    </dgm:pt>
    <dgm:pt modelId="{F9472665-5B3B-439A-B6AB-CB67C9C38C19}" type="pres">
      <dgm:prSet presAssocID="{E5A88050-37A5-4855-9A36-B36E8939E43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FC04585-01A2-4E8F-99F2-6C3D016BF1A9}" type="pres">
      <dgm:prSet presAssocID="{4F938D66-78CA-4A7B-8C97-D8386D1A269A}" presName="comp" presStyleCnt="0"/>
      <dgm:spPr/>
    </dgm:pt>
    <dgm:pt modelId="{A765E081-2156-460D-B702-52F596431FE5}" type="pres">
      <dgm:prSet presAssocID="{4F938D66-78CA-4A7B-8C97-D8386D1A269A}" presName="box" presStyleLbl="node1" presStyleIdx="0" presStyleCnt="4" custLinFactNeighborY="-5976"/>
      <dgm:spPr/>
      <dgm:t>
        <a:bodyPr/>
        <a:lstStyle/>
        <a:p>
          <a:endParaRPr lang="ru-RU"/>
        </a:p>
      </dgm:t>
    </dgm:pt>
    <dgm:pt modelId="{23311DE1-F4B5-4FE5-B3D8-83F8E1F274CF}" type="pres">
      <dgm:prSet presAssocID="{4F938D66-78CA-4A7B-8C97-D8386D1A269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06E4A508-034E-452F-9247-AD6EDF80E806}" type="pres">
      <dgm:prSet presAssocID="{4F938D66-78CA-4A7B-8C97-D8386D1A269A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59435-2043-4E9B-A29E-EAD7522CCFDE}" type="pres">
      <dgm:prSet presAssocID="{30D338FA-7871-4079-860A-A629583B9684}" presName="spacer" presStyleCnt="0"/>
      <dgm:spPr/>
    </dgm:pt>
    <dgm:pt modelId="{656388D3-2A1F-4FBA-BB1B-0B2EC05B303B}" type="pres">
      <dgm:prSet presAssocID="{25E89609-E829-495B-B36B-07816299051C}" presName="comp" presStyleCnt="0"/>
      <dgm:spPr/>
    </dgm:pt>
    <dgm:pt modelId="{6307C3B7-EAFD-492E-A99A-AA482251720D}" type="pres">
      <dgm:prSet presAssocID="{25E89609-E829-495B-B36B-07816299051C}" presName="box" presStyleLbl="node1" presStyleIdx="1" presStyleCnt="4"/>
      <dgm:spPr/>
      <dgm:t>
        <a:bodyPr/>
        <a:lstStyle/>
        <a:p>
          <a:endParaRPr lang="ru-RU"/>
        </a:p>
      </dgm:t>
    </dgm:pt>
    <dgm:pt modelId="{2E0E65FC-99AC-457E-8339-3B840A4BEE9B}" type="pres">
      <dgm:prSet presAssocID="{25E89609-E829-495B-B36B-07816299051C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33D920F6-2B0B-4836-A2E8-73AFF8AD0102}" type="pres">
      <dgm:prSet presAssocID="{25E89609-E829-495B-B36B-07816299051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94F7A-9C74-4ED0-B9B6-E6DF0C8FB01C}" type="pres">
      <dgm:prSet presAssocID="{DC732B9C-1209-4A68-9A04-6796ACF1D9AE}" presName="spacer" presStyleCnt="0"/>
      <dgm:spPr/>
    </dgm:pt>
    <dgm:pt modelId="{182DA3F3-2FCD-465B-AE39-E759D0A4057E}" type="pres">
      <dgm:prSet presAssocID="{6F9BDCCF-9B4D-4019-BFD7-B2F10207B361}" presName="comp" presStyleCnt="0"/>
      <dgm:spPr/>
    </dgm:pt>
    <dgm:pt modelId="{B24806CD-9454-421A-99EB-B6C5898D60A1}" type="pres">
      <dgm:prSet presAssocID="{6F9BDCCF-9B4D-4019-BFD7-B2F10207B361}" presName="box" presStyleLbl="node1" presStyleIdx="2" presStyleCnt="4" custLinFactNeighborX="781" custLinFactNeighborY="1876"/>
      <dgm:spPr/>
      <dgm:t>
        <a:bodyPr/>
        <a:lstStyle/>
        <a:p>
          <a:endParaRPr lang="ru-RU"/>
        </a:p>
      </dgm:t>
    </dgm:pt>
    <dgm:pt modelId="{7FAB6784-C6DE-4F33-9C59-75CDEDB0F666}" type="pres">
      <dgm:prSet presAssocID="{6F9BDCCF-9B4D-4019-BFD7-B2F10207B361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A2FA66AF-BE2D-4416-8B7A-095E0F61C7CC}" type="pres">
      <dgm:prSet presAssocID="{6F9BDCCF-9B4D-4019-BFD7-B2F10207B36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B90D7B-2EF6-41BC-B1BD-1CAF81A0E212}" type="pres">
      <dgm:prSet presAssocID="{EA837236-6970-4915-82B6-C08438DCC00E}" presName="spacer" presStyleCnt="0"/>
      <dgm:spPr/>
    </dgm:pt>
    <dgm:pt modelId="{78A49F3B-2D4A-4899-8106-8546EA8C472F}" type="pres">
      <dgm:prSet presAssocID="{96C40C1D-197F-406E-8515-A48DA4B55D65}" presName="comp" presStyleCnt="0"/>
      <dgm:spPr/>
    </dgm:pt>
    <dgm:pt modelId="{485EC69D-0163-4DCF-A852-54136E79A204}" type="pres">
      <dgm:prSet presAssocID="{96C40C1D-197F-406E-8515-A48DA4B55D65}" presName="box" presStyleLbl="node1" presStyleIdx="3" presStyleCnt="4"/>
      <dgm:spPr/>
      <dgm:t>
        <a:bodyPr/>
        <a:lstStyle/>
        <a:p>
          <a:endParaRPr lang="ru-RU"/>
        </a:p>
      </dgm:t>
    </dgm:pt>
    <dgm:pt modelId="{349EE3F3-F18E-4FE9-86BD-F75087AA9F9C}" type="pres">
      <dgm:prSet presAssocID="{96C40C1D-197F-406E-8515-A48DA4B55D65}" presName="img" presStyleLbl="fgImgPlace1" presStyleIdx="3" presStyleCnt="4" custLinFactNeighborX="-3826" custLinFactNeighborY="772"/>
      <dgm:spPr>
        <a:blipFill rotWithShape="0">
          <a:blip xmlns:r="http://schemas.openxmlformats.org/officeDocument/2006/relationships" r:embed="rId4"/>
          <a:stretch>
            <a:fillRect/>
          </a:stretch>
        </a:blipFill>
        <a:ln>
          <a:solidFill>
            <a:schemeClr val="accent6">
              <a:lumMod val="50000"/>
            </a:schemeClr>
          </a:solidFill>
        </a:ln>
      </dgm:spPr>
    </dgm:pt>
    <dgm:pt modelId="{8E69D700-A4B6-433C-8AE9-011978AA4891}" type="pres">
      <dgm:prSet presAssocID="{96C40C1D-197F-406E-8515-A48DA4B55D6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CC2610-F2BB-4096-8E8A-6A17428507EE}" srcId="{E5A88050-37A5-4855-9A36-B36E8939E43F}" destId="{6F9BDCCF-9B4D-4019-BFD7-B2F10207B361}" srcOrd="2" destOrd="0" parTransId="{F0E7F8B8-E555-4661-BE30-5E47DED65EE1}" sibTransId="{EA837236-6970-4915-82B6-C08438DCC00E}"/>
    <dgm:cxn modelId="{5EBEAC2B-D6C8-45F3-92FC-773B041A2AAF}" srcId="{E5A88050-37A5-4855-9A36-B36E8939E43F}" destId="{4F938D66-78CA-4A7B-8C97-D8386D1A269A}" srcOrd="0" destOrd="0" parTransId="{B6A6C05D-C3F2-40FF-9652-2BAA1A4BDEA3}" sibTransId="{30D338FA-7871-4079-860A-A629583B9684}"/>
    <dgm:cxn modelId="{50845E83-0DF4-4AF4-AD29-3F72E773E229}" srcId="{E5A88050-37A5-4855-9A36-B36E8939E43F}" destId="{96C40C1D-197F-406E-8515-A48DA4B55D65}" srcOrd="3" destOrd="0" parTransId="{8381F011-0679-4535-B285-74A549895231}" sibTransId="{18A88EE8-D481-48F8-8B5D-A1542BA998A7}"/>
    <dgm:cxn modelId="{961D0A1E-506A-43EF-9F6E-B57E70F52AE1}" type="presOf" srcId="{E5A88050-37A5-4855-9A36-B36E8939E43F}" destId="{F9472665-5B3B-439A-B6AB-CB67C9C38C19}" srcOrd="0" destOrd="0" presId="urn:microsoft.com/office/officeart/2005/8/layout/vList4"/>
    <dgm:cxn modelId="{647A5ACB-8591-40B8-B166-B18514A037BD}" type="presOf" srcId="{96C40C1D-197F-406E-8515-A48DA4B55D65}" destId="{485EC69D-0163-4DCF-A852-54136E79A204}" srcOrd="0" destOrd="0" presId="urn:microsoft.com/office/officeart/2005/8/layout/vList4"/>
    <dgm:cxn modelId="{D2CFE73A-2D91-41EE-8F74-AEA490DF5962}" srcId="{E5A88050-37A5-4855-9A36-B36E8939E43F}" destId="{25E89609-E829-495B-B36B-07816299051C}" srcOrd="1" destOrd="0" parTransId="{EA00E231-EE7F-405E-A5D9-4CBA2449763F}" sibTransId="{DC732B9C-1209-4A68-9A04-6796ACF1D9AE}"/>
    <dgm:cxn modelId="{881D0519-8E82-45F1-8A3A-ECFF4FB70798}" type="presOf" srcId="{25E89609-E829-495B-B36B-07816299051C}" destId="{6307C3B7-EAFD-492E-A99A-AA482251720D}" srcOrd="0" destOrd="0" presId="urn:microsoft.com/office/officeart/2005/8/layout/vList4"/>
    <dgm:cxn modelId="{CEE54243-DAF3-4A3A-B9B6-E8781C7673DC}" type="presOf" srcId="{96C40C1D-197F-406E-8515-A48DA4B55D65}" destId="{8E69D700-A4B6-433C-8AE9-011978AA4891}" srcOrd="1" destOrd="0" presId="urn:microsoft.com/office/officeart/2005/8/layout/vList4"/>
    <dgm:cxn modelId="{0719A63E-8721-4B03-9029-AD508DFABBE6}" type="presOf" srcId="{4F938D66-78CA-4A7B-8C97-D8386D1A269A}" destId="{06E4A508-034E-452F-9247-AD6EDF80E806}" srcOrd="1" destOrd="0" presId="urn:microsoft.com/office/officeart/2005/8/layout/vList4"/>
    <dgm:cxn modelId="{77592C65-D01C-493E-AB72-6DEC23A28338}" type="presOf" srcId="{6F9BDCCF-9B4D-4019-BFD7-B2F10207B361}" destId="{A2FA66AF-BE2D-4416-8B7A-095E0F61C7CC}" srcOrd="1" destOrd="0" presId="urn:microsoft.com/office/officeart/2005/8/layout/vList4"/>
    <dgm:cxn modelId="{DDDF9BC7-F807-42F0-A546-FB89CC41F1B9}" type="presOf" srcId="{6F9BDCCF-9B4D-4019-BFD7-B2F10207B361}" destId="{B24806CD-9454-421A-99EB-B6C5898D60A1}" srcOrd="0" destOrd="0" presId="urn:microsoft.com/office/officeart/2005/8/layout/vList4"/>
    <dgm:cxn modelId="{1A529494-3915-498D-A727-846B6FFA1AC3}" type="presOf" srcId="{25E89609-E829-495B-B36B-07816299051C}" destId="{33D920F6-2B0B-4836-A2E8-73AFF8AD0102}" srcOrd="1" destOrd="0" presId="urn:microsoft.com/office/officeart/2005/8/layout/vList4"/>
    <dgm:cxn modelId="{F6A02826-8EB5-4A4E-B64B-052B8CC8A4F6}" type="presOf" srcId="{4F938D66-78CA-4A7B-8C97-D8386D1A269A}" destId="{A765E081-2156-460D-B702-52F596431FE5}" srcOrd="0" destOrd="0" presId="urn:microsoft.com/office/officeart/2005/8/layout/vList4"/>
    <dgm:cxn modelId="{19DFCC6C-A40C-47CE-9ADA-BC9B27C0AE7F}" type="presParOf" srcId="{F9472665-5B3B-439A-B6AB-CB67C9C38C19}" destId="{1FC04585-01A2-4E8F-99F2-6C3D016BF1A9}" srcOrd="0" destOrd="0" presId="urn:microsoft.com/office/officeart/2005/8/layout/vList4"/>
    <dgm:cxn modelId="{483AB278-1483-4966-B221-48EF1B42CF6B}" type="presParOf" srcId="{1FC04585-01A2-4E8F-99F2-6C3D016BF1A9}" destId="{A765E081-2156-460D-B702-52F596431FE5}" srcOrd="0" destOrd="0" presId="urn:microsoft.com/office/officeart/2005/8/layout/vList4"/>
    <dgm:cxn modelId="{FA5D8C68-139F-4D44-B934-EBAA1E778ED8}" type="presParOf" srcId="{1FC04585-01A2-4E8F-99F2-6C3D016BF1A9}" destId="{23311DE1-F4B5-4FE5-B3D8-83F8E1F274CF}" srcOrd="1" destOrd="0" presId="urn:microsoft.com/office/officeart/2005/8/layout/vList4"/>
    <dgm:cxn modelId="{A3370AB5-FF00-497F-A582-40CCF3C1F597}" type="presParOf" srcId="{1FC04585-01A2-4E8F-99F2-6C3D016BF1A9}" destId="{06E4A508-034E-452F-9247-AD6EDF80E806}" srcOrd="2" destOrd="0" presId="urn:microsoft.com/office/officeart/2005/8/layout/vList4"/>
    <dgm:cxn modelId="{AE24B6EB-A114-456D-BE02-144B45D5FE70}" type="presParOf" srcId="{F9472665-5B3B-439A-B6AB-CB67C9C38C19}" destId="{A4159435-2043-4E9B-A29E-EAD7522CCFDE}" srcOrd="1" destOrd="0" presId="urn:microsoft.com/office/officeart/2005/8/layout/vList4"/>
    <dgm:cxn modelId="{5B79E986-B762-4B2B-BEBE-F6A5C963E188}" type="presParOf" srcId="{F9472665-5B3B-439A-B6AB-CB67C9C38C19}" destId="{656388D3-2A1F-4FBA-BB1B-0B2EC05B303B}" srcOrd="2" destOrd="0" presId="urn:microsoft.com/office/officeart/2005/8/layout/vList4"/>
    <dgm:cxn modelId="{7675D637-9170-4310-BC63-EA5D4EDAE8B1}" type="presParOf" srcId="{656388D3-2A1F-4FBA-BB1B-0B2EC05B303B}" destId="{6307C3B7-EAFD-492E-A99A-AA482251720D}" srcOrd="0" destOrd="0" presId="urn:microsoft.com/office/officeart/2005/8/layout/vList4"/>
    <dgm:cxn modelId="{BC60E40A-A346-4E03-9381-DC2314980305}" type="presParOf" srcId="{656388D3-2A1F-4FBA-BB1B-0B2EC05B303B}" destId="{2E0E65FC-99AC-457E-8339-3B840A4BEE9B}" srcOrd="1" destOrd="0" presId="urn:microsoft.com/office/officeart/2005/8/layout/vList4"/>
    <dgm:cxn modelId="{A6095B85-9526-4FE5-882B-3104740153DA}" type="presParOf" srcId="{656388D3-2A1F-4FBA-BB1B-0B2EC05B303B}" destId="{33D920F6-2B0B-4836-A2E8-73AFF8AD0102}" srcOrd="2" destOrd="0" presId="urn:microsoft.com/office/officeart/2005/8/layout/vList4"/>
    <dgm:cxn modelId="{DA656D0A-E109-4FE7-98D8-2E337740FD1A}" type="presParOf" srcId="{F9472665-5B3B-439A-B6AB-CB67C9C38C19}" destId="{6B694F7A-9C74-4ED0-B9B6-E6DF0C8FB01C}" srcOrd="3" destOrd="0" presId="urn:microsoft.com/office/officeart/2005/8/layout/vList4"/>
    <dgm:cxn modelId="{FCCABC48-9093-4AE1-BD57-F095216FFE13}" type="presParOf" srcId="{F9472665-5B3B-439A-B6AB-CB67C9C38C19}" destId="{182DA3F3-2FCD-465B-AE39-E759D0A4057E}" srcOrd="4" destOrd="0" presId="urn:microsoft.com/office/officeart/2005/8/layout/vList4"/>
    <dgm:cxn modelId="{789F78CA-E298-4BFE-899C-6D67CE047660}" type="presParOf" srcId="{182DA3F3-2FCD-465B-AE39-E759D0A4057E}" destId="{B24806CD-9454-421A-99EB-B6C5898D60A1}" srcOrd="0" destOrd="0" presId="urn:microsoft.com/office/officeart/2005/8/layout/vList4"/>
    <dgm:cxn modelId="{BA057BAE-736F-490A-BE70-3EB1276A2073}" type="presParOf" srcId="{182DA3F3-2FCD-465B-AE39-E759D0A4057E}" destId="{7FAB6784-C6DE-4F33-9C59-75CDEDB0F666}" srcOrd="1" destOrd="0" presId="urn:microsoft.com/office/officeart/2005/8/layout/vList4"/>
    <dgm:cxn modelId="{0E7B085C-E1F2-450E-B8AB-22F34A5BC4F0}" type="presParOf" srcId="{182DA3F3-2FCD-465B-AE39-E759D0A4057E}" destId="{A2FA66AF-BE2D-4416-8B7A-095E0F61C7CC}" srcOrd="2" destOrd="0" presId="urn:microsoft.com/office/officeart/2005/8/layout/vList4"/>
    <dgm:cxn modelId="{C52ECFDF-F3DA-4A15-9D68-F70EDFB6193B}" type="presParOf" srcId="{F9472665-5B3B-439A-B6AB-CB67C9C38C19}" destId="{4AB90D7B-2EF6-41BC-B1BD-1CAF81A0E212}" srcOrd="5" destOrd="0" presId="urn:microsoft.com/office/officeart/2005/8/layout/vList4"/>
    <dgm:cxn modelId="{6DDC6B71-3464-44E8-A3F7-8F079DE9DA16}" type="presParOf" srcId="{F9472665-5B3B-439A-B6AB-CB67C9C38C19}" destId="{78A49F3B-2D4A-4899-8106-8546EA8C472F}" srcOrd="6" destOrd="0" presId="urn:microsoft.com/office/officeart/2005/8/layout/vList4"/>
    <dgm:cxn modelId="{EE13433F-C259-4C40-9BEA-3E69DC446D6D}" type="presParOf" srcId="{78A49F3B-2D4A-4899-8106-8546EA8C472F}" destId="{485EC69D-0163-4DCF-A852-54136E79A204}" srcOrd="0" destOrd="0" presId="urn:microsoft.com/office/officeart/2005/8/layout/vList4"/>
    <dgm:cxn modelId="{D778EDDE-EF4E-4EA7-8EAC-AC1E726DBF34}" type="presParOf" srcId="{78A49F3B-2D4A-4899-8106-8546EA8C472F}" destId="{349EE3F3-F18E-4FE9-86BD-F75087AA9F9C}" srcOrd="1" destOrd="0" presId="urn:microsoft.com/office/officeart/2005/8/layout/vList4"/>
    <dgm:cxn modelId="{B83F35FD-A4DB-4669-81C9-089ACE4EEC94}" type="presParOf" srcId="{78A49F3B-2D4A-4899-8106-8546EA8C472F}" destId="{8E69D700-A4B6-433C-8AE9-011978AA4891}" srcOrd="2" destOrd="0" presId="urn:microsoft.com/office/officeart/2005/8/layout/vList4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88C6DF-237F-4331-8B38-52D276142A03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2D8C16-3AD8-4EBA-B0F1-2AF942D6EA59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Fe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O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4</a:t>
          </a:r>
          <a:r>
            <a:rPr lang="en-US" sz="33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sz="3300" dirty="0" smtClean="0">
              <a:solidFill>
                <a:schemeClr val="accent6">
                  <a:lumMod val="50000"/>
                </a:schemeClr>
              </a:solidFill>
            </a:rPr>
            <a:t>магнетит (магнитный железняк)</a:t>
          </a:r>
          <a:endParaRPr lang="ru-RU" sz="3300" dirty="0">
            <a:solidFill>
              <a:schemeClr val="accent6">
                <a:lumMod val="50000"/>
              </a:schemeClr>
            </a:solidFill>
          </a:endParaRPr>
        </a:p>
      </dgm:t>
    </dgm:pt>
    <dgm:pt modelId="{6C98D773-23A5-414B-8892-1DBD9C22D15E}" type="parTrans" cxnId="{84C0D207-8276-49B7-803A-F35159E0C0FD}">
      <dgm:prSet/>
      <dgm:spPr/>
      <dgm:t>
        <a:bodyPr/>
        <a:lstStyle/>
        <a:p>
          <a:endParaRPr lang="ru-RU"/>
        </a:p>
      </dgm:t>
    </dgm:pt>
    <dgm:pt modelId="{01119859-134C-4CD0-8708-7D2E419D1A91}" type="sibTrans" cxnId="{84C0D207-8276-49B7-803A-F35159E0C0FD}">
      <dgm:prSet/>
      <dgm:spPr/>
      <dgm:t>
        <a:bodyPr/>
        <a:lstStyle/>
        <a:p>
          <a:endParaRPr lang="ru-RU"/>
        </a:p>
      </dgm:t>
    </dgm:pt>
    <dgm:pt modelId="{365319D2-1076-4FA6-9047-CB5B1ED261BF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Fe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2</a:t>
          </a:r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O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33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sz="3300" dirty="0" smtClean="0">
              <a:solidFill>
                <a:schemeClr val="accent6">
                  <a:lumMod val="50000"/>
                </a:schemeClr>
              </a:solidFill>
            </a:rPr>
            <a:t>гематит (красный железняк)</a:t>
          </a:r>
          <a:endParaRPr lang="ru-RU" sz="3300" dirty="0">
            <a:solidFill>
              <a:schemeClr val="accent6">
                <a:lumMod val="50000"/>
              </a:schemeClr>
            </a:solidFill>
          </a:endParaRPr>
        </a:p>
      </dgm:t>
    </dgm:pt>
    <dgm:pt modelId="{78FACA65-4C5A-4AEA-9331-3A0C509A9C25}" type="parTrans" cxnId="{495E8139-E967-4F78-B805-A2536790C0A2}">
      <dgm:prSet/>
      <dgm:spPr/>
      <dgm:t>
        <a:bodyPr/>
        <a:lstStyle/>
        <a:p>
          <a:endParaRPr lang="ru-RU"/>
        </a:p>
      </dgm:t>
    </dgm:pt>
    <dgm:pt modelId="{31FE9509-18CA-49CC-B568-44718C932FAB}" type="sibTrans" cxnId="{495E8139-E967-4F78-B805-A2536790C0A2}">
      <dgm:prSet/>
      <dgm:spPr/>
      <dgm:t>
        <a:bodyPr/>
        <a:lstStyle/>
        <a:p>
          <a:endParaRPr lang="ru-RU"/>
        </a:p>
      </dgm:t>
    </dgm:pt>
    <dgm:pt modelId="{5F1EDC5B-9179-496F-9433-5A7A8E25E360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Fe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2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O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</a:rPr>
            <a:t>3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</a:rPr>
            <a:t> 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  <a:sym typeface="Symbol"/>
            </a:rPr>
            <a:t> nH</a:t>
          </a:r>
          <a:r>
            <a:rPr lang="en-US" sz="2000" b="1" dirty="0" smtClean="0">
              <a:solidFill>
                <a:schemeClr val="accent6">
                  <a:lumMod val="50000"/>
                </a:schemeClr>
              </a:solidFill>
              <a:sym typeface="Symbol"/>
            </a:rPr>
            <a:t>2</a:t>
          </a:r>
          <a:r>
            <a:rPr lang="en-US" sz="3200" b="1" dirty="0" smtClean="0">
              <a:solidFill>
                <a:schemeClr val="accent6">
                  <a:lumMod val="50000"/>
                </a:schemeClr>
              </a:solidFill>
              <a:sym typeface="Symbol"/>
            </a:rPr>
            <a:t>O </a:t>
          </a:r>
          <a:r>
            <a:rPr lang="en-US" sz="32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– </a:t>
          </a:r>
          <a:r>
            <a:rPr lang="ru-RU" sz="3200" dirty="0" smtClean="0">
              <a:solidFill>
                <a:schemeClr val="accent6">
                  <a:lumMod val="50000"/>
                </a:schemeClr>
              </a:solidFill>
              <a:sym typeface="Symbol"/>
            </a:rPr>
            <a:t>лимонит (бурый железняк)</a:t>
          </a:r>
          <a:endParaRPr lang="ru-RU" sz="3200" dirty="0">
            <a:solidFill>
              <a:schemeClr val="accent6">
                <a:lumMod val="50000"/>
              </a:schemeClr>
            </a:solidFill>
          </a:endParaRPr>
        </a:p>
      </dgm:t>
    </dgm:pt>
    <dgm:pt modelId="{EE91EE44-CA18-43A3-B02D-19B38DF61A41}" type="parTrans" cxnId="{C398406C-32C6-4048-A417-7DBCFC17C054}">
      <dgm:prSet/>
      <dgm:spPr/>
      <dgm:t>
        <a:bodyPr/>
        <a:lstStyle/>
        <a:p>
          <a:endParaRPr lang="ru-RU"/>
        </a:p>
      </dgm:t>
    </dgm:pt>
    <dgm:pt modelId="{999BF34B-9E07-461D-A4C9-748D11867D3D}" type="sibTrans" cxnId="{C398406C-32C6-4048-A417-7DBCFC17C054}">
      <dgm:prSet/>
      <dgm:spPr/>
      <dgm:t>
        <a:bodyPr/>
        <a:lstStyle/>
        <a:p>
          <a:endParaRPr lang="ru-RU"/>
        </a:p>
      </dgm:t>
    </dgm:pt>
    <dgm:pt modelId="{CBB5DD23-33AD-4D53-ADE7-8B6ABB8B6ECD}">
      <dgm:prSet phldrT="[Текст]" custT="1"/>
      <dgm:spPr>
        <a:ln w="38100"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en-US" sz="3300" b="1" dirty="0" smtClean="0">
              <a:solidFill>
                <a:schemeClr val="accent6">
                  <a:lumMod val="50000"/>
                </a:schemeClr>
              </a:solidFill>
            </a:rPr>
            <a:t>FeS</a:t>
          </a:r>
          <a:r>
            <a:rPr lang="en-US" sz="2400" b="1" dirty="0" smtClean="0">
              <a:solidFill>
                <a:schemeClr val="accent6">
                  <a:lumMod val="50000"/>
                </a:schemeClr>
              </a:solidFill>
            </a:rPr>
            <a:t>2</a:t>
          </a:r>
          <a:r>
            <a:rPr lang="en-US" sz="3300" dirty="0" smtClean="0">
              <a:solidFill>
                <a:schemeClr val="accent6">
                  <a:lumMod val="50000"/>
                </a:schemeClr>
              </a:solidFill>
            </a:rPr>
            <a:t> – </a:t>
          </a:r>
          <a:r>
            <a:rPr lang="ru-RU" sz="3300" dirty="0" smtClean="0">
              <a:solidFill>
                <a:schemeClr val="accent6">
                  <a:lumMod val="50000"/>
                </a:schemeClr>
              </a:solidFill>
            </a:rPr>
            <a:t>пирит (железный или серный  колчедан)</a:t>
          </a:r>
          <a:endParaRPr lang="ru-RU" sz="3300" dirty="0">
            <a:solidFill>
              <a:schemeClr val="accent6">
                <a:lumMod val="50000"/>
              </a:schemeClr>
            </a:solidFill>
          </a:endParaRPr>
        </a:p>
      </dgm:t>
    </dgm:pt>
    <dgm:pt modelId="{C6331441-E1D6-48C8-B350-EE5CF257F393}" type="parTrans" cxnId="{707E6CB1-BDFB-46CC-AF06-E64D7BB7B098}">
      <dgm:prSet/>
      <dgm:spPr/>
      <dgm:t>
        <a:bodyPr/>
        <a:lstStyle/>
        <a:p>
          <a:endParaRPr lang="ru-RU"/>
        </a:p>
      </dgm:t>
    </dgm:pt>
    <dgm:pt modelId="{56E3437E-CBE9-4C9C-A8E9-C09C13868D39}" type="sibTrans" cxnId="{707E6CB1-BDFB-46CC-AF06-E64D7BB7B098}">
      <dgm:prSet/>
      <dgm:spPr/>
      <dgm:t>
        <a:bodyPr/>
        <a:lstStyle/>
        <a:p>
          <a:endParaRPr lang="ru-RU"/>
        </a:p>
      </dgm:t>
    </dgm:pt>
    <dgm:pt modelId="{B7FEC595-45FB-445F-B998-7E91896C6D17}" type="pres">
      <dgm:prSet presAssocID="{CB88C6DF-237F-4331-8B38-52D276142A0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7AD651-BC31-4F14-86E3-938E84108174}" type="pres">
      <dgm:prSet presAssocID="{AB2D8C16-3AD8-4EBA-B0F1-2AF942D6EA59}" presName="comp" presStyleCnt="0"/>
      <dgm:spPr/>
    </dgm:pt>
    <dgm:pt modelId="{6DD1A4D4-8BB8-45E6-A3C8-B024F6F77AF9}" type="pres">
      <dgm:prSet presAssocID="{AB2D8C16-3AD8-4EBA-B0F1-2AF942D6EA59}" presName="box" presStyleLbl="node1" presStyleIdx="0" presStyleCnt="4"/>
      <dgm:spPr/>
      <dgm:t>
        <a:bodyPr/>
        <a:lstStyle/>
        <a:p>
          <a:endParaRPr lang="ru-RU"/>
        </a:p>
      </dgm:t>
    </dgm:pt>
    <dgm:pt modelId="{4186A509-6631-4605-BACB-C1C95D7C5895}" type="pres">
      <dgm:prSet presAssocID="{AB2D8C16-3AD8-4EBA-B0F1-2AF942D6EA59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9DF60958-DB99-4E57-BDC4-CB495C13CA2B}" type="pres">
      <dgm:prSet presAssocID="{AB2D8C16-3AD8-4EBA-B0F1-2AF942D6EA5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9D490C-8D91-47E0-BFD5-2A2DF0889DD1}" type="pres">
      <dgm:prSet presAssocID="{01119859-134C-4CD0-8708-7D2E419D1A91}" presName="spacer" presStyleCnt="0"/>
      <dgm:spPr/>
    </dgm:pt>
    <dgm:pt modelId="{CBD2B8FC-A6F5-47EF-B628-EBF765EE953D}" type="pres">
      <dgm:prSet presAssocID="{365319D2-1076-4FA6-9047-CB5B1ED261BF}" presName="comp" presStyleCnt="0"/>
      <dgm:spPr/>
    </dgm:pt>
    <dgm:pt modelId="{3316D0EA-6C0E-4E1F-967D-A39A6889AF75}" type="pres">
      <dgm:prSet presAssocID="{365319D2-1076-4FA6-9047-CB5B1ED261BF}" presName="box" presStyleLbl="node1" presStyleIdx="1" presStyleCnt="4"/>
      <dgm:spPr/>
      <dgm:t>
        <a:bodyPr/>
        <a:lstStyle/>
        <a:p>
          <a:endParaRPr lang="ru-RU"/>
        </a:p>
      </dgm:t>
    </dgm:pt>
    <dgm:pt modelId="{486B7C47-63A9-442F-A41B-8B4DC68DF0CE}" type="pres">
      <dgm:prSet presAssocID="{365319D2-1076-4FA6-9047-CB5B1ED261BF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BB974A81-7400-42B4-8D2A-0D39CE3E961B}" type="pres">
      <dgm:prSet presAssocID="{365319D2-1076-4FA6-9047-CB5B1ED261B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319CDB-151D-46D3-BA3B-6A4CE0EFFACE}" type="pres">
      <dgm:prSet presAssocID="{31FE9509-18CA-49CC-B568-44718C932FAB}" presName="spacer" presStyleCnt="0"/>
      <dgm:spPr/>
    </dgm:pt>
    <dgm:pt modelId="{89DE9188-8D2A-4752-A611-6D739340FFFA}" type="pres">
      <dgm:prSet presAssocID="{5F1EDC5B-9179-496F-9433-5A7A8E25E360}" presName="comp" presStyleCnt="0"/>
      <dgm:spPr/>
    </dgm:pt>
    <dgm:pt modelId="{50B3C83D-A0C3-489C-A928-0ADF0E9AF966}" type="pres">
      <dgm:prSet presAssocID="{5F1EDC5B-9179-496F-9433-5A7A8E25E360}" presName="box" presStyleLbl="node1" presStyleIdx="2" presStyleCnt="4" custLinFactNeighborY="-1663"/>
      <dgm:spPr/>
      <dgm:t>
        <a:bodyPr/>
        <a:lstStyle/>
        <a:p>
          <a:endParaRPr lang="ru-RU"/>
        </a:p>
      </dgm:t>
    </dgm:pt>
    <dgm:pt modelId="{10B61AEA-093D-4392-AB84-FE9C6B0DCD88}" type="pres">
      <dgm:prSet presAssocID="{5F1EDC5B-9179-496F-9433-5A7A8E25E360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28575">
          <a:solidFill>
            <a:schemeClr val="accent6">
              <a:lumMod val="50000"/>
            </a:schemeClr>
          </a:solidFill>
        </a:ln>
      </dgm:spPr>
    </dgm:pt>
    <dgm:pt modelId="{A3860A90-696F-47AF-86FB-DD495BE772DB}" type="pres">
      <dgm:prSet presAssocID="{5F1EDC5B-9179-496F-9433-5A7A8E25E360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B2894-A0E7-42A8-B17A-E94B03450483}" type="pres">
      <dgm:prSet presAssocID="{999BF34B-9E07-461D-A4C9-748D11867D3D}" presName="spacer" presStyleCnt="0"/>
      <dgm:spPr/>
    </dgm:pt>
    <dgm:pt modelId="{2F772725-BE83-455B-9617-2925CFDB731E}" type="pres">
      <dgm:prSet presAssocID="{CBB5DD23-33AD-4D53-ADE7-8B6ABB8B6ECD}" presName="comp" presStyleCnt="0"/>
      <dgm:spPr/>
    </dgm:pt>
    <dgm:pt modelId="{16AC820E-1E0B-43AE-B492-B6CA2DA7BE10}" type="pres">
      <dgm:prSet presAssocID="{CBB5DD23-33AD-4D53-ADE7-8B6ABB8B6ECD}" presName="box" presStyleLbl="node1" presStyleIdx="3" presStyleCnt="4" custLinFactNeighborY="5002"/>
      <dgm:spPr/>
      <dgm:t>
        <a:bodyPr/>
        <a:lstStyle/>
        <a:p>
          <a:endParaRPr lang="ru-RU"/>
        </a:p>
      </dgm:t>
    </dgm:pt>
    <dgm:pt modelId="{2963B17B-4272-4A77-967E-28E27658AC83}" type="pres">
      <dgm:prSet presAssocID="{CBB5DD23-33AD-4D53-ADE7-8B6ABB8B6ECD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6">
              <a:lumMod val="50000"/>
            </a:schemeClr>
          </a:solidFill>
        </a:ln>
      </dgm:spPr>
    </dgm:pt>
    <dgm:pt modelId="{263AB449-FF2A-49CD-AEF0-A7AFBE00241A}" type="pres">
      <dgm:prSet presAssocID="{CBB5DD23-33AD-4D53-ADE7-8B6ABB8B6EC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F24E2B-8595-422D-8FB2-30B4996AE9D2}" type="presOf" srcId="{AB2D8C16-3AD8-4EBA-B0F1-2AF942D6EA59}" destId="{9DF60958-DB99-4E57-BDC4-CB495C13CA2B}" srcOrd="1" destOrd="0" presId="urn:microsoft.com/office/officeart/2005/8/layout/vList4"/>
    <dgm:cxn modelId="{7320772D-0B3F-4CB5-B775-F3E397F20FCB}" type="presOf" srcId="{365319D2-1076-4FA6-9047-CB5B1ED261BF}" destId="{3316D0EA-6C0E-4E1F-967D-A39A6889AF75}" srcOrd="0" destOrd="0" presId="urn:microsoft.com/office/officeart/2005/8/layout/vList4"/>
    <dgm:cxn modelId="{DC623652-9A91-4EDA-900D-D906381A5F49}" type="presOf" srcId="{CBB5DD23-33AD-4D53-ADE7-8B6ABB8B6ECD}" destId="{263AB449-FF2A-49CD-AEF0-A7AFBE00241A}" srcOrd="1" destOrd="0" presId="urn:microsoft.com/office/officeart/2005/8/layout/vList4"/>
    <dgm:cxn modelId="{C398406C-32C6-4048-A417-7DBCFC17C054}" srcId="{CB88C6DF-237F-4331-8B38-52D276142A03}" destId="{5F1EDC5B-9179-496F-9433-5A7A8E25E360}" srcOrd="2" destOrd="0" parTransId="{EE91EE44-CA18-43A3-B02D-19B38DF61A41}" sibTransId="{999BF34B-9E07-461D-A4C9-748D11867D3D}"/>
    <dgm:cxn modelId="{2D4CACAC-D519-4BC3-8EE9-C9EDEAC6FEB8}" type="presOf" srcId="{CB88C6DF-237F-4331-8B38-52D276142A03}" destId="{B7FEC595-45FB-445F-B998-7E91896C6D17}" srcOrd="0" destOrd="0" presId="urn:microsoft.com/office/officeart/2005/8/layout/vList4"/>
    <dgm:cxn modelId="{84C0D207-8276-49B7-803A-F35159E0C0FD}" srcId="{CB88C6DF-237F-4331-8B38-52D276142A03}" destId="{AB2D8C16-3AD8-4EBA-B0F1-2AF942D6EA59}" srcOrd="0" destOrd="0" parTransId="{6C98D773-23A5-414B-8892-1DBD9C22D15E}" sibTransId="{01119859-134C-4CD0-8708-7D2E419D1A91}"/>
    <dgm:cxn modelId="{C014638A-6C2C-4D17-B13B-FA33ABDF717E}" type="presOf" srcId="{CBB5DD23-33AD-4D53-ADE7-8B6ABB8B6ECD}" destId="{16AC820E-1E0B-43AE-B492-B6CA2DA7BE10}" srcOrd="0" destOrd="0" presId="urn:microsoft.com/office/officeart/2005/8/layout/vList4"/>
    <dgm:cxn modelId="{2CA5B25F-13A8-494C-9D57-66DF7C8CE20C}" type="presOf" srcId="{365319D2-1076-4FA6-9047-CB5B1ED261BF}" destId="{BB974A81-7400-42B4-8D2A-0D39CE3E961B}" srcOrd="1" destOrd="0" presId="urn:microsoft.com/office/officeart/2005/8/layout/vList4"/>
    <dgm:cxn modelId="{495E8139-E967-4F78-B805-A2536790C0A2}" srcId="{CB88C6DF-237F-4331-8B38-52D276142A03}" destId="{365319D2-1076-4FA6-9047-CB5B1ED261BF}" srcOrd="1" destOrd="0" parTransId="{78FACA65-4C5A-4AEA-9331-3A0C509A9C25}" sibTransId="{31FE9509-18CA-49CC-B568-44718C932FAB}"/>
    <dgm:cxn modelId="{5F71A28E-D4ED-40A1-B8EF-2D9DF77EE928}" type="presOf" srcId="{5F1EDC5B-9179-496F-9433-5A7A8E25E360}" destId="{50B3C83D-A0C3-489C-A928-0ADF0E9AF966}" srcOrd="0" destOrd="0" presId="urn:microsoft.com/office/officeart/2005/8/layout/vList4"/>
    <dgm:cxn modelId="{707E6CB1-BDFB-46CC-AF06-E64D7BB7B098}" srcId="{CB88C6DF-237F-4331-8B38-52D276142A03}" destId="{CBB5DD23-33AD-4D53-ADE7-8B6ABB8B6ECD}" srcOrd="3" destOrd="0" parTransId="{C6331441-E1D6-48C8-B350-EE5CF257F393}" sibTransId="{56E3437E-CBE9-4C9C-A8E9-C09C13868D39}"/>
    <dgm:cxn modelId="{D9EB1665-1B4C-4604-B58E-D44795AB01AD}" type="presOf" srcId="{AB2D8C16-3AD8-4EBA-B0F1-2AF942D6EA59}" destId="{6DD1A4D4-8BB8-45E6-A3C8-B024F6F77AF9}" srcOrd="0" destOrd="0" presId="urn:microsoft.com/office/officeart/2005/8/layout/vList4"/>
    <dgm:cxn modelId="{6A626E44-36D1-4A34-84D8-229DB0E004E6}" type="presOf" srcId="{5F1EDC5B-9179-496F-9433-5A7A8E25E360}" destId="{A3860A90-696F-47AF-86FB-DD495BE772DB}" srcOrd="1" destOrd="0" presId="urn:microsoft.com/office/officeart/2005/8/layout/vList4"/>
    <dgm:cxn modelId="{E800A10F-78B1-44A4-B70D-6191C29DF981}" type="presParOf" srcId="{B7FEC595-45FB-445F-B998-7E91896C6D17}" destId="{307AD651-BC31-4F14-86E3-938E84108174}" srcOrd="0" destOrd="0" presId="urn:microsoft.com/office/officeart/2005/8/layout/vList4"/>
    <dgm:cxn modelId="{C0821C32-2938-487C-B1EA-CBA57F1CB940}" type="presParOf" srcId="{307AD651-BC31-4F14-86E3-938E84108174}" destId="{6DD1A4D4-8BB8-45E6-A3C8-B024F6F77AF9}" srcOrd="0" destOrd="0" presId="urn:microsoft.com/office/officeart/2005/8/layout/vList4"/>
    <dgm:cxn modelId="{94DFA4BB-B58C-464C-B6BD-EA96DB71789C}" type="presParOf" srcId="{307AD651-BC31-4F14-86E3-938E84108174}" destId="{4186A509-6631-4605-BACB-C1C95D7C5895}" srcOrd="1" destOrd="0" presId="urn:microsoft.com/office/officeart/2005/8/layout/vList4"/>
    <dgm:cxn modelId="{30B6D612-BD53-46C8-8A76-148013F21DE2}" type="presParOf" srcId="{307AD651-BC31-4F14-86E3-938E84108174}" destId="{9DF60958-DB99-4E57-BDC4-CB495C13CA2B}" srcOrd="2" destOrd="0" presId="urn:microsoft.com/office/officeart/2005/8/layout/vList4"/>
    <dgm:cxn modelId="{0071111F-E57D-462F-98BD-521EB42D6744}" type="presParOf" srcId="{B7FEC595-45FB-445F-B998-7E91896C6D17}" destId="{AA9D490C-8D91-47E0-BFD5-2A2DF0889DD1}" srcOrd="1" destOrd="0" presId="urn:microsoft.com/office/officeart/2005/8/layout/vList4"/>
    <dgm:cxn modelId="{852B1420-FB57-46E6-A9F3-A2B4C313EC0F}" type="presParOf" srcId="{B7FEC595-45FB-445F-B998-7E91896C6D17}" destId="{CBD2B8FC-A6F5-47EF-B628-EBF765EE953D}" srcOrd="2" destOrd="0" presId="urn:microsoft.com/office/officeart/2005/8/layout/vList4"/>
    <dgm:cxn modelId="{0B05FFF3-0D4C-4E93-A9B7-01D6A8242233}" type="presParOf" srcId="{CBD2B8FC-A6F5-47EF-B628-EBF765EE953D}" destId="{3316D0EA-6C0E-4E1F-967D-A39A6889AF75}" srcOrd="0" destOrd="0" presId="urn:microsoft.com/office/officeart/2005/8/layout/vList4"/>
    <dgm:cxn modelId="{D9A085ED-DAFF-4735-85FA-75F04EFE98F5}" type="presParOf" srcId="{CBD2B8FC-A6F5-47EF-B628-EBF765EE953D}" destId="{486B7C47-63A9-442F-A41B-8B4DC68DF0CE}" srcOrd="1" destOrd="0" presId="urn:microsoft.com/office/officeart/2005/8/layout/vList4"/>
    <dgm:cxn modelId="{62390822-04EF-4A8B-9ACA-ABF07DCA2D42}" type="presParOf" srcId="{CBD2B8FC-A6F5-47EF-B628-EBF765EE953D}" destId="{BB974A81-7400-42B4-8D2A-0D39CE3E961B}" srcOrd="2" destOrd="0" presId="urn:microsoft.com/office/officeart/2005/8/layout/vList4"/>
    <dgm:cxn modelId="{A2854ED1-8E92-48C1-9FBD-CFD97A0E9C7F}" type="presParOf" srcId="{B7FEC595-45FB-445F-B998-7E91896C6D17}" destId="{23319CDB-151D-46D3-BA3B-6A4CE0EFFACE}" srcOrd="3" destOrd="0" presId="urn:microsoft.com/office/officeart/2005/8/layout/vList4"/>
    <dgm:cxn modelId="{7800A7E6-6005-47D8-8AD6-D34F0D515334}" type="presParOf" srcId="{B7FEC595-45FB-445F-B998-7E91896C6D17}" destId="{89DE9188-8D2A-4752-A611-6D739340FFFA}" srcOrd="4" destOrd="0" presId="urn:microsoft.com/office/officeart/2005/8/layout/vList4"/>
    <dgm:cxn modelId="{A2F41BC3-6F55-4112-90BF-2C88E74FE52B}" type="presParOf" srcId="{89DE9188-8D2A-4752-A611-6D739340FFFA}" destId="{50B3C83D-A0C3-489C-A928-0ADF0E9AF966}" srcOrd="0" destOrd="0" presId="urn:microsoft.com/office/officeart/2005/8/layout/vList4"/>
    <dgm:cxn modelId="{71D83FE4-8AF5-43E4-89E6-8359CDF9B901}" type="presParOf" srcId="{89DE9188-8D2A-4752-A611-6D739340FFFA}" destId="{10B61AEA-093D-4392-AB84-FE9C6B0DCD88}" srcOrd="1" destOrd="0" presId="urn:microsoft.com/office/officeart/2005/8/layout/vList4"/>
    <dgm:cxn modelId="{AB7AED3A-F32B-4B5F-8756-DDAFCC0E6965}" type="presParOf" srcId="{89DE9188-8D2A-4752-A611-6D739340FFFA}" destId="{A3860A90-696F-47AF-86FB-DD495BE772DB}" srcOrd="2" destOrd="0" presId="urn:microsoft.com/office/officeart/2005/8/layout/vList4"/>
    <dgm:cxn modelId="{FEFE0934-3D87-4F0B-8003-190B1A2AC4F7}" type="presParOf" srcId="{B7FEC595-45FB-445F-B998-7E91896C6D17}" destId="{8E7B2894-A0E7-42A8-B17A-E94B03450483}" srcOrd="5" destOrd="0" presId="urn:microsoft.com/office/officeart/2005/8/layout/vList4"/>
    <dgm:cxn modelId="{C6B52FF1-02C0-449B-A787-4107D7BDEAAE}" type="presParOf" srcId="{B7FEC595-45FB-445F-B998-7E91896C6D17}" destId="{2F772725-BE83-455B-9617-2925CFDB731E}" srcOrd="6" destOrd="0" presId="urn:microsoft.com/office/officeart/2005/8/layout/vList4"/>
    <dgm:cxn modelId="{F4F40531-FC56-4B04-83FB-22F2FB6287FE}" type="presParOf" srcId="{2F772725-BE83-455B-9617-2925CFDB731E}" destId="{16AC820E-1E0B-43AE-B492-B6CA2DA7BE10}" srcOrd="0" destOrd="0" presId="urn:microsoft.com/office/officeart/2005/8/layout/vList4"/>
    <dgm:cxn modelId="{2A25245C-A0B5-40C3-95D5-FBEB0A4A5334}" type="presParOf" srcId="{2F772725-BE83-455B-9617-2925CFDB731E}" destId="{2963B17B-4272-4A77-967E-28E27658AC83}" srcOrd="1" destOrd="0" presId="urn:microsoft.com/office/officeart/2005/8/layout/vList4"/>
    <dgm:cxn modelId="{72A1ACE5-64EB-472D-98C8-AAFC2957FB76}" type="presParOf" srcId="{2F772725-BE83-455B-9617-2925CFDB731E}" destId="{263AB449-FF2A-49CD-AEF0-A7AFBE00241A}" srcOrd="2" destOrd="0" presId="urn:microsoft.com/office/officeart/2005/8/layout/vList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139E9-F44A-4ABC-873B-BF680152B46A}" type="datetimeFigureOut">
              <a:rPr lang="ru-RU" smtClean="0"/>
              <a:pPr/>
              <a:t>01.11.2013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82885-4C5B-4B22-B9BF-710CE89242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2885-4C5B-4B22-B9BF-710CE8924212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182885-4C5B-4B22-B9BF-710CE892421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9DAFE-273F-49EC-828B-E30CBC260BE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55A31-0406-4DDB-B242-B25F092C876F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5264F-8FFD-4DEF-A2D0-DD77DF1ADC9B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3D8A2-8035-4C6A-812C-DAF70EC44AF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49D1B-0D4D-4CFB-AFD1-52E27482CC3A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0A687-3FAA-4977-AF77-D8A108CFECF2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63E16-C413-4FEF-B88D-F4047F52622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A0B2C-DA60-4053-9DA1-01F668753DE4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27BCF-F557-4E2D-8B31-7859BBF08783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65EE6-2974-4FDC-BDA5-FFC0742EB2ED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A000F-ACA5-4ADC-BE6F-032B602D0157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836BC0-4910-461D-B054-B46495E8690D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9EC4A84-BF90-4F47-9198-68AB85FD673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2638473c09e07ec33b0990106a324a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291" y="142851"/>
            <a:ext cx="8512910" cy="564360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85926"/>
            <a:ext cx="8062912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Общие способы получения </a:t>
            </a:r>
            <a:b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металлов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(часть 1)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3214686"/>
            <a:ext cx="8062912" cy="17526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Понятие о металлургии</a:t>
            </a:r>
            <a:endParaRPr lang="ru-RU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8728" y="214290"/>
            <a:ext cx="6786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Ленинградская область, Волховский район,</a:t>
            </a:r>
            <a:b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МОБУ «Сясьстройская СОШ №2»</a:t>
            </a:r>
            <a:endParaRPr lang="ru-RU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86388"/>
            <a:ext cx="3357586" cy="14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Автор: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учитель химии 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высшей квалификационной категории</a:t>
            </a:r>
          </a:p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Lucida Sans Unicode" pitchFamily="34" charset="0"/>
                <a:cs typeface="Lucida Sans Unicode" pitchFamily="34" charset="0"/>
              </a:rPr>
              <a:t>Бочкова Ирина Анатольевна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14810" y="6072206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smtClean="0">
                <a:solidFill>
                  <a:schemeClr val="tx2">
                    <a:lumMod val="75000"/>
                  </a:schemeClr>
                </a:solidFill>
              </a:rPr>
              <a:t>2013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год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s018.radikal.ru/i518/1204/5c/093763574f0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1" y="5214950"/>
            <a:ext cx="2412000" cy="151956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314" name="Picture 2" descr="http://upload.wikimedia.org/wikipedia/commons/thumb/e/ef/Andrei_Vinius_by_L_Gusikov_1874.jpg/200px-Andrei_Vinius_by_L_Gusikov_18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1842" y="530776"/>
            <a:ext cx="1833562" cy="225528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1546" y="457200"/>
            <a:ext cx="8686800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История доменного производства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9058" y="271462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42844" y="1643050"/>
            <a:ext cx="635798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600" dirty="0" smtClean="0"/>
              <a:t>Первые доменные печи появились в Европе в середине </a:t>
            </a:r>
            <a:r>
              <a:rPr lang="en-US" sz="1600" dirty="0" smtClean="0"/>
              <a:t>XIV</a:t>
            </a:r>
            <a:r>
              <a:rPr lang="ru-RU" sz="1600" dirty="0" smtClean="0"/>
              <a:t> века.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sz="1600" dirty="0" smtClean="0"/>
              <a:t> Отцом русской доменной металлургии, считают  </a:t>
            </a:r>
            <a:r>
              <a:rPr lang="ru-RU" sz="1600" b="1" dirty="0" smtClean="0"/>
              <a:t>Андрея Денисовича Виниуса.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29 февраля 1632 года получил жалованную грамоту царя Михаила Федоровича на монопольное устройство на Урале заводов с правом безоброчного владения на 10 лет.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24 марта 1636 г. заводчик объявил 144 пуда железа «первого своего дела».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Построил чугунолитейный и железоделательный заводы в 15 км от Тулы.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Позднее он основал железоделательный завод в Шенкурском уезде, на реке Ваге.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До А. Виниуса в России пользовались железом, покупавшимся в Швеции по очень высокой цене.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Тульский завод стал первым предприятием по изготовлению отечественного железа. 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 smtClean="0"/>
              <a:t> На его базе при Петре I в 1712 году был основан Тульский оружейный завод, который позволил прекратить импорт оружия из Европы.</a:t>
            </a:r>
          </a:p>
          <a:p>
            <a:endParaRPr lang="ru-RU" sz="1400" dirty="0"/>
          </a:p>
        </p:txBody>
      </p:sp>
      <p:pic>
        <p:nvPicPr>
          <p:cNvPr id="17410" name="Picture 2" descr="http://www.epr-magazine.ru/industrial_history/technologies/metallsearch/7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9156" y="3143248"/>
            <a:ext cx="2412000" cy="1682371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39C85-5E22-4F05-87AA-618B28345F84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142844" y="1785926"/>
            <a:ext cx="4714908" cy="4597401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Загрузка железорудных материалов, известняка и кокса (</a:t>
            </a:r>
            <a:r>
              <a:rPr lang="ru-RU" sz="3800" b="1" i="1" dirty="0" smtClean="0"/>
              <a:t>загрузочное устройство</a:t>
            </a:r>
            <a:r>
              <a:rPr lang="ru-RU" sz="38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Зона предварительного нагрева (</a:t>
            </a:r>
            <a:r>
              <a:rPr lang="ru-RU" sz="3800" b="1" i="1" dirty="0" smtClean="0"/>
              <a:t>колошник</a:t>
            </a:r>
            <a:r>
              <a:rPr lang="ru-RU" sz="38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Зона восстановления Fe</a:t>
            </a:r>
            <a:r>
              <a:rPr lang="ru-RU" sz="3800" baseline="-25000" dirty="0" smtClean="0"/>
              <a:t>2</a:t>
            </a:r>
            <a:r>
              <a:rPr lang="ru-RU" sz="3800" dirty="0" smtClean="0"/>
              <a:t>O</a:t>
            </a:r>
            <a:r>
              <a:rPr lang="ru-RU" sz="3800" baseline="-25000" dirty="0" smtClean="0"/>
              <a:t>3</a:t>
            </a:r>
            <a:r>
              <a:rPr lang="ru-RU" sz="3800" dirty="0" smtClean="0"/>
              <a:t> (</a:t>
            </a:r>
            <a:r>
              <a:rPr lang="ru-RU" sz="3800" b="1" i="1" dirty="0" smtClean="0"/>
              <a:t>шахта</a:t>
            </a:r>
            <a:r>
              <a:rPr lang="ru-RU" sz="3800" dirty="0" smtClean="0"/>
              <a:t>)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70000"/>
              <a:buFont typeface="+mj-lt"/>
              <a:buAutoNum type="arabicPeriod"/>
              <a:defRPr/>
            </a:pPr>
            <a:r>
              <a:rPr lang="ru-RU" sz="3800" dirty="0" smtClean="0"/>
              <a:t>Зона восстановления FeO (</a:t>
            </a:r>
            <a:r>
              <a:rPr lang="ru-RU" sz="3800" b="1" i="1" dirty="0" smtClean="0"/>
              <a:t>распар</a:t>
            </a:r>
            <a:r>
              <a:rPr lang="ru-RU" sz="3800" dirty="0" smtClean="0"/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Зона плавления (</a:t>
            </a: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заплечики</a:t>
            </a:r>
            <a:r>
              <a:rPr kumimoji="0" lang="ru-RU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</a:t>
            </a: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горн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Доменный газ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ru-RU" sz="3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Летка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выпуска шлака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r>
              <a:rPr lang="ru-RU" sz="3800" b="1" i="1" dirty="0" smtClean="0"/>
              <a:t>Летка</a:t>
            </a:r>
            <a:r>
              <a:rPr lang="ru-RU" sz="3800" dirty="0" smtClean="0"/>
              <a:t> в</a:t>
            </a:r>
            <a:r>
              <a:rPr kumimoji="0" lang="ru-RU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ыпуска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жидкого чугуна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+mj-lt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http://savepic.net/16228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127" y="857232"/>
            <a:ext cx="4318715" cy="342902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671546" y="457200"/>
            <a:ext cx="8686800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Устройство доменной печи</a:t>
            </a:r>
            <a:endParaRPr kumimoji="0" lang="ru-RU" sz="3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0800000">
            <a:off x="7072330" y="3857628"/>
            <a:ext cx="1285884" cy="7143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Группа 27"/>
          <p:cNvGrpSpPr/>
          <p:nvPr/>
        </p:nvGrpSpPr>
        <p:grpSpPr>
          <a:xfrm>
            <a:off x="5786446" y="3526823"/>
            <a:ext cx="2485623" cy="3045449"/>
            <a:chOff x="5786446" y="3571876"/>
            <a:chExt cx="2485623" cy="3045449"/>
          </a:xfrm>
        </p:grpSpPr>
        <p:pic>
          <p:nvPicPr>
            <p:cNvPr id="2" name="Picture 6" descr="http://him.1september.ru/2010/12/31-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786446" y="3571876"/>
              <a:ext cx="2485623" cy="3045449"/>
            </a:xfrm>
            <a:prstGeom prst="rect">
              <a:avLst/>
            </a:prstGeom>
            <a:noFill/>
            <a:ln w="38100">
              <a:solidFill>
                <a:schemeClr val="accent6">
                  <a:lumMod val="50000"/>
                </a:schemeClr>
              </a:solidFill>
            </a:ln>
          </p:spPr>
        </p:pic>
        <p:sp>
          <p:nvSpPr>
            <p:cNvPr id="19" name="Прямоугольник 18"/>
            <p:cNvSpPr/>
            <p:nvPr/>
          </p:nvSpPr>
          <p:spPr>
            <a:xfrm>
              <a:off x="7358082" y="4071942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7358082" y="4295780"/>
              <a:ext cx="723904" cy="347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7643834" y="5429264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7786710" y="6215082"/>
              <a:ext cx="285752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5929322" y="3857628"/>
              <a:ext cx="785818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6000760" y="4857760"/>
              <a:ext cx="571504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857884" y="5857892"/>
              <a:ext cx="571504" cy="1428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5929322" y="6215082"/>
              <a:ext cx="357190" cy="2857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7072330" y="3857628"/>
            <a:ext cx="1928826" cy="500066"/>
            <a:chOff x="7072330" y="3857628"/>
            <a:chExt cx="1928826" cy="500066"/>
          </a:xfrm>
        </p:grpSpPr>
        <p:cxnSp>
          <p:nvCxnSpPr>
            <p:cNvPr id="30" name="Прямая со стрелкой 29"/>
            <p:cNvCxnSpPr/>
            <p:nvPr/>
          </p:nvCxnSpPr>
          <p:spPr>
            <a:xfrm rot="10800000">
              <a:off x="7072330" y="4071942"/>
              <a:ext cx="1357322" cy="7143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1" name="Группа 50"/>
            <p:cNvGrpSpPr/>
            <p:nvPr/>
          </p:nvGrpSpPr>
          <p:grpSpPr>
            <a:xfrm>
              <a:off x="8501090" y="3857628"/>
              <a:ext cx="500066" cy="500066"/>
              <a:chOff x="8501090" y="3857628"/>
              <a:chExt cx="500066" cy="50006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8501090" y="385762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8572528" y="392906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1</a:t>
                </a:r>
                <a:endParaRPr lang="ru-RU" b="1" dirty="0"/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7224730" y="4500570"/>
            <a:ext cx="1776426" cy="571504"/>
            <a:chOff x="7224730" y="4500570"/>
            <a:chExt cx="1776426" cy="571504"/>
          </a:xfrm>
        </p:grpSpPr>
        <p:cxnSp>
          <p:nvCxnSpPr>
            <p:cNvPr id="31" name="Прямая со стрелкой 30"/>
            <p:cNvCxnSpPr/>
            <p:nvPr/>
          </p:nvCxnSpPr>
          <p:spPr>
            <a:xfrm rot="10800000">
              <a:off x="7224730" y="4500570"/>
              <a:ext cx="1204922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2" name="Группа 51"/>
            <p:cNvGrpSpPr/>
            <p:nvPr/>
          </p:nvGrpSpPr>
          <p:grpSpPr>
            <a:xfrm>
              <a:off x="8501090" y="4572008"/>
              <a:ext cx="500066" cy="500066"/>
              <a:chOff x="8501090" y="4572008"/>
              <a:chExt cx="500066" cy="500066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8501090" y="457200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8572528" y="464344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2</a:t>
                </a:r>
                <a:endParaRPr lang="ru-RU" b="1" dirty="0"/>
              </a:p>
            </p:txBody>
          </p:sp>
        </p:grpSp>
      </p:grpSp>
      <p:grpSp>
        <p:nvGrpSpPr>
          <p:cNvPr id="61" name="Группа 60"/>
          <p:cNvGrpSpPr/>
          <p:nvPr/>
        </p:nvGrpSpPr>
        <p:grpSpPr>
          <a:xfrm>
            <a:off x="7643834" y="5286388"/>
            <a:ext cx="1357322" cy="500066"/>
            <a:chOff x="7643834" y="5286388"/>
            <a:chExt cx="1357322" cy="500066"/>
          </a:xfrm>
        </p:grpSpPr>
        <p:cxnSp>
          <p:nvCxnSpPr>
            <p:cNvPr id="33" name="Прямая со стрелкой 32"/>
            <p:cNvCxnSpPr/>
            <p:nvPr/>
          </p:nvCxnSpPr>
          <p:spPr>
            <a:xfrm rot="10800000">
              <a:off x="7643834" y="5429264"/>
              <a:ext cx="785818" cy="7144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Группа 52"/>
            <p:cNvGrpSpPr/>
            <p:nvPr/>
          </p:nvGrpSpPr>
          <p:grpSpPr>
            <a:xfrm>
              <a:off x="8501090" y="5286388"/>
              <a:ext cx="500066" cy="500066"/>
              <a:chOff x="8501090" y="5286388"/>
              <a:chExt cx="500066" cy="500066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8501090" y="528638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8572528" y="5357826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4</a:t>
                </a:r>
                <a:endParaRPr lang="ru-RU" b="1" dirty="0"/>
              </a:p>
            </p:txBody>
          </p:sp>
        </p:grpSp>
      </p:grpSp>
      <p:grpSp>
        <p:nvGrpSpPr>
          <p:cNvPr id="62" name="Группа 61"/>
          <p:cNvGrpSpPr/>
          <p:nvPr/>
        </p:nvGrpSpPr>
        <p:grpSpPr>
          <a:xfrm>
            <a:off x="8001024" y="6000768"/>
            <a:ext cx="1000132" cy="500066"/>
            <a:chOff x="8001024" y="6000768"/>
            <a:chExt cx="1000132" cy="500066"/>
          </a:xfrm>
        </p:grpSpPr>
        <p:cxnSp>
          <p:nvCxnSpPr>
            <p:cNvPr id="37" name="Прямая со стрелкой 36"/>
            <p:cNvCxnSpPr/>
            <p:nvPr/>
          </p:nvCxnSpPr>
          <p:spPr>
            <a:xfrm rot="10800000">
              <a:off x="8001024" y="6072206"/>
              <a:ext cx="428628" cy="2143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Группа 53"/>
            <p:cNvGrpSpPr/>
            <p:nvPr/>
          </p:nvGrpSpPr>
          <p:grpSpPr>
            <a:xfrm>
              <a:off x="8501090" y="6000768"/>
              <a:ext cx="500066" cy="500066"/>
              <a:chOff x="8501090" y="6000768"/>
              <a:chExt cx="500066" cy="50006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8501090" y="6000768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8572528" y="606006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7</a:t>
                </a:r>
                <a:endParaRPr lang="ru-RU" b="1" dirty="0"/>
              </a:p>
            </p:txBody>
          </p:sp>
        </p:grpSp>
      </p:grpSp>
      <p:grpSp>
        <p:nvGrpSpPr>
          <p:cNvPr id="63" name="Группа 62"/>
          <p:cNvGrpSpPr/>
          <p:nvPr/>
        </p:nvGrpSpPr>
        <p:grpSpPr>
          <a:xfrm>
            <a:off x="5000628" y="3929066"/>
            <a:ext cx="1071570" cy="500066"/>
            <a:chOff x="5000628" y="3929066"/>
            <a:chExt cx="1071570" cy="500066"/>
          </a:xfrm>
        </p:grpSpPr>
        <p:cxnSp>
          <p:nvCxnSpPr>
            <p:cNvPr id="41" name="Прямая со стрелкой 40"/>
            <p:cNvCxnSpPr/>
            <p:nvPr/>
          </p:nvCxnSpPr>
          <p:spPr>
            <a:xfrm>
              <a:off x="5572132" y="4143380"/>
              <a:ext cx="500066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Группа 57"/>
            <p:cNvGrpSpPr/>
            <p:nvPr/>
          </p:nvGrpSpPr>
          <p:grpSpPr>
            <a:xfrm>
              <a:off x="5000628" y="3929066"/>
              <a:ext cx="500066" cy="500066"/>
              <a:chOff x="5000628" y="3929066"/>
              <a:chExt cx="500066" cy="500066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5000628" y="392906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072066" y="400050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6</a:t>
                </a:r>
                <a:endParaRPr lang="ru-RU" b="1" dirty="0"/>
              </a:p>
            </p:txBody>
          </p:sp>
        </p:grpSp>
      </p:grpSp>
      <p:grpSp>
        <p:nvGrpSpPr>
          <p:cNvPr id="64" name="Группа 63"/>
          <p:cNvGrpSpPr/>
          <p:nvPr/>
        </p:nvGrpSpPr>
        <p:grpSpPr>
          <a:xfrm>
            <a:off x="5000628" y="4643446"/>
            <a:ext cx="1571636" cy="500066"/>
            <a:chOff x="5000628" y="4643446"/>
            <a:chExt cx="1571636" cy="500066"/>
          </a:xfrm>
        </p:grpSpPr>
        <p:cxnSp>
          <p:nvCxnSpPr>
            <p:cNvPr id="48" name="Прямая со стрелкой 47"/>
            <p:cNvCxnSpPr>
              <a:endCxn id="25" idx="3"/>
            </p:cNvCxnSpPr>
            <p:nvPr/>
          </p:nvCxnSpPr>
          <p:spPr>
            <a:xfrm>
              <a:off x="5572132" y="4857760"/>
              <a:ext cx="1000132" cy="978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Группа 56"/>
            <p:cNvGrpSpPr/>
            <p:nvPr/>
          </p:nvGrpSpPr>
          <p:grpSpPr>
            <a:xfrm>
              <a:off x="5000628" y="4643446"/>
              <a:ext cx="500066" cy="500066"/>
              <a:chOff x="5000628" y="4643446"/>
              <a:chExt cx="500066" cy="50006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5000628" y="464344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072066" y="471488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3</a:t>
                </a:r>
                <a:endParaRPr lang="ru-RU" b="1" dirty="0"/>
              </a:p>
            </p:txBody>
          </p:sp>
        </p:grpSp>
      </p:grpSp>
      <p:grpSp>
        <p:nvGrpSpPr>
          <p:cNvPr id="65" name="Группа 64"/>
          <p:cNvGrpSpPr/>
          <p:nvPr/>
        </p:nvGrpSpPr>
        <p:grpSpPr>
          <a:xfrm>
            <a:off x="5000628" y="5357826"/>
            <a:ext cx="1500198" cy="500066"/>
            <a:chOff x="5000628" y="5357826"/>
            <a:chExt cx="1500198" cy="500066"/>
          </a:xfrm>
        </p:grpSpPr>
        <p:cxnSp>
          <p:nvCxnSpPr>
            <p:cNvPr id="42" name="Прямая со стрелкой 41"/>
            <p:cNvCxnSpPr/>
            <p:nvPr/>
          </p:nvCxnSpPr>
          <p:spPr>
            <a:xfrm>
              <a:off x="5572132" y="5641990"/>
              <a:ext cx="928694" cy="730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/>
            <p:nvPr/>
          </p:nvCxnSpPr>
          <p:spPr>
            <a:xfrm>
              <a:off x="5572132" y="5643578"/>
              <a:ext cx="804866" cy="21431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Группа 55"/>
            <p:cNvGrpSpPr/>
            <p:nvPr/>
          </p:nvGrpSpPr>
          <p:grpSpPr>
            <a:xfrm>
              <a:off x="5000628" y="5357826"/>
              <a:ext cx="500066" cy="500066"/>
              <a:chOff x="5000628" y="5357826"/>
              <a:chExt cx="500066" cy="500066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5000628" y="535782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5072066" y="542926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5</a:t>
                </a:r>
                <a:endParaRPr lang="ru-RU" b="1" dirty="0"/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5000628" y="6072206"/>
            <a:ext cx="1000132" cy="500066"/>
            <a:chOff x="5000628" y="6072206"/>
            <a:chExt cx="1000132" cy="500066"/>
          </a:xfrm>
        </p:grpSpPr>
        <p:cxnSp>
          <p:nvCxnSpPr>
            <p:cNvPr id="44" name="Прямая со стрелкой 43"/>
            <p:cNvCxnSpPr/>
            <p:nvPr/>
          </p:nvCxnSpPr>
          <p:spPr>
            <a:xfrm flipV="1">
              <a:off x="5572132" y="6143644"/>
              <a:ext cx="428628" cy="1412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Группа 54"/>
            <p:cNvGrpSpPr/>
            <p:nvPr/>
          </p:nvGrpSpPr>
          <p:grpSpPr>
            <a:xfrm>
              <a:off x="5000628" y="6072206"/>
              <a:ext cx="500066" cy="500066"/>
              <a:chOff x="5000628" y="6072206"/>
              <a:chExt cx="500066" cy="50006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5000628" y="6072206"/>
                <a:ext cx="500066" cy="50006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072066" y="6143644"/>
                <a:ext cx="2857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8</a:t>
                </a:r>
                <a:endParaRPr lang="ru-RU" b="1" dirty="0"/>
              </a:p>
            </p:txBody>
          </p:sp>
        </p:grpSp>
      </p:grpSp>
      <p:sp>
        <p:nvSpPr>
          <p:cNvPr id="67" name="Дата 6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42B03-9F5A-4126-AA50-E6CF2B2DD58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68" name="Номер слайда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Общие способы получения металлов\Металлургия\домен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6842" y="370911"/>
            <a:ext cx="3420000" cy="2272271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2" name="Заголовок 4"/>
          <p:cNvSpPr txBox="1">
            <a:spLocks/>
          </p:cNvSpPr>
          <p:nvPr/>
        </p:nvSpPr>
        <p:spPr>
          <a:xfrm>
            <a:off x="142844" y="428604"/>
            <a:ext cx="6500858" cy="584775"/>
          </a:xfrm>
          <a:prstGeom prst="rect">
            <a:avLst/>
          </a:prstGeom>
          <a:ln w="10000" cap="flat" cmpd="sng" algn="ctr">
            <a:noFill/>
            <a:prstDash val="solid"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Химизм доменных процессов</a:t>
            </a:r>
            <a:endParaRPr kumimoji="0" lang="ru-RU" sz="3200" b="1" i="0" u="none" strike="noStrike" kern="1200" cap="none" spc="0" normalizeH="0" baseline="0" noProof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42844" y="1484076"/>
            <a:ext cx="878687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I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 Образование восстановителя: </a:t>
            </a:r>
            <a:r>
              <a:rPr lang="ru-RU" sz="1200" dirty="0" smtClean="0">
                <a:latin typeface="Arial" charset="0"/>
              </a:rPr>
              <a:t>Проходя через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Arial" charset="0"/>
              </a:rPr>
              <a:t>раскалённый кокс (1700</a:t>
            </a:r>
            <a:r>
              <a:rPr lang="ru-RU" sz="1200" baseline="30000" dirty="0" smtClean="0">
                <a:latin typeface="Arial" charset="0"/>
              </a:rPr>
              <a:t>0</a:t>
            </a:r>
            <a:r>
              <a:rPr lang="ru-RU" sz="1200" dirty="0" smtClean="0">
                <a:latin typeface="Arial" charset="0"/>
              </a:rPr>
              <a:t>С), CO</a:t>
            </a:r>
            <a:r>
              <a:rPr lang="ru-RU" sz="1200" baseline="-30000" dirty="0" smtClean="0">
                <a:latin typeface="Arial" charset="0"/>
              </a:rPr>
              <a:t>2</a:t>
            </a:r>
            <a:r>
              <a:rPr lang="ru-RU" sz="1200" dirty="0" smtClean="0">
                <a:latin typeface="Arial" charset="0"/>
              </a:rPr>
              <a:t> восстанавливается до СО.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C+O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Q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С+CO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=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2CO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1400" b="1" dirty="0" smtClean="0">
                <a:solidFill>
                  <a:srgbClr val="FF0000"/>
                </a:solidFill>
                <a:latin typeface="Arial" charset="0"/>
              </a:rPr>
              <a:t>II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 Восстановление железа из руды: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Arial" charset="0"/>
              </a:rPr>
              <a:t>Fe</a:t>
            </a:r>
            <a:r>
              <a:rPr lang="ru-RU" sz="1400" b="1" baseline="-30000" dirty="0" smtClean="0">
                <a:latin typeface="Arial" charset="0"/>
              </a:rPr>
              <a:t>2</a:t>
            </a:r>
            <a:r>
              <a:rPr lang="ru-RU" sz="1400" b="1" dirty="0" smtClean="0">
                <a:latin typeface="Arial" charset="0"/>
              </a:rPr>
              <a:t>O</a:t>
            </a:r>
            <a:r>
              <a:rPr lang="ru-RU" sz="1400" b="1" baseline="-30000" dirty="0" smtClean="0">
                <a:latin typeface="Arial" charset="0"/>
              </a:rPr>
              <a:t>3</a:t>
            </a:r>
            <a:r>
              <a:rPr lang="ru-RU" sz="1400" b="1" dirty="0" smtClean="0">
                <a:latin typeface="Arial" charset="0"/>
              </a:rPr>
              <a:t> </a:t>
            </a:r>
            <a:r>
              <a:rPr lang="ru-RU" sz="1400" b="1" dirty="0" smtClean="0">
                <a:latin typeface="Arial" charset="0"/>
                <a:sym typeface="Symbol"/>
              </a:rPr>
              <a:t> </a:t>
            </a:r>
            <a:r>
              <a:rPr lang="en-US" sz="1400" b="1" dirty="0" smtClean="0">
                <a:latin typeface="Arial" charset="0"/>
                <a:sym typeface="Symbol"/>
              </a:rPr>
              <a:t>n</a:t>
            </a:r>
            <a:r>
              <a:rPr lang="ru-RU" sz="1400" b="1" dirty="0" smtClean="0">
                <a:latin typeface="Arial" charset="0"/>
                <a:sym typeface="Symbol"/>
              </a:rPr>
              <a:t>Н</a:t>
            </a:r>
            <a:r>
              <a:rPr lang="ru-RU" sz="1400" b="1" baseline="-25000" dirty="0" smtClean="0">
                <a:latin typeface="Arial" charset="0"/>
                <a:sym typeface="Symbol"/>
              </a:rPr>
              <a:t>2</a:t>
            </a:r>
            <a:r>
              <a:rPr lang="ru-RU" sz="1400" b="1" dirty="0" smtClean="0">
                <a:latin typeface="Arial" charset="0"/>
                <a:sym typeface="Symbol"/>
              </a:rPr>
              <a:t>О =</a:t>
            </a:r>
            <a:r>
              <a:rPr lang="ru-RU" sz="1400" b="1" dirty="0" smtClean="0">
                <a:latin typeface="Arial" charset="0"/>
              </a:rPr>
              <a:t> Fe</a:t>
            </a:r>
            <a:r>
              <a:rPr lang="ru-RU" sz="1400" b="1" baseline="-30000" dirty="0" smtClean="0">
                <a:latin typeface="Arial" charset="0"/>
              </a:rPr>
              <a:t>2</a:t>
            </a:r>
            <a:r>
              <a:rPr lang="ru-RU" sz="1400" b="1" dirty="0" smtClean="0">
                <a:latin typeface="Arial" charset="0"/>
              </a:rPr>
              <a:t>O</a:t>
            </a:r>
            <a:r>
              <a:rPr lang="ru-RU" sz="1400" b="1" baseline="-30000" dirty="0" smtClean="0">
                <a:latin typeface="Arial" charset="0"/>
              </a:rPr>
              <a:t>3</a:t>
            </a:r>
            <a:r>
              <a:rPr lang="ru-RU" sz="1400" b="1" dirty="0" smtClean="0">
                <a:latin typeface="Arial" charset="0"/>
              </a:rPr>
              <a:t> +</a:t>
            </a:r>
            <a:r>
              <a:rPr lang="ru-RU" sz="1400" b="1" dirty="0" smtClean="0">
                <a:latin typeface="Arial" charset="0"/>
                <a:sym typeface="Symbol"/>
              </a:rPr>
              <a:t> </a:t>
            </a:r>
            <a:r>
              <a:rPr lang="en-US" sz="1400" b="1" dirty="0" smtClean="0">
                <a:latin typeface="Arial" charset="0"/>
                <a:sym typeface="Symbol"/>
              </a:rPr>
              <a:t>n</a:t>
            </a:r>
            <a:r>
              <a:rPr lang="ru-RU" sz="1400" b="1" dirty="0" smtClean="0">
                <a:latin typeface="Arial" charset="0"/>
                <a:sym typeface="Symbol"/>
              </a:rPr>
              <a:t>Н</a:t>
            </a:r>
            <a:r>
              <a:rPr lang="ru-RU" sz="1400" b="1" baseline="-25000" dirty="0" smtClean="0">
                <a:latin typeface="Arial" charset="0"/>
                <a:sym typeface="Symbol"/>
              </a:rPr>
              <a:t>2</a:t>
            </a:r>
            <a:r>
              <a:rPr lang="ru-RU" sz="1400" b="1" dirty="0" smtClean="0">
                <a:latin typeface="Arial" charset="0"/>
                <a:sym typeface="Symbol"/>
              </a:rPr>
              <a:t>О  (500-700С)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CO = 2Fe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(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sym typeface="Symbol"/>
              </a:rPr>
              <a:t>450</a:t>
            </a:r>
            <a:r>
              <a:rPr lang="ru-RU" sz="1400" b="1" dirty="0" smtClean="0">
                <a:latin typeface="Arial" charset="0"/>
                <a:sym typeface="Symbol"/>
              </a:rPr>
              <a:t>-500С)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+CO = 3FeO +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</a:t>
            </a:r>
            <a:r>
              <a:rPr lang="ru-RU" sz="1400" b="1" dirty="0" smtClean="0">
                <a:latin typeface="Arial" charset="0"/>
                <a:sym typeface="Symbol"/>
              </a:rPr>
              <a:t>(500-700С)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FeO + CO = Fe + 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    </a:t>
            </a:r>
            <a:r>
              <a:rPr lang="ru-RU" sz="1400" b="1" dirty="0" smtClean="0">
                <a:latin typeface="Arial" charset="0"/>
                <a:sym typeface="Symbol"/>
              </a:rPr>
              <a:t>(700-800С)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Железо частично реагирует с углеродом с образованием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карбида железа Fe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С, которое растворяется в жидком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железе.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3Fe + C = Fe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</a:t>
            </a:r>
            <a:r>
              <a:rPr lang="ru-RU" sz="1400" b="1" dirty="0" smtClean="0">
                <a:solidFill>
                  <a:srgbClr val="FF0000"/>
                </a:solidFill>
                <a:latin typeface="Arial" charset="0"/>
              </a:rPr>
              <a:t>Частичное в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осстановление примесей: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SiO</a:t>
            </a:r>
            <a:r>
              <a:rPr lang="en-US" sz="1400" b="1" baseline="-25000" dirty="0" smtClean="0">
                <a:latin typeface="Arial" charset="0"/>
              </a:rPr>
              <a:t>2</a:t>
            </a:r>
            <a:r>
              <a:rPr lang="en-US" sz="1400" b="1" dirty="0" smtClean="0">
                <a:latin typeface="Arial" charset="0"/>
              </a:rPr>
              <a:t> + 2C = Si + 2CO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MnO + C = Mn + CO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 smtClean="0">
                <a:latin typeface="Arial" charset="0"/>
              </a:rPr>
              <a:t>Ca</a:t>
            </a:r>
            <a:r>
              <a:rPr lang="en-US" sz="1400" b="1" baseline="-25000" dirty="0" smtClean="0">
                <a:latin typeface="Arial" charset="0"/>
              </a:rPr>
              <a:t>3</a:t>
            </a:r>
            <a:r>
              <a:rPr lang="en-US" sz="1400" b="1" dirty="0" smtClean="0">
                <a:latin typeface="Arial" charset="0"/>
              </a:rPr>
              <a:t>(PO</a:t>
            </a:r>
            <a:r>
              <a:rPr lang="en-US" sz="1400" b="1" baseline="-25000" dirty="0" smtClean="0">
                <a:latin typeface="Arial" charset="0"/>
              </a:rPr>
              <a:t>4</a:t>
            </a:r>
            <a:r>
              <a:rPr lang="en-US" sz="1400" b="1" dirty="0" smtClean="0">
                <a:latin typeface="Arial" charset="0"/>
              </a:rPr>
              <a:t>)</a:t>
            </a:r>
            <a:r>
              <a:rPr lang="en-US" sz="1400" b="1" baseline="-25000" dirty="0" smtClean="0">
                <a:latin typeface="Arial" charset="0"/>
              </a:rPr>
              <a:t>2</a:t>
            </a:r>
            <a:r>
              <a:rPr lang="en-US" sz="1400" b="1" dirty="0" smtClean="0">
                <a:latin typeface="Arial" charset="0"/>
              </a:rPr>
              <a:t> + 5C = 2P + 3CaO + 5CO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Ч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угун – это сплав железа с углеродом,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содержащий примеси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карбида железа, S, P,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Si</a:t>
            </a:r>
            <a:r>
              <a:rPr lang="ru-RU" sz="1200" dirty="0" smtClean="0">
                <a:latin typeface="Arial" charset="0"/>
              </a:rPr>
              <a:t>, </a:t>
            </a:r>
            <a:r>
              <a:rPr lang="en-US" sz="1200" dirty="0" smtClean="0">
                <a:latin typeface="Arial" charset="0"/>
              </a:rPr>
              <a:t>Mn</a:t>
            </a:r>
            <a:r>
              <a:rPr lang="ru-RU" sz="1200" dirty="0" smtClean="0">
                <a:latin typeface="Arial" charset="0"/>
              </a:rPr>
              <a:t>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IV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 Шлакообразование: </a:t>
            </a:r>
            <a:r>
              <a:rPr lang="ru-RU" sz="1200" dirty="0" smtClean="0">
                <a:latin typeface="Arial" charset="0"/>
              </a:rPr>
              <a:t>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звестняк CaCO</a:t>
            </a:r>
            <a:r>
              <a:rPr kumimoji="0" lang="ru-RU" sz="1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lang="ru-RU" sz="1200" dirty="0" smtClean="0">
                <a:latin typeface="Arial" charset="0"/>
              </a:rPr>
              <a:t> п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ри высокой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температуре разлагается: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CaO+CO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Arial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ксид кальция взаимодействует с оксидами пустой породы: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CaO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ru-RU" sz="1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 SiO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2(</a:t>
            </a:r>
            <a:r>
              <a:rPr kumimoji="0" lang="ru-RU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 CaSiO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3(ж.)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CaO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</a:t>
            </a:r>
            <a:r>
              <a:rPr kumimoji="0" lang="ru-RU" sz="1400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+ Al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3(</a:t>
            </a:r>
            <a:r>
              <a:rPr kumimoji="0" lang="ru-RU" sz="14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тв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=Ca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(AlO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)</a:t>
            </a:r>
            <a:r>
              <a:rPr kumimoji="0" lang="ru-RU" sz="14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2(ж.)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Arial" charset="0"/>
              </a:rPr>
              <a:t>3СаО</a:t>
            </a:r>
            <a:r>
              <a:rPr lang="ru-RU" sz="1400" b="1" baseline="-25000" dirty="0" smtClean="0">
                <a:latin typeface="Arial" charset="0"/>
              </a:rPr>
              <a:t>(</a:t>
            </a:r>
            <a:r>
              <a:rPr lang="ru-RU" sz="1400" b="1" baseline="-25000" dirty="0" err="1" smtClean="0">
                <a:latin typeface="Arial" charset="0"/>
              </a:rPr>
              <a:t>тв</a:t>
            </a:r>
            <a:r>
              <a:rPr lang="ru-RU" sz="1400" b="1" baseline="-25000" dirty="0" smtClean="0">
                <a:latin typeface="Arial" charset="0"/>
              </a:rPr>
              <a:t>.) </a:t>
            </a:r>
            <a:r>
              <a:rPr lang="ru-RU" sz="1400" b="1" dirty="0" smtClean="0">
                <a:latin typeface="Arial" charset="0"/>
              </a:rPr>
              <a:t>+ Р</a:t>
            </a:r>
            <a:r>
              <a:rPr lang="ru-RU" sz="1400" b="1" baseline="-25000" dirty="0" smtClean="0">
                <a:latin typeface="Arial" charset="0"/>
              </a:rPr>
              <a:t>2</a:t>
            </a:r>
            <a:r>
              <a:rPr lang="ru-RU" sz="1400" b="1" dirty="0" smtClean="0">
                <a:latin typeface="Arial" charset="0"/>
              </a:rPr>
              <a:t>О</a:t>
            </a:r>
            <a:r>
              <a:rPr lang="ru-RU" sz="1400" b="1" baseline="-25000" dirty="0" smtClean="0">
                <a:latin typeface="Arial" charset="0"/>
              </a:rPr>
              <a:t>5(</a:t>
            </a:r>
            <a:r>
              <a:rPr lang="ru-RU" sz="1400" b="1" baseline="-25000" dirty="0" err="1" smtClean="0">
                <a:latin typeface="Arial" charset="0"/>
              </a:rPr>
              <a:t>тв</a:t>
            </a:r>
            <a:r>
              <a:rPr lang="ru-RU" sz="1400" b="1" baseline="-25000" dirty="0" smtClean="0">
                <a:latin typeface="Arial" charset="0"/>
              </a:rPr>
              <a:t>.) </a:t>
            </a:r>
            <a:r>
              <a:rPr lang="ru-RU" sz="1400" b="1" dirty="0" smtClean="0">
                <a:latin typeface="Arial" charset="0"/>
              </a:rPr>
              <a:t>= Са</a:t>
            </a:r>
            <a:r>
              <a:rPr lang="ru-RU" sz="1400" b="1" baseline="-25000" dirty="0" smtClean="0">
                <a:latin typeface="Arial" charset="0"/>
              </a:rPr>
              <a:t>3</a:t>
            </a:r>
            <a:r>
              <a:rPr lang="ru-RU" sz="1400" b="1" dirty="0" smtClean="0">
                <a:latin typeface="Arial" charset="0"/>
              </a:rPr>
              <a:t>(РО</a:t>
            </a:r>
            <a:r>
              <a:rPr lang="ru-RU" sz="1400" b="1" baseline="-25000" dirty="0" smtClean="0">
                <a:latin typeface="Arial" charset="0"/>
              </a:rPr>
              <a:t>4</a:t>
            </a:r>
            <a:r>
              <a:rPr lang="ru-RU" sz="1400" b="1" dirty="0" smtClean="0">
                <a:latin typeface="Arial" charset="0"/>
              </a:rPr>
              <a:t>)</a:t>
            </a:r>
            <a:r>
              <a:rPr lang="ru-RU" sz="1400" b="1" baseline="-25000" dirty="0" smtClean="0">
                <a:latin typeface="Arial" charset="0"/>
              </a:rPr>
              <a:t>2(ж.)</a:t>
            </a:r>
            <a:endParaRPr kumimoji="0" lang="ru-RU" sz="1400" b="1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8" name="Picture 4" descr="D:\Общие способы получения металлов\Металлургия\выпуск чугуна с доменной печи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6842" y="4500570"/>
            <a:ext cx="3420000" cy="2040407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1029" name="Picture 5" descr="D:\Общие способы получения металлов\Металлургия\Выпуск чугуна с доменной печ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428868"/>
            <a:ext cx="3420000" cy="2098373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715404" y="6429396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B2652-21BB-4E8B-AEE1-C4AE34A5EEFE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Группа 50"/>
          <p:cNvGrpSpPr/>
          <p:nvPr/>
        </p:nvGrpSpPr>
        <p:grpSpPr>
          <a:xfrm>
            <a:off x="142844" y="1214422"/>
            <a:ext cx="8786842" cy="1571636"/>
            <a:chOff x="142844" y="928670"/>
            <a:chExt cx="8786842" cy="1571636"/>
          </a:xfrm>
        </p:grpSpPr>
        <p:sp>
          <p:nvSpPr>
            <p:cNvPr id="5" name="Правая фигурная скобка 4"/>
            <p:cNvSpPr/>
            <p:nvPr/>
          </p:nvSpPr>
          <p:spPr>
            <a:xfrm>
              <a:off x="1357290" y="928670"/>
              <a:ext cx="214314" cy="1000132"/>
            </a:xfrm>
            <a:prstGeom prst="rightBrac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9" name="Группа 48"/>
            <p:cNvGrpSpPr/>
            <p:nvPr/>
          </p:nvGrpSpPr>
          <p:grpSpPr>
            <a:xfrm>
              <a:off x="142844" y="928670"/>
              <a:ext cx="8786842" cy="1571636"/>
              <a:chOff x="142844" y="714356"/>
              <a:chExt cx="8786842" cy="1571636"/>
            </a:xfrm>
          </p:grpSpPr>
          <p:cxnSp>
            <p:nvCxnSpPr>
              <p:cNvPr id="9" name="Прямая со стрелкой 8"/>
              <p:cNvCxnSpPr/>
              <p:nvPr/>
            </p:nvCxnSpPr>
            <p:spPr>
              <a:xfrm>
                <a:off x="1643042" y="1000108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 стрелкой 9"/>
              <p:cNvCxnSpPr/>
              <p:nvPr/>
            </p:nvCxnSpPr>
            <p:spPr>
              <a:xfrm>
                <a:off x="1643042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 стрелкой 10"/>
              <p:cNvCxnSpPr/>
              <p:nvPr/>
            </p:nvCxnSpPr>
            <p:spPr>
              <a:xfrm>
                <a:off x="2928926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/>
              <p:cNvCxnSpPr/>
              <p:nvPr/>
            </p:nvCxnSpPr>
            <p:spPr>
              <a:xfrm>
                <a:off x="2928926" y="1000108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 стрелкой 14"/>
              <p:cNvCxnSpPr/>
              <p:nvPr/>
            </p:nvCxnSpPr>
            <p:spPr>
              <a:xfrm>
                <a:off x="6929454" y="1428736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 стрелкой 16"/>
              <p:cNvCxnSpPr/>
              <p:nvPr/>
            </p:nvCxnSpPr>
            <p:spPr>
              <a:xfrm>
                <a:off x="6929454" y="928670"/>
                <a:ext cx="285752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 стрелкой 25"/>
              <p:cNvCxnSpPr/>
              <p:nvPr/>
            </p:nvCxnSpPr>
            <p:spPr>
              <a:xfrm>
                <a:off x="1643042" y="1714488"/>
                <a:ext cx="5500726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8" name="Группа 37"/>
              <p:cNvGrpSpPr/>
              <p:nvPr/>
            </p:nvGrpSpPr>
            <p:grpSpPr>
              <a:xfrm>
                <a:off x="142844" y="785794"/>
                <a:ext cx="1500198" cy="369332"/>
                <a:chOff x="285720" y="785794"/>
                <a:chExt cx="1500198" cy="369332"/>
              </a:xfrm>
            </p:grpSpPr>
            <p:sp>
              <p:nvSpPr>
                <p:cNvPr id="3" name="Скругленный прямоугольник 2"/>
                <p:cNvSpPr/>
                <p:nvPr/>
              </p:nvSpPr>
              <p:spPr>
                <a:xfrm>
                  <a:off x="285720" y="785794"/>
                  <a:ext cx="1214446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428596" y="785794"/>
                  <a:ext cx="135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шахты</a:t>
                  </a:r>
                  <a:endParaRPr lang="ru-RU" b="1" dirty="0"/>
                </a:p>
              </p:txBody>
            </p:sp>
          </p:grpSp>
          <p:grpSp>
            <p:nvGrpSpPr>
              <p:cNvPr id="39" name="Группа 38"/>
              <p:cNvGrpSpPr/>
              <p:nvPr/>
            </p:nvGrpSpPr>
            <p:grpSpPr>
              <a:xfrm>
                <a:off x="142844" y="1285860"/>
                <a:ext cx="1214446" cy="369332"/>
                <a:chOff x="285720" y="1285860"/>
                <a:chExt cx="1214446" cy="369332"/>
              </a:xfrm>
            </p:grpSpPr>
            <p:sp>
              <p:nvSpPr>
                <p:cNvPr id="4" name="Скругленный прямоугольник 3"/>
                <p:cNvSpPr/>
                <p:nvPr/>
              </p:nvSpPr>
              <p:spPr>
                <a:xfrm>
                  <a:off x="285720" y="1285860"/>
                  <a:ext cx="1214446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57158" y="1285860"/>
                  <a:ext cx="114300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карьеры</a:t>
                  </a:r>
                  <a:endParaRPr lang="ru-RU" b="1" dirty="0"/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2000232" y="773652"/>
                <a:ext cx="857256" cy="369332"/>
                <a:chOff x="2357422" y="773652"/>
                <a:chExt cx="857256" cy="369332"/>
              </a:xfrm>
            </p:grpSpPr>
            <p:sp>
              <p:nvSpPr>
                <p:cNvPr id="7" name="Скругленный прямоугольник 6"/>
                <p:cNvSpPr/>
                <p:nvPr/>
              </p:nvSpPr>
              <p:spPr>
                <a:xfrm>
                  <a:off x="2357422" y="785794"/>
                  <a:ext cx="785818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2428860" y="773652"/>
                  <a:ext cx="78581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руда</a:t>
                  </a:r>
                  <a:endParaRPr lang="ru-RU" b="1" dirty="0"/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000232" y="1285860"/>
                <a:ext cx="785818" cy="369332"/>
                <a:chOff x="2357422" y="1285860"/>
                <a:chExt cx="785818" cy="369332"/>
              </a:xfrm>
            </p:grpSpPr>
            <p:sp>
              <p:nvSpPr>
                <p:cNvPr id="6" name="Скругленный прямоугольник 5"/>
                <p:cNvSpPr/>
                <p:nvPr/>
              </p:nvSpPr>
              <p:spPr>
                <a:xfrm>
                  <a:off x="2357422" y="1285860"/>
                  <a:ext cx="785818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2428860" y="1285860"/>
                  <a:ext cx="71438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уголь</a:t>
                  </a:r>
                  <a:endParaRPr lang="ru-RU" b="1" dirty="0"/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3286116" y="785794"/>
                <a:ext cx="3571900" cy="369332"/>
                <a:chOff x="3500430" y="785794"/>
                <a:chExt cx="3571900" cy="369332"/>
              </a:xfrm>
            </p:grpSpPr>
            <p:sp>
              <p:nvSpPr>
                <p:cNvPr id="14" name="Скругленный прямоугольник 13"/>
                <p:cNvSpPr/>
                <p:nvPr/>
              </p:nvSpPr>
              <p:spPr>
                <a:xfrm>
                  <a:off x="3500430" y="785794"/>
                  <a:ext cx="357190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3571868" y="785794"/>
                  <a:ext cx="35004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горно-обогатительный комбинат</a:t>
                  </a:r>
                  <a:endParaRPr lang="ru-RU" b="1" dirty="0"/>
                </a:p>
              </p:txBody>
            </p:sp>
          </p:grpSp>
          <p:grpSp>
            <p:nvGrpSpPr>
              <p:cNvPr id="43" name="Группа 42"/>
              <p:cNvGrpSpPr/>
              <p:nvPr/>
            </p:nvGrpSpPr>
            <p:grpSpPr>
              <a:xfrm>
                <a:off x="3286116" y="1285860"/>
                <a:ext cx="3571900" cy="369332"/>
                <a:chOff x="3500430" y="1285860"/>
                <a:chExt cx="3571900" cy="369332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500430" y="1285860"/>
                  <a:ext cx="357190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4000496" y="1285860"/>
                  <a:ext cx="26432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коксохимический завод</a:t>
                  </a:r>
                  <a:endParaRPr lang="ru-RU" b="1" dirty="0"/>
                </a:p>
              </p:txBody>
            </p:sp>
          </p:grpSp>
          <p:grpSp>
            <p:nvGrpSpPr>
              <p:cNvPr id="44" name="Группа 43"/>
              <p:cNvGrpSpPr/>
              <p:nvPr/>
            </p:nvGrpSpPr>
            <p:grpSpPr>
              <a:xfrm>
                <a:off x="7286644" y="785794"/>
                <a:ext cx="1428760" cy="369332"/>
                <a:chOff x="7500958" y="785794"/>
                <a:chExt cx="1428760" cy="369332"/>
              </a:xfrm>
            </p:grpSpPr>
            <p:sp>
              <p:nvSpPr>
                <p:cNvPr id="18" name="Скругленный прямоугольник 17"/>
                <p:cNvSpPr/>
                <p:nvPr/>
              </p:nvSpPr>
              <p:spPr>
                <a:xfrm>
                  <a:off x="7500958" y="785794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7572396" y="785794"/>
                  <a:ext cx="135732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концентрат</a:t>
                  </a:r>
                  <a:endParaRPr lang="ru-RU" b="1" dirty="0"/>
                </a:p>
              </p:txBody>
            </p:sp>
          </p:grpSp>
          <p:grpSp>
            <p:nvGrpSpPr>
              <p:cNvPr id="45" name="Группа 44"/>
              <p:cNvGrpSpPr/>
              <p:nvPr/>
            </p:nvGrpSpPr>
            <p:grpSpPr>
              <a:xfrm>
                <a:off x="7286644" y="1285860"/>
                <a:ext cx="1428760" cy="369332"/>
                <a:chOff x="7500958" y="1285860"/>
                <a:chExt cx="1428760" cy="369332"/>
              </a:xfrm>
            </p:grpSpPr>
            <p:sp>
              <p:nvSpPr>
                <p:cNvPr id="21" name="Скругленный прямоугольник 20"/>
                <p:cNvSpPr/>
                <p:nvPr/>
              </p:nvSpPr>
              <p:spPr>
                <a:xfrm>
                  <a:off x="7500958" y="1285860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7929586" y="1285860"/>
                  <a:ext cx="100013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кокс</a:t>
                  </a:r>
                  <a:endParaRPr lang="ru-RU" b="1" dirty="0"/>
                </a:p>
              </p:txBody>
            </p:sp>
          </p:grpSp>
          <p:grpSp>
            <p:nvGrpSpPr>
              <p:cNvPr id="47" name="Группа 46"/>
              <p:cNvGrpSpPr/>
              <p:nvPr/>
            </p:nvGrpSpPr>
            <p:grpSpPr>
              <a:xfrm>
                <a:off x="7286644" y="1785926"/>
                <a:ext cx="1428760" cy="369332"/>
                <a:chOff x="7500958" y="1785926"/>
                <a:chExt cx="1428760" cy="369332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7500958" y="1785926"/>
                  <a:ext cx="1428760" cy="357190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7715272" y="1785926"/>
                  <a:ext cx="10715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b="1" dirty="0" smtClean="0"/>
                    <a:t>флюсы</a:t>
                  </a:r>
                  <a:endParaRPr lang="ru-RU" b="1" dirty="0"/>
                </a:p>
              </p:txBody>
            </p:sp>
          </p:grpSp>
          <p:sp>
            <p:nvSpPr>
              <p:cNvPr id="48" name="Правая фигурная скобка 47"/>
              <p:cNvSpPr/>
              <p:nvPr/>
            </p:nvSpPr>
            <p:spPr>
              <a:xfrm>
                <a:off x="8643966" y="714356"/>
                <a:ext cx="285720" cy="1571636"/>
              </a:xfrm>
              <a:prstGeom prst="rightBrac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50" name="Прямоугольник 49"/>
          <p:cNvSpPr/>
          <p:nvPr/>
        </p:nvSpPr>
        <p:spPr>
          <a:xfrm>
            <a:off x="714348" y="58143"/>
            <a:ext cx="823001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Схема металлургического производства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(чёрная металлургия)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3" name="Стрелка углом 52"/>
          <p:cNvSpPr/>
          <p:nvPr/>
        </p:nvSpPr>
        <p:spPr>
          <a:xfrm rot="10609931">
            <a:off x="6904454" y="2965334"/>
            <a:ext cx="2009587" cy="62293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http://upload.wikimedia.org/wikipedia/ru/archive/8/8b/20101007163456!%D0%9C%D0%B0%D0%BA%D0%B5%D0%B5%D0%B2%D1%81%D0%BA%D0%B8%D0%B9_%D0%BC%D0%B5%D1%82%D0%B0%D0%BB%D0%BB%D1%83%D1%80%D0%B3%D0%B8%D1%87%D0%B5%D1%81%D0%BA%D0%B8%D0%B9_%D0%BA%D0%BE%D0%BC%D0%B1%D0%B8%D0%BD%D0%B0%D1%82_%D0%B2_%D0%BD%D0%BE%D1%87%D0%BD%D1%83%D1%8E_%D1%81%D0%BC%D0%B5%D0%BD%D1%8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677450"/>
            <a:ext cx="5500726" cy="352021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8196" name="Picture 4" descr="http://www.promved.ru/pics/editor/1%20%201%20prokat%20s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2404" y="3786190"/>
            <a:ext cx="4675942" cy="2571768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grpSp>
        <p:nvGrpSpPr>
          <p:cNvPr id="52" name="Группа 51"/>
          <p:cNvGrpSpPr/>
          <p:nvPr/>
        </p:nvGrpSpPr>
        <p:grpSpPr>
          <a:xfrm>
            <a:off x="2714612" y="2928934"/>
            <a:ext cx="4000528" cy="1000132"/>
            <a:chOff x="2714612" y="2928934"/>
            <a:chExt cx="4000528" cy="1000132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714612" y="3000372"/>
              <a:ext cx="4000528" cy="92869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857488" y="2928934"/>
              <a:ext cx="37147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/>
                <a:t>Металлургический комбинат</a:t>
              </a:r>
              <a:endParaRPr lang="ru-RU" sz="2800" b="1" dirty="0"/>
            </a:p>
          </p:txBody>
        </p:sp>
      </p:grpSp>
      <p:sp>
        <p:nvSpPr>
          <p:cNvPr id="56" name="Дата 5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C653-3643-4C0E-B54E-A677010ABB87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57" name="Номер слайда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71414"/>
            <a:ext cx="5247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Металлургический комбинат</a:t>
            </a:r>
            <a:endParaRPr lang="ru-RU" sz="3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rot="10800000" flipV="1">
            <a:off x="5715008" y="1785926"/>
            <a:ext cx="928694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87" name="Группа 86"/>
          <p:cNvGrpSpPr/>
          <p:nvPr/>
        </p:nvGrpSpPr>
        <p:grpSpPr>
          <a:xfrm>
            <a:off x="142844" y="500042"/>
            <a:ext cx="9001156" cy="6143668"/>
            <a:chOff x="142844" y="500042"/>
            <a:chExt cx="9001156" cy="6143668"/>
          </a:xfrm>
        </p:grpSpPr>
        <p:cxnSp>
          <p:nvCxnSpPr>
            <p:cNvPr id="48" name="Прямая со стрелкой 47"/>
            <p:cNvCxnSpPr/>
            <p:nvPr/>
          </p:nvCxnSpPr>
          <p:spPr>
            <a:xfrm rot="5400000">
              <a:off x="-1035883" y="3464719"/>
              <a:ext cx="4071966" cy="571504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/>
            <p:nvPr/>
          </p:nvCxnSpPr>
          <p:spPr>
            <a:xfrm rot="16200000" flipH="1">
              <a:off x="5965041" y="3536157"/>
              <a:ext cx="3786214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Группа 25"/>
            <p:cNvGrpSpPr/>
            <p:nvPr/>
          </p:nvGrpSpPr>
          <p:grpSpPr>
            <a:xfrm>
              <a:off x="142844" y="1071546"/>
              <a:ext cx="2928958" cy="576000"/>
              <a:chOff x="142844" y="1071546"/>
              <a:chExt cx="2928958" cy="576000"/>
            </a:xfrm>
          </p:grpSpPr>
          <p:sp>
            <p:nvSpPr>
              <p:cNvPr id="3" name="Скругленный прямоугольник 2"/>
              <p:cNvSpPr/>
              <p:nvPr/>
            </p:nvSpPr>
            <p:spPr>
              <a:xfrm>
                <a:off x="142844" y="1071546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214282" y="1071546"/>
                <a:ext cx="285752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чугунолитейный цех</a:t>
                </a:r>
                <a:endParaRPr lang="ru-RU" sz="2400" b="1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6072198" y="1071546"/>
              <a:ext cx="2880000" cy="576000"/>
              <a:chOff x="6072198" y="1071546"/>
              <a:chExt cx="2880000" cy="576000"/>
            </a:xfrm>
          </p:grpSpPr>
          <p:sp>
            <p:nvSpPr>
              <p:cNvPr id="4" name="Скругленный прямоугольник 3"/>
              <p:cNvSpPr/>
              <p:nvPr/>
            </p:nvSpPr>
            <p:spPr>
              <a:xfrm>
                <a:off x="6072198" y="1071546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57950" y="1071546"/>
                <a:ext cx="221457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доменный цех</a:t>
                </a:r>
                <a:endParaRPr lang="ru-RU" sz="2400" b="1" dirty="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214282" y="2143116"/>
              <a:ext cx="2880000" cy="576000"/>
              <a:chOff x="214282" y="2428868"/>
              <a:chExt cx="2880000" cy="576000"/>
            </a:xfrm>
          </p:grpSpPr>
          <p:sp>
            <p:nvSpPr>
              <p:cNvPr id="5" name="Скругленный прямоугольник 4"/>
              <p:cNvSpPr/>
              <p:nvPr/>
            </p:nvSpPr>
            <p:spPr>
              <a:xfrm>
                <a:off x="214282" y="2428868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85720" y="2500306"/>
                <a:ext cx="271464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b="1" dirty="0" smtClean="0"/>
                  <a:t>сталеплавильные цехи</a:t>
                </a:r>
                <a:endParaRPr lang="ru-RU" sz="2000" b="1" dirty="0"/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4429124" y="4071942"/>
              <a:ext cx="2928958" cy="576000"/>
              <a:chOff x="3786182" y="3786190"/>
              <a:chExt cx="2928958" cy="576000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3786182" y="3786190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4071934" y="3786190"/>
                <a:ext cx="264320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прокатные цехи</a:t>
                </a:r>
                <a:endParaRPr lang="ru-RU" sz="2400" b="1" dirty="0"/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1142976" y="4643446"/>
              <a:ext cx="2880000" cy="576000"/>
              <a:chOff x="1142976" y="4643446"/>
              <a:chExt cx="2880000" cy="576000"/>
            </a:xfrm>
          </p:grpSpPr>
          <p:sp>
            <p:nvSpPr>
              <p:cNvPr id="8" name="Скругленный прямоугольник 7"/>
              <p:cNvSpPr/>
              <p:nvPr/>
            </p:nvSpPr>
            <p:spPr>
              <a:xfrm>
                <a:off x="1142976" y="4643446"/>
                <a:ext cx="2880000" cy="5760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214414" y="4643446"/>
                <a:ext cx="2714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dirty="0" smtClean="0"/>
                  <a:t>сталелитейный цех</a:t>
                </a:r>
                <a:endParaRPr lang="ru-RU" sz="2400" b="1" dirty="0"/>
              </a:p>
            </p:txBody>
          </p:sp>
        </p:grpSp>
        <p:grpSp>
          <p:nvGrpSpPr>
            <p:cNvPr id="76" name="Группа 75"/>
            <p:cNvGrpSpPr/>
            <p:nvPr/>
          </p:nvGrpSpPr>
          <p:grpSpPr>
            <a:xfrm>
              <a:off x="214282" y="5786454"/>
              <a:ext cx="2143140" cy="857256"/>
              <a:chOff x="214282" y="5786454"/>
              <a:chExt cx="2143140" cy="857256"/>
            </a:xfrm>
          </p:grpSpPr>
          <p:sp>
            <p:nvSpPr>
              <p:cNvPr id="17" name="Овал 16"/>
              <p:cNvSpPr/>
              <p:nvPr/>
            </p:nvSpPr>
            <p:spPr>
              <a:xfrm>
                <a:off x="214282" y="5786454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85720" y="6000768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чугунные отливки</a:t>
                </a:r>
                <a:endParaRPr lang="ru-RU" b="1" dirty="0"/>
              </a:p>
            </p:txBody>
          </p:sp>
        </p:grpSp>
        <p:grpSp>
          <p:nvGrpSpPr>
            <p:cNvPr id="75" name="Группа 74"/>
            <p:cNvGrpSpPr/>
            <p:nvPr/>
          </p:nvGrpSpPr>
          <p:grpSpPr>
            <a:xfrm>
              <a:off x="1142976" y="3214686"/>
              <a:ext cx="2071702" cy="857256"/>
              <a:chOff x="1142976" y="3214686"/>
              <a:chExt cx="2071702" cy="857256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142976" y="3214686"/>
                <a:ext cx="2071702" cy="8572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785918" y="3429000"/>
                <a:ext cx="107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сталь</a:t>
                </a:r>
                <a:endParaRPr lang="ru-RU" b="1" dirty="0"/>
              </a:p>
            </p:txBody>
          </p:sp>
        </p:grpSp>
        <p:sp>
          <p:nvSpPr>
            <p:cNvPr id="30" name="Выгнутая вправо стрелка 29"/>
            <p:cNvSpPr/>
            <p:nvPr/>
          </p:nvSpPr>
          <p:spPr>
            <a:xfrm>
              <a:off x="7286644" y="500042"/>
              <a:ext cx="571504" cy="500066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cxnSp>
          <p:nvCxnSpPr>
            <p:cNvPr id="32" name="Прямая со стрелкой 31"/>
            <p:cNvCxnSpPr/>
            <p:nvPr/>
          </p:nvCxnSpPr>
          <p:spPr>
            <a:xfrm rot="10800000">
              <a:off x="5715008" y="135729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/>
            <p:nvPr/>
          </p:nvCxnSpPr>
          <p:spPr>
            <a:xfrm rot="10800000">
              <a:off x="3143240" y="1357298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Группа 72"/>
            <p:cNvGrpSpPr/>
            <p:nvPr/>
          </p:nvGrpSpPr>
          <p:grpSpPr>
            <a:xfrm>
              <a:off x="3571868" y="928670"/>
              <a:ext cx="2071702" cy="857256"/>
              <a:chOff x="3571868" y="928670"/>
              <a:chExt cx="2071702" cy="857256"/>
            </a:xfrm>
          </p:grpSpPr>
          <p:sp>
            <p:nvSpPr>
              <p:cNvPr id="9" name="Овал 8"/>
              <p:cNvSpPr/>
              <p:nvPr/>
            </p:nvSpPr>
            <p:spPr>
              <a:xfrm>
                <a:off x="3571868" y="928670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786182" y="1142984"/>
                <a:ext cx="17859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чугун литейный</a:t>
                </a:r>
                <a:endParaRPr lang="ru-RU" b="1" dirty="0"/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3571868" y="1928802"/>
              <a:ext cx="2286016" cy="857256"/>
              <a:chOff x="3571868" y="1928802"/>
              <a:chExt cx="2286016" cy="857256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3571868" y="1928802"/>
                <a:ext cx="2071702" cy="8572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3571868" y="2143116"/>
                <a:ext cx="22860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чугун передельный</a:t>
                </a:r>
                <a:endParaRPr lang="ru-RU" b="1" dirty="0"/>
              </a:p>
            </p:txBody>
          </p:sp>
        </p:grpSp>
        <p:cxnSp>
          <p:nvCxnSpPr>
            <p:cNvPr id="38" name="Прямая со стрелкой 37"/>
            <p:cNvCxnSpPr/>
            <p:nvPr/>
          </p:nvCxnSpPr>
          <p:spPr>
            <a:xfrm rot="10800000" flipV="1">
              <a:off x="6357950" y="1787514"/>
              <a:ext cx="857256" cy="85566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/>
            <p:cNvCxnSpPr/>
            <p:nvPr/>
          </p:nvCxnSpPr>
          <p:spPr>
            <a:xfrm rot="16200000" flipH="1">
              <a:off x="8108975" y="1893877"/>
              <a:ext cx="284164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 rot="10800000">
              <a:off x="3214678" y="2357430"/>
              <a:ext cx="2857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/>
            <p:cNvCxnSpPr/>
            <p:nvPr/>
          </p:nvCxnSpPr>
          <p:spPr>
            <a:xfrm rot="16200000" flipH="1">
              <a:off x="2572529" y="5499909"/>
              <a:ext cx="427040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/>
            <p:cNvCxnSpPr/>
            <p:nvPr/>
          </p:nvCxnSpPr>
          <p:spPr>
            <a:xfrm rot="16200000" flipH="1">
              <a:off x="2179621" y="4322769"/>
              <a:ext cx="355602" cy="142876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16200000" flipH="1">
              <a:off x="1965307" y="2965447"/>
              <a:ext cx="284164" cy="71438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>
              <a:off x="3357554" y="3643314"/>
              <a:ext cx="1928826" cy="28575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Прямая со стрелкой 60"/>
            <p:cNvCxnSpPr/>
            <p:nvPr/>
          </p:nvCxnSpPr>
          <p:spPr>
            <a:xfrm rot="5400000">
              <a:off x="5215339" y="5214554"/>
              <a:ext cx="1000134" cy="795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5572132" y="785794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071934" y="335756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90%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571736" y="4143380"/>
              <a:ext cx="7143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10%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5500694" y="1702346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FF0000"/>
                  </a:solidFill>
                </a:rPr>
                <a:t>90%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  <p:grpSp>
          <p:nvGrpSpPr>
            <p:cNvPr id="78" name="Группа 77"/>
            <p:cNvGrpSpPr/>
            <p:nvPr/>
          </p:nvGrpSpPr>
          <p:grpSpPr>
            <a:xfrm>
              <a:off x="6858016" y="2071678"/>
              <a:ext cx="2285984" cy="857256"/>
              <a:chOff x="6858016" y="2071678"/>
              <a:chExt cx="2285984" cy="857256"/>
            </a:xfrm>
          </p:grpSpPr>
          <p:sp>
            <p:nvSpPr>
              <p:cNvPr id="15" name="Овал 14"/>
              <p:cNvSpPr/>
              <p:nvPr/>
            </p:nvSpPr>
            <p:spPr>
              <a:xfrm>
                <a:off x="6858016" y="2071678"/>
                <a:ext cx="2071702" cy="857256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072330" y="2285992"/>
                <a:ext cx="20716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доменные газы</a:t>
                </a:r>
                <a:endParaRPr lang="ru-RU" b="1" dirty="0"/>
              </a:p>
            </p:txBody>
          </p:sp>
        </p:grpSp>
        <p:grpSp>
          <p:nvGrpSpPr>
            <p:cNvPr id="80" name="Группа 79"/>
            <p:cNvGrpSpPr/>
            <p:nvPr/>
          </p:nvGrpSpPr>
          <p:grpSpPr>
            <a:xfrm>
              <a:off x="5072066" y="2714620"/>
              <a:ext cx="2071702" cy="857256"/>
              <a:chOff x="5072066" y="2714620"/>
              <a:chExt cx="2071702" cy="857256"/>
            </a:xfrm>
          </p:grpSpPr>
          <p:sp>
            <p:nvSpPr>
              <p:cNvPr id="11" name="Овал 10"/>
              <p:cNvSpPr/>
              <p:nvPr/>
            </p:nvSpPr>
            <p:spPr>
              <a:xfrm>
                <a:off x="5072066" y="2714620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5715008" y="2928934"/>
                <a:ext cx="1143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шлак</a:t>
                </a:r>
                <a:endParaRPr lang="ru-RU" b="1" dirty="0"/>
              </a:p>
            </p:txBody>
          </p:sp>
        </p:grpSp>
        <p:grpSp>
          <p:nvGrpSpPr>
            <p:cNvPr id="82" name="Группа 81"/>
            <p:cNvGrpSpPr/>
            <p:nvPr/>
          </p:nvGrpSpPr>
          <p:grpSpPr>
            <a:xfrm>
              <a:off x="2500298" y="5786454"/>
              <a:ext cx="2143140" cy="857256"/>
              <a:chOff x="2500298" y="5786454"/>
              <a:chExt cx="2143140" cy="857256"/>
            </a:xfrm>
          </p:grpSpPr>
          <p:sp>
            <p:nvSpPr>
              <p:cNvPr id="12" name="Овал 11"/>
              <p:cNvSpPr/>
              <p:nvPr/>
            </p:nvSpPr>
            <p:spPr>
              <a:xfrm>
                <a:off x="2500298" y="5786454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TextBox 80"/>
              <p:cNvSpPr txBox="1"/>
              <p:nvPr/>
            </p:nvSpPr>
            <p:spPr>
              <a:xfrm>
                <a:off x="2643174" y="6000768"/>
                <a:ext cx="20002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стальные отливки</a:t>
                </a:r>
                <a:endParaRPr lang="ru-RU" b="1" dirty="0"/>
              </a:p>
            </p:txBody>
          </p:sp>
        </p:grpSp>
        <p:grpSp>
          <p:nvGrpSpPr>
            <p:cNvPr id="84" name="Группа 83"/>
            <p:cNvGrpSpPr/>
            <p:nvPr/>
          </p:nvGrpSpPr>
          <p:grpSpPr>
            <a:xfrm>
              <a:off x="4714876" y="5786454"/>
              <a:ext cx="2286016" cy="857256"/>
              <a:chOff x="4714876" y="5786454"/>
              <a:chExt cx="2286016" cy="857256"/>
            </a:xfrm>
          </p:grpSpPr>
          <p:sp>
            <p:nvSpPr>
              <p:cNvPr id="13" name="Овал 12"/>
              <p:cNvSpPr/>
              <p:nvPr/>
            </p:nvSpPr>
            <p:spPr>
              <a:xfrm>
                <a:off x="4714876" y="5786454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4929190" y="6000768"/>
                <a:ext cx="20717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/>
                  <a:t>стальной прокат</a:t>
                </a:r>
                <a:endParaRPr lang="ru-RU" b="1" dirty="0"/>
              </a:p>
            </p:txBody>
          </p:sp>
        </p:grpSp>
        <p:grpSp>
          <p:nvGrpSpPr>
            <p:cNvPr id="86" name="Группа 85"/>
            <p:cNvGrpSpPr/>
            <p:nvPr/>
          </p:nvGrpSpPr>
          <p:grpSpPr>
            <a:xfrm>
              <a:off x="6929454" y="5715016"/>
              <a:ext cx="2071702" cy="857256"/>
              <a:chOff x="6929454" y="5715016"/>
              <a:chExt cx="2071702" cy="857256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6929454" y="5715016"/>
                <a:ext cx="2071702" cy="857256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7000892" y="5786454"/>
                <a:ext cx="19288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/>
                  <a:t>доменные ферросплавы</a:t>
                </a:r>
                <a:endParaRPr lang="ru-RU" b="1" dirty="0"/>
              </a:p>
            </p:txBody>
          </p:sp>
        </p:grpSp>
      </p:grpSp>
      <p:sp>
        <p:nvSpPr>
          <p:cNvPr id="68" name="Управляющая кнопка: домой 67">
            <a:hlinkClick r:id="rId2" action="ppaction://hlinksldjump" highlightClick="1"/>
          </p:cNvPr>
          <p:cNvSpPr/>
          <p:nvPr/>
        </p:nvSpPr>
        <p:spPr>
          <a:xfrm>
            <a:off x="8501090" y="142852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000240"/>
            <a:ext cx="6124588" cy="4214842"/>
          </a:xfrm>
          <a:ln w="28575">
            <a:noFill/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ru-RU" b="1" dirty="0" smtClean="0"/>
              <a:t>основа индустрии</a:t>
            </a:r>
          </a:p>
          <a:p>
            <a:pPr algn="just"/>
            <a:r>
              <a:rPr lang="ru-RU" b="1" dirty="0" smtClean="0"/>
              <a:t>фундамент машиностроения</a:t>
            </a:r>
          </a:p>
          <a:p>
            <a:pPr algn="just"/>
            <a:r>
              <a:rPr lang="ru-RU" b="1" dirty="0" smtClean="0"/>
              <a:t>крупнейшими потребителями </a:t>
            </a:r>
          </a:p>
          <a:p>
            <a:pPr algn="just">
              <a:buNone/>
            </a:pPr>
            <a:r>
              <a:rPr lang="ru-RU" b="1" dirty="0" smtClean="0"/>
              <a:t>	являются: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металлообработка,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строительная индустрия, 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железнодорожный транспорт,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военно-промышленный комплекс,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топливно-энергетический комплекс,</a:t>
            </a:r>
          </a:p>
          <a:p>
            <a:pPr lvl="1" algn="just">
              <a:buFont typeface="Wingdings" pitchFamily="2" charset="2"/>
              <a:buChar char="Ø"/>
            </a:pPr>
            <a:r>
              <a:rPr lang="ru-RU" b="1" dirty="0" smtClean="0"/>
              <a:t>	химическая промышленность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Значение   металлургии</a:t>
            </a:r>
            <a:endParaRPr lang="ru-RU" sz="32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Picture 8" descr="D:\Общие способы получения металлов\Журналы\журнал национальная металлург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714488"/>
            <a:ext cx="2463788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96E67-C378-410E-A493-AE3006A064E8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рисунки\0008-011-Dobycha-i-obogaschenie-zheleznoj-ru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5461013" cy="409576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731830"/>
          </a:xfrm>
        </p:spPr>
        <p:txBody>
          <a:bodyPr>
            <a:normAutofit fontScale="77500" lnSpcReduction="20000"/>
          </a:bodyPr>
          <a:lstStyle/>
          <a:p>
            <a:pPr algn="r">
              <a:buNone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- извлечение металлов из руд и использование отходов производства</a:t>
            </a: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Металлургические процессы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142844" y="1928802"/>
            <a:ext cx="1071570" cy="571504"/>
            <a:chOff x="357158" y="2071678"/>
            <a:chExt cx="1071570" cy="571504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7158" y="2071678"/>
              <a:ext cx="1071570" cy="57150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596" y="214311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/>
                <a:t>Стадии</a:t>
              </a:r>
              <a:endParaRPr lang="ru-RU" b="1" dirty="0"/>
            </a:p>
          </p:txBody>
        </p:sp>
      </p:grpSp>
      <p:pic>
        <p:nvPicPr>
          <p:cNvPr id="1029" name="Picture 5" descr="http://1.bp.blogspot.com/_JscLJ_sadyc/TBVo2bIIMyI/AAAAAAAAADM/IapcQFdI7P4/s1600/The_act_of_creation_by_Gere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857496"/>
            <a:ext cx="5429288" cy="363506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5" name="Группа 14"/>
          <p:cNvGrpSpPr/>
          <p:nvPr/>
        </p:nvGrpSpPr>
        <p:grpSpPr>
          <a:xfrm>
            <a:off x="357158" y="2643182"/>
            <a:ext cx="3780000" cy="1357322"/>
            <a:chOff x="357158" y="2786058"/>
            <a:chExt cx="3780000" cy="1357322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57158" y="2786058"/>
              <a:ext cx="3780000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5786" y="3143248"/>
              <a:ext cx="2857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Подготовка руды</a:t>
              </a:r>
              <a:endParaRPr lang="ru-RU" sz="2800" b="1" i="1" dirty="0"/>
            </a:p>
          </p:txBody>
        </p:sp>
      </p:grpSp>
      <p:pic>
        <p:nvPicPr>
          <p:cNvPr id="1030" name="Picture 6" descr="D:\Мои рисунки\100768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70" y="3714752"/>
            <a:ext cx="3306769" cy="294957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grpSp>
        <p:nvGrpSpPr>
          <p:cNvPr id="16" name="Группа 15"/>
          <p:cNvGrpSpPr/>
          <p:nvPr/>
        </p:nvGrpSpPr>
        <p:grpSpPr>
          <a:xfrm>
            <a:off x="2857488" y="3901393"/>
            <a:ext cx="3780000" cy="1384995"/>
            <a:chOff x="2857488" y="4000504"/>
            <a:chExt cx="3780000" cy="1384995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2857488" y="4000504"/>
              <a:ext cx="3780000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14678" y="4000504"/>
              <a:ext cx="300039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Восстановление химического соединения</a:t>
              </a:r>
              <a:endParaRPr lang="ru-RU" sz="2800" b="1" i="1" dirty="0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072066" y="5214950"/>
            <a:ext cx="3780000" cy="1357322"/>
            <a:chOff x="5072066" y="5214950"/>
            <a:chExt cx="3780000" cy="135732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072066" y="5214950"/>
              <a:ext cx="3780000" cy="135732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286380" y="5429264"/>
              <a:ext cx="34290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i="1" dirty="0" smtClean="0"/>
                <a:t>Вторичная обработка металла</a:t>
              </a:r>
              <a:endParaRPr lang="ru-RU" sz="2800" b="1" i="1" dirty="0"/>
            </a:p>
          </p:txBody>
        </p:sp>
      </p:grp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93443-FBDB-4D13-AB00-415C5C58472C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28736"/>
            <a:ext cx="8686800" cy="660392"/>
          </a:xfrm>
        </p:spPr>
        <p:txBody>
          <a:bodyPr>
            <a:noAutofit/>
          </a:bodyPr>
          <a:lstStyle/>
          <a:p>
            <a:pPr algn="r"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- зависят от фазы, в которой проводят восстановление (раствор, расплав, твёрдая)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28604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Методы восстановления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214554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1. </a:t>
            </a:r>
            <a:r>
              <a:rPr lang="ru-RU" sz="2400" b="1" i="1" dirty="0" smtClean="0">
                <a:solidFill>
                  <a:srgbClr val="FF0000"/>
                </a:solidFill>
              </a:rPr>
              <a:t>Гидрометаллургическое восстановление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восстановление</a:t>
            </a:r>
            <a:r>
              <a:rPr lang="ru-RU" sz="2400" dirty="0" smtClean="0"/>
              <a:t> химическими восстановителями из водных растворов</a:t>
            </a:r>
          </a:p>
          <a:p>
            <a:r>
              <a:rPr lang="en-US" sz="2400" b="1" dirty="0" smtClean="0"/>
              <a:t>		CuSO</a:t>
            </a:r>
            <a:r>
              <a:rPr lang="en-US" b="1" dirty="0" smtClean="0"/>
              <a:t>4</a:t>
            </a:r>
            <a:r>
              <a:rPr lang="en-US" sz="2400" b="1" dirty="0" smtClean="0"/>
              <a:t> + Zn = Cu + ZnSO</a:t>
            </a:r>
            <a:r>
              <a:rPr lang="en-US" b="1" dirty="0" smtClean="0"/>
              <a:t>4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44" y="3357562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</a:t>
            </a:r>
            <a:r>
              <a:rPr lang="ru-RU" sz="2400" dirty="0" smtClean="0"/>
              <a:t>. </a:t>
            </a:r>
            <a:r>
              <a:rPr lang="ru-RU" sz="2400" b="1" i="1" dirty="0" smtClean="0">
                <a:solidFill>
                  <a:srgbClr val="FF0000"/>
                </a:solidFill>
              </a:rPr>
              <a:t>Пирометаллургическое восстановление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восстановление</a:t>
            </a:r>
            <a:r>
              <a:rPr lang="ru-RU" sz="2400" dirty="0" smtClean="0"/>
              <a:t> химическими восстановителями при высокой температуре из расплавов или твёрдой фазы</a:t>
            </a:r>
          </a:p>
          <a:p>
            <a:r>
              <a:rPr lang="ru-RU" sz="2400" dirty="0" smtClean="0"/>
              <a:t>		</a:t>
            </a:r>
            <a:r>
              <a:rPr lang="en-US" sz="2400" b="1" dirty="0" err="1" smtClean="0"/>
              <a:t>FeO</a:t>
            </a:r>
            <a:r>
              <a:rPr lang="en-US" sz="2400" b="1" dirty="0" smtClean="0"/>
              <a:t> + CO = Fe + CO</a:t>
            </a:r>
            <a:r>
              <a:rPr lang="en-US" b="1" dirty="0" smtClean="0"/>
              <a:t>2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485776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</a:t>
            </a:r>
            <a:r>
              <a:rPr lang="ru-RU" sz="2400" dirty="0" smtClean="0"/>
              <a:t>. </a:t>
            </a:r>
            <a:r>
              <a:rPr lang="ru-RU" sz="2400" b="1" i="1" dirty="0" err="1" smtClean="0">
                <a:solidFill>
                  <a:srgbClr val="FF0000"/>
                </a:solidFill>
              </a:rPr>
              <a:t>Электрогидрометаллургическое</a:t>
            </a:r>
            <a:r>
              <a:rPr lang="ru-RU" sz="2400" b="1" i="1" dirty="0" smtClean="0">
                <a:solidFill>
                  <a:srgbClr val="FF0000"/>
                </a:solidFill>
              </a:rPr>
              <a:t> восстановление </a:t>
            </a:r>
            <a:r>
              <a:rPr lang="ru-RU" sz="2400" dirty="0" smtClean="0"/>
              <a:t>– </a:t>
            </a:r>
            <a:r>
              <a:rPr lang="ru-RU" sz="2400" dirty="0" err="1" smtClean="0"/>
              <a:t>восстановление</a:t>
            </a:r>
            <a:r>
              <a:rPr lang="ru-RU" sz="2400" dirty="0" smtClean="0"/>
              <a:t>  электрическим током из водных растворов или расплавов</a:t>
            </a:r>
            <a:endParaRPr lang="ru-RU" sz="2000" dirty="0" smtClean="0"/>
          </a:p>
          <a:p>
            <a:r>
              <a:rPr lang="ru-RU" sz="2400" dirty="0" smtClean="0"/>
              <a:t>		</a:t>
            </a:r>
            <a:r>
              <a:rPr lang="ru-RU" sz="2400" b="1" dirty="0" smtClean="0"/>
              <a:t>2</a:t>
            </a:r>
            <a:r>
              <a:rPr lang="en-US" sz="2400" b="1" dirty="0" smtClean="0"/>
              <a:t>CuSO</a:t>
            </a:r>
            <a:r>
              <a:rPr lang="en-US" b="1" dirty="0" smtClean="0"/>
              <a:t>4 </a:t>
            </a:r>
            <a:r>
              <a:rPr lang="en-US" sz="2400" b="1" dirty="0" smtClean="0"/>
              <a:t>+ 2H</a:t>
            </a:r>
            <a:r>
              <a:rPr lang="en-US" b="1" dirty="0" smtClean="0"/>
              <a:t>2</a:t>
            </a:r>
            <a:r>
              <a:rPr lang="en-US" sz="2400" b="1" dirty="0" smtClean="0"/>
              <a:t>O </a:t>
            </a:r>
            <a:r>
              <a:rPr lang="en-US" sz="2400" b="1" dirty="0" smtClean="0">
                <a:sym typeface="Symbol"/>
              </a:rPr>
              <a:t></a:t>
            </a:r>
            <a:r>
              <a:rPr lang="ru-RU" sz="2400" b="1" dirty="0" smtClean="0"/>
              <a:t> </a:t>
            </a:r>
            <a:r>
              <a:rPr lang="en-US" sz="2400" b="1" dirty="0" smtClean="0"/>
              <a:t>2Cu</a:t>
            </a:r>
            <a:r>
              <a:rPr lang="en-US" sz="2400" b="1" dirty="0" smtClean="0">
                <a:sym typeface="Symbol"/>
              </a:rPr>
              <a:t> + 2H</a:t>
            </a:r>
            <a:r>
              <a:rPr lang="en-US" b="1" dirty="0" smtClean="0">
                <a:sym typeface="Symbol"/>
              </a:rPr>
              <a:t>2</a:t>
            </a:r>
            <a:r>
              <a:rPr lang="en-US" sz="2400" b="1" dirty="0" smtClean="0">
                <a:sym typeface="Symbol"/>
              </a:rPr>
              <a:t>SO</a:t>
            </a:r>
            <a:r>
              <a:rPr lang="en-US" b="1" dirty="0" smtClean="0">
                <a:sym typeface="Symbol"/>
              </a:rPr>
              <a:t>4</a:t>
            </a:r>
            <a:r>
              <a:rPr lang="en-US" sz="2400" b="1" dirty="0" smtClean="0">
                <a:sym typeface="Symbol"/>
              </a:rPr>
              <a:t> + O</a:t>
            </a:r>
            <a:r>
              <a:rPr lang="en-US" b="1" dirty="0" smtClean="0">
                <a:sym typeface="Symbol"/>
              </a:rPr>
              <a:t>2</a:t>
            </a:r>
            <a:r>
              <a:rPr lang="en-US" sz="2400" b="1" dirty="0" smtClean="0">
                <a:sym typeface="Symbol"/>
              </a:rPr>
              <a:t></a:t>
            </a:r>
            <a:endParaRPr lang="ru-RU" sz="2400" b="1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643966" y="6357958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17A9-E397-4491-839D-93CBF66A73C5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88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8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285720" y="1571612"/>
          <a:ext cx="6286544" cy="5143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Классификация металлических руд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8" name="Picture 2" descr="D:\Общие способы получения металлов\Журналы\Металлургия машиностроения (международный научно-практический журнал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1928802"/>
            <a:ext cx="2463750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55657-B653-46F3-949D-7851D1BC703E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Важнейшие восстановители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282" y="1643050"/>
            <a:ext cx="8643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Водород</a:t>
            </a:r>
            <a:r>
              <a:rPr lang="ru-RU" sz="2400" dirty="0" smtClean="0"/>
              <a:t> – при нагревании водород восстанавливает многие металлы из их оксидов</a:t>
            </a:r>
          </a:p>
          <a:p>
            <a:r>
              <a:rPr lang="ru-RU" sz="2400" dirty="0" smtClean="0"/>
              <a:t>			</a:t>
            </a:r>
            <a:r>
              <a:rPr lang="en-US" sz="2400" b="1" dirty="0" err="1" smtClean="0"/>
              <a:t>CuO</a:t>
            </a:r>
            <a:r>
              <a:rPr lang="en-US" sz="2400" b="1" dirty="0" smtClean="0"/>
              <a:t> + H</a:t>
            </a:r>
            <a:r>
              <a:rPr lang="en-US" b="1" dirty="0" smtClean="0"/>
              <a:t>2</a:t>
            </a:r>
            <a:r>
              <a:rPr lang="en-US" sz="2400" b="1" dirty="0" smtClean="0"/>
              <a:t> = Cu + H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2714620"/>
            <a:ext cx="87154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Оксид углерода (</a:t>
            </a:r>
            <a:r>
              <a:rPr lang="en-US" sz="2400" b="1" i="1" dirty="0" smtClean="0">
                <a:solidFill>
                  <a:srgbClr val="FF0000"/>
                </a:solidFill>
              </a:rPr>
              <a:t>II</a:t>
            </a:r>
            <a:r>
              <a:rPr lang="ru-RU" sz="2400" b="1" i="1" dirty="0" smtClean="0">
                <a:solidFill>
                  <a:srgbClr val="FF0000"/>
                </a:solidFill>
              </a:rPr>
              <a:t>) </a:t>
            </a:r>
            <a:r>
              <a:rPr lang="ru-RU" sz="2400" dirty="0" smtClean="0"/>
              <a:t>– является одним из сильнейших восстановителей в металлургии</a:t>
            </a:r>
          </a:p>
          <a:p>
            <a:r>
              <a:rPr lang="ru-RU" sz="2400" dirty="0" smtClean="0"/>
              <a:t>			</a:t>
            </a:r>
            <a:r>
              <a:rPr lang="en-US" sz="2400" b="1" dirty="0" smtClean="0"/>
              <a:t>Fe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3</a:t>
            </a:r>
            <a:r>
              <a:rPr lang="en-US" sz="2400" b="1" dirty="0" smtClean="0"/>
              <a:t> + 3CO = 2Fe + 3CO</a:t>
            </a:r>
            <a:r>
              <a:rPr lang="en-US" b="1" dirty="0" smtClean="0"/>
              <a:t>2</a:t>
            </a:r>
            <a:endParaRPr lang="ru-RU" sz="2400" b="1" dirty="0" smtClean="0"/>
          </a:p>
          <a:p>
            <a:r>
              <a:rPr lang="ru-RU" sz="2400" dirty="0" smtClean="0"/>
              <a:t>			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3857628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Углерод</a:t>
            </a:r>
            <a:r>
              <a:rPr lang="ru-RU" sz="2400" dirty="0" smtClean="0"/>
              <a:t> – процесс </a:t>
            </a:r>
            <a:r>
              <a:rPr lang="ru-RU" sz="2400" i="1" dirty="0" err="1" smtClean="0"/>
              <a:t>карботермия</a:t>
            </a:r>
            <a:r>
              <a:rPr lang="ru-RU" sz="2400" dirty="0" smtClean="0"/>
              <a:t>, дешёвый восстановитель</a:t>
            </a:r>
          </a:p>
          <a:p>
            <a:r>
              <a:rPr lang="ru-RU" sz="2400" dirty="0" smtClean="0"/>
              <a:t>			</a:t>
            </a:r>
            <a:r>
              <a:rPr lang="en-US" sz="2400" b="1" dirty="0" smtClean="0"/>
              <a:t>2PbO + C = 2Pb + CO</a:t>
            </a:r>
            <a:r>
              <a:rPr lang="en-US" b="1" dirty="0" smtClean="0"/>
              <a:t>2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714884"/>
            <a:ext cx="85011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FF0000"/>
                </a:solidFill>
              </a:rPr>
              <a:t>Металлы</a:t>
            </a:r>
            <a:r>
              <a:rPr lang="ru-RU" sz="2400" dirty="0" smtClean="0"/>
              <a:t> – процесс </a:t>
            </a:r>
            <a:r>
              <a:rPr lang="ru-RU" sz="2400" i="1" dirty="0" smtClean="0"/>
              <a:t>металлотермия</a:t>
            </a:r>
            <a:r>
              <a:rPr lang="ru-RU" sz="2400" dirty="0" smtClean="0"/>
              <a:t>: </a:t>
            </a:r>
            <a:r>
              <a:rPr lang="en-US" sz="2400" dirty="0" smtClean="0"/>
              <a:t>Al - </a:t>
            </a:r>
            <a:r>
              <a:rPr lang="ru-RU" sz="2400" i="1" dirty="0" smtClean="0"/>
              <a:t>алюмотермия</a:t>
            </a:r>
            <a:r>
              <a:rPr lang="en-US" sz="2400" dirty="0" smtClean="0"/>
              <a:t>; Mg - </a:t>
            </a:r>
            <a:r>
              <a:rPr lang="ru-RU" sz="2400" i="1" dirty="0" err="1" smtClean="0"/>
              <a:t>магнийтермия</a:t>
            </a:r>
            <a:r>
              <a:rPr lang="en-US" sz="2400" dirty="0" smtClean="0"/>
              <a:t>; Ca –</a:t>
            </a:r>
            <a:r>
              <a:rPr lang="ru-RU" sz="2400" dirty="0" smtClean="0"/>
              <a:t> </a:t>
            </a:r>
            <a:r>
              <a:rPr lang="ru-RU" sz="2400" i="1" dirty="0" err="1" smtClean="0"/>
              <a:t>кальцийтермия</a:t>
            </a:r>
            <a:endParaRPr lang="ru-RU" sz="2400" i="1" dirty="0" smtClean="0"/>
          </a:p>
          <a:p>
            <a:r>
              <a:rPr lang="ru-RU" sz="2400" dirty="0" smtClean="0"/>
              <a:t>			</a:t>
            </a:r>
            <a:r>
              <a:rPr lang="en-US" sz="2400" b="1" dirty="0" smtClean="0"/>
              <a:t>2Al + 3CuO = Al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3</a:t>
            </a:r>
            <a:r>
              <a:rPr lang="en-US" sz="2400" b="1" dirty="0" smtClean="0"/>
              <a:t> + 3Cu</a:t>
            </a:r>
          </a:p>
          <a:p>
            <a:r>
              <a:rPr lang="en-US" sz="2400" b="1" dirty="0" smtClean="0"/>
              <a:t>			Fe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3</a:t>
            </a:r>
            <a:r>
              <a:rPr lang="en-US" sz="2400" b="1" dirty="0" smtClean="0"/>
              <a:t> + 3Mg = 3MgO + 2Fe</a:t>
            </a:r>
          </a:p>
          <a:p>
            <a:r>
              <a:rPr lang="en-US" sz="2400" b="1" dirty="0" smtClean="0"/>
              <a:t>			5Ca + V</a:t>
            </a:r>
            <a:r>
              <a:rPr lang="en-US" b="1" dirty="0" smtClean="0"/>
              <a:t>2</a:t>
            </a:r>
            <a:r>
              <a:rPr lang="en-US" sz="2400" b="1" dirty="0" smtClean="0"/>
              <a:t>O</a:t>
            </a:r>
            <a:r>
              <a:rPr lang="en-US" b="1" dirty="0" smtClean="0"/>
              <a:t>5</a:t>
            </a:r>
            <a:r>
              <a:rPr lang="en-US" sz="2400" b="1" dirty="0" smtClean="0"/>
              <a:t> = 5CaO + 2V </a:t>
            </a:r>
            <a:endParaRPr lang="ru-RU" sz="2400" b="1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285752" cy="28575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E1E92-BA64-44AC-BB9C-CE203A5476E9}" type="datetime1">
              <a:rPr lang="ru-RU" smtClean="0"/>
              <a:pPr/>
              <a:t>01.11.2013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4A84-BF90-4F47-9198-68AB85FD673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2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4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6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8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8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8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500042"/>
            <a:ext cx="8286808" cy="584775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Доменное производство (выплавка чугуна)</a:t>
            </a:r>
            <a:endParaRPr lang="ru-RU" sz="32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4" name="Picture 2" descr="D:\Общие способы получения металлов\Журналы\Металлург научно-технический и производственный журна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285992"/>
            <a:ext cx="2634146" cy="3600000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4" name="TextBox 3"/>
          <p:cNvSpPr txBox="1"/>
          <p:nvPr/>
        </p:nvSpPr>
        <p:spPr>
          <a:xfrm>
            <a:off x="2000232" y="1428736"/>
            <a:ext cx="7000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Источник получения железа – </a:t>
            </a:r>
            <a:r>
              <a:rPr lang="ru-RU" sz="2400" i="1" dirty="0" smtClean="0"/>
              <a:t>железная руда:</a:t>
            </a:r>
            <a:endParaRPr lang="ru-RU" sz="2400" i="1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1928802"/>
          <a:ext cx="6238876" cy="4786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1681</TotalTime>
  <Words>760</Words>
  <Application>Microsoft Office PowerPoint</Application>
  <PresentationFormat>Экран (4:3)</PresentationFormat>
  <Paragraphs>170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Общие способы получения  металлов (часть 1)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История доменного производства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способы получения металлов</dc:title>
  <dc:creator>Бочкова И.А.</dc:creator>
  <cp:lastModifiedBy>1</cp:lastModifiedBy>
  <cp:revision>202</cp:revision>
  <dcterms:created xsi:type="dcterms:W3CDTF">2013-07-22T11:45:45Z</dcterms:created>
  <dcterms:modified xsi:type="dcterms:W3CDTF">2013-11-01T13:29:11Z</dcterms:modified>
</cp:coreProperties>
</file>