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3" r:id="rId11"/>
    <p:sldId id="267" r:id="rId12"/>
    <p:sldId id="274" r:id="rId13"/>
    <p:sldId id="294" r:id="rId14"/>
    <p:sldId id="268" r:id="rId15"/>
    <p:sldId id="295" r:id="rId16"/>
    <p:sldId id="269" r:id="rId17"/>
    <p:sldId id="270" r:id="rId18"/>
    <p:sldId id="271" r:id="rId19"/>
    <p:sldId id="272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0" autoAdjust="0"/>
    <p:restoredTop sz="94660"/>
  </p:normalViewPr>
  <p:slideViewPr>
    <p:cSldViewPr>
      <p:cViewPr varScale="1">
        <p:scale>
          <a:sx n="98" d="100"/>
          <a:sy n="98" d="100"/>
        </p:scale>
        <p:origin x="-10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6AF6F-3240-402F-BF00-035C62DFA8E0}" type="datetimeFigureOut">
              <a:rPr lang="ru-RU" smtClean="0"/>
              <a:t>12.04.2013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B6D34-1700-4199-BA0E-C0C45A0FE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24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B6D34-1700-4199-BA0E-C0C45A0FEAB3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E5D793-E95F-475D-814B-5261777617C2}" type="datetime1">
              <a:rPr lang="ru-RU" smtClean="0"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5BE9EB-BCBF-4360-965F-6746403EE61C}" type="datetime1">
              <a:rPr lang="ru-RU" smtClean="0"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B7931-FD04-42D2-8B6A-45AF51980276}" type="datetime1">
              <a:rPr lang="ru-RU" smtClean="0"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FD862-BAA7-4F58-8BB8-7A324488BEE6}" type="datetime1">
              <a:rPr lang="ru-RU" smtClean="0"/>
              <a:t>12.04.2013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>
          <a:xfrm>
            <a:off x="468313" y="1628775"/>
            <a:ext cx="8207375" cy="2016125"/>
          </a:xfrm>
        </p:spPr>
        <p:txBody>
          <a:bodyPr/>
          <a:lstStyle>
            <a:lvl1pPr>
              <a:buNone/>
              <a:defRPr>
                <a:solidFill>
                  <a:srgbClr val="7030A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8FFE61-6D82-4371-B002-E6BC462A119B}" type="datetime1">
              <a:rPr lang="ru-RU" smtClean="0"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DC4AC6-6057-4901-8B11-8AD797AF8700}" type="datetime1">
              <a:rPr lang="ru-RU" smtClean="0"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66D0E9-2811-4821-81CA-9272F159129E}" type="datetime1">
              <a:rPr lang="ru-RU" smtClean="0"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BCCC2B-2467-449A-928A-3F74EA4F645F}" type="datetime1">
              <a:rPr lang="ru-RU" smtClean="0"/>
              <a:t>12.04.2013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A5804-B121-4F8B-819D-526B51EFB40E}" type="datetime1">
              <a:rPr lang="ru-RU" smtClean="0"/>
              <a:t>12.04.2013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ADB4D3-2605-4906-9DB7-B2566022F2E1}" type="datetime1">
              <a:rPr lang="ru-RU" smtClean="0"/>
              <a:t>12.04.2013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A5B9B0-8414-4683-984F-A9EB9C217893}" type="datetime1">
              <a:rPr lang="ru-RU" smtClean="0"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E16B52-4969-4667-9041-EBC31296250F}" type="datetime1">
              <a:rPr lang="ru-RU" smtClean="0"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7441D1F-4A1D-48F0-BA77-FD8FA2E45714}" type="datetime1">
              <a:rPr lang="ru-RU" smtClean="0"/>
              <a:t>12.04.2013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1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85925"/>
            <a:ext cx="7772400" cy="221457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Тест по теме </a:t>
            </a:r>
            <a:br>
              <a:rPr lang="ru-RU" dirty="0" smtClean="0"/>
            </a:br>
            <a:r>
              <a:rPr lang="ru-RU" dirty="0" smtClean="0"/>
              <a:t>«Основные классы неорганических соединений»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352544"/>
          </a:xfrm>
        </p:spPr>
        <p:txBody>
          <a:bodyPr/>
          <a:lstStyle/>
          <a:p>
            <a:r>
              <a:rPr lang="ru-RU" smtClean="0">
                <a:hlinkClick r:id="rId3" action="ppaction://hlinksldjump"/>
              </a:rPr>
              <a:t>Начать тест</a:t>
            </a:r>
            <a:endParaRPr lang="ru-RU" dirty="0">
              <a:hlinkClick r:id="rId3" action="ppaction://hlinksldjump"/>
            </a:endParaRPr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11"/>
          </p:nvPr>
        </p:nvSpPr>
        <p:spPr>
          <a:xfrm>
            <a:off x="178579" y="6286520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Результат(2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2214554"/>
            <a:ext cx="8207375" cy="2357454"/>
          </a:xfrm>
        </p:spPr>
        <p:txBody>
          <a:bodyPr/>
          <a:lstStyle/>
          <a:p>
            <a:pPr algn="ctr"/>
            <a:r>
              <a:rPr lang="ru-RU" sz="5400" b="1" dirty="0" smtClean="0"/>
              <a:t>Хорошо</a:t>
            </a:r>
          </a:p>
          <a:p>
            <a:pPr algn="ctr"/>
            <a:r>
              <a:rPr lang="ru-RU" sz="5400" b="1" dirty="0" smtClean="0"/>
              <a:t>Ваша оценка 4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23528" y="6245225"/>
            <a:ext cx="8064896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Результат(3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2428868"/>
            <a:ext cx="8207375" cy="2357454"/>
          </a:xfrm>
        </p:spPr>
        <p:txBody>
          <a:bodyPr/>
          <a:lstStyle/>
          <a:p>
            <a:pPr algn="ctr"/>
            <a:r>
              <a:rPr lang="ru-RU" sz="5400" b="1" dirty="0" smtClean="0"/>
              <a:t>Удовлетворительно</a:t>
            </a:r>
          </a:p>
          <a:p>
            <a:pPr algn="ctr"/>
            <a:r>
              <a:rPr lang="ru-RU" sz="5400" b="1" dirty="0" smtClean="0"/>
              <a:t>Ваша оценка 3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67544" y="6245225"/>
            <a:ext cx="8280920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500694" cy="1143000"/>
          </a:xfrm>
        </p:spPr>
        <p:txBody>
          <a:bodyPr/>
          <a:lstStyle/>
          <a:p>
            <a:r>
              <a:rPr lang="ru-RU" dirty="0" smtClean="0"/>
              <a:t>Результат(4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2214554"/>
            <a:ext cx="8207375" cy="2286016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Плохо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Ваша оценка 2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5536" y="6245225"/>
            <a:ext cx="8064896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Результат(5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2428868"/>
            <a:ext cx="8207375" cy="2357454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Плохо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Ваша оценка 2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23528" y="6245225"/>
            <a:ext cx="8208912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500694" cy="1143000"/>
          </a:xfrm>
        </p:spPr>
        <p:txBody>
          <a:bodyPr/>
          <a:lstStyle/>
          <a:p>
            <a:r>
              <a:rPr lang="ru-RU" dirty="0" smtClean="0"/>
              <a:t>Результат(6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2143116"/>
            <a:ext cx="8207375" cy="250033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Очень плохо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Ваша оценка 2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1520" y="6245225"/>
            <a:ext cx="8208912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500694" cy="1143000"/>
          </a:xfrm>
        </p:spPr>
        <p:txBody>
          <a:bodyPr/>
          <a:lstStyle/>
          <a:p>
            <a:r>
              <a:rPr lang="ru-RU" dirty="0" smtClean="0"/>
              <a:t>Результат(7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2214554"/>
            <a:ext cx="8207375" cy="250033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Очень плохо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Ваша оценка 2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67544" y="6245225"/>
            <a:ext cx="8064896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4(0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857364"/>
            <a:ext cx="8207375" cy="1787536"/>
          </a:xfrm>
        </p:spPr>
        <p:txBody>
          <a:bodyPr/>
          <a:lstStyle/>
          <a:p>
            <a:pPr algn="ctr"/>
            <a:r>
              <a:rPr lang="ru-RU" b="1" dirty="0" smtClean="0"/>
              <a:t>Гидроксид натрия реагирует с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42910" y="378619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4</a:t>
            </a:r>
            <a:endParaRPr lang="ru-RU" sz="3200" baseline="-25000" dirty="0"/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642910" y="486631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4675358" y="378619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Fe(OH)</a:t>
            </a:r>
            <a:r>
              <a:rPr lang="en-US" sz="3200" baseline="-25000" dirty="0" smtClean="0"/>
              <a:t>2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675358" y="486631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CaCO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251520" y="6245225"/>
            <a:ext cx="8280920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00694" cy="1143000"/>
          </a:xfrm>
        </p:spPr>
        <p:txBody>
          <a:bodyPr/>
          <a:lstStyle/>
          <a:p>
            <a:r>
              <a:rPr lang="ru-RU" dirty="0" smtClean="0"/>
              <a:t>Вопрос 4(1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928802"/>
            <a:ext cx="8207375" cy="1716098"/>
          </a:xfrm>
        </p:spPr>
        <p:txBody>
          <a:bodyPr/>
          <a:lstStyle/>
          <a:p>
            <a:pPr algn="ctr"/>
            <a:r>
              <a:rPr lang="ru-RU" b="1" dirty="0" smtClean="0"/>
              <a:t>Гидроксид натрия реагирует с</a:t>
            </a:r>
            <a:endParaRPr lang="ru-RU" b="1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714348" y="3857628"/>
            <a:ext cx="7416824" cy="1994520"/>
            <a:chOff x="683568" y="4458816"/>
            <a:chExt cx="7416824" cy="1994520"/>
          </a:xfrm>
        </p:grpSpPr>
        <p:sp>
          <p:nvSpPr>
            <p:cNvPr id="7" name="Скругленный прямоугольник 6">
              <a:hlinkClick r:id="rId2" action="ppaction://hlinksldjump"/>
            </p:cNvPr>
            <p:cNvSpPr/>
            <p:nvPr/>
          </p:nvSpPr>
          <p:spPr>
            <a:xfrm>
              <a:off x="683568" y="4458816"/>
              <a:ext cx="3528392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H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SO</a:t>
              </a:r>
              <a:r>
                <a:rPr lang="en-US" sz="3200" baseline="-25000" dirty="0" smtClean="0"/>
                <a:t>4</a:t>
              </a:r>
              <a:endParaRPr lang="ru-RU" sz="3200" baseline="-25000" dirty="0"/>
            </a:p>
          </p:txBody>
        </p:sp>
        <p:sp>
          <p:nvSpPr>
            <p:cNvPr id="16" name="Скругленный прямоугольник 15">
              <a:hlinkClick r:id="rId3" action="ppaction://hlinksldjump"/>
            </p:cNvPr>
            <p:cNvSpPr/>
            <p:nvPr/>
          </p:nvSpPr>
          <p:spPr>
            <a:xfrm>
              <a:off x="683568" y="5538936"/>
              <a:ext cx="3528392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Na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O</a:t>
              </a:r>
              <a:endParaRPr lang="ru-RU" sz="3200" dirty="0"/>
            </a:p>
          </p:txBody>
        </p:sp>
        <p:sp>
          <p:nvSpPr>
            <p:cNvPr id="17" name="Скругленный прямоугольник 16">
              <a:hlinkClick r:id="rId3" action="ppaction://hlinksldjump"/>
            </p:cNvPr>
            <p:cNvSpPr/>
            <p:nvPr/>
          </p:nvSpPr>
          <p:spPr>
            <a:xfrm>
              <a:off x="4716016" y="4458816"/>
              <a:ext cx="3384376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Fe(OH)</a:t>
              </a:r>
              <a:r>
                <a:rPr lang="en-US" sz="3200" baseline="-25000" dirty="0" smtClean="0"/>
                <a:t>2</a:t>
              </a:r>
              <a:endParaRPr lang="ru-RU" sz="3200" baseline="-25000" dirty="0"/>
            </a:p>
          </p:txBody>
        </p:sp>
        <p:sp>
          <p:nvSpPr>
            <p:cNvPr id="18" name="Скругленный прямоугольник 17">
              <a:hlinkClick r:id="rId3" action="ppaction://hlinksldjump"/>
            </p:cNvPr>
            <p:cNvSpPr/>
            <p:nvPr/>
          </p:nvSpPr>
          <p:spPr>
            <a:xfrm>
              <a:off x="4716016" y="5538936"/>
              <a:ext cx="3384376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CaCO</a:t>
              </a:r>
              <a:r>
                <a:rPr lang="en-US" sz="3200" baseline="-25000" dirty="0" smtClean="0"/>
                <a:t>3</a:t>
              </a:r>
              <a:endParaRPr lang="ru-RU" sz="3200" baseline="-25000" dirty="0"/>
            </a:p>
          </p:txBody>
        </p:sp>
      </p:grp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395536" y="6245225"/>
            <a:ext cx="7848872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4(2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785926"/>
            <a:ext cx="8207375" cy="1858974"/>
          </a:xfrm>
        </p:spPr>
        <p:txBody>
          <a:bodyPr/>
          <a:lstStyle/>
          <a:p>
            <a:pPr algn="ctr"/>
            <a:r>
              <a:rPr lang="ru-RU" b="1" dirty="0" smtClean="0"/>
              <a:t>Гидроксид натрия реагирует с</a:t>
            </a:r>
            <a:endParaRPr lang="ru-RU" b="1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714348" y="3714752"/>
            <a:ext cx="7416824" cy="1994520"/>
            <a:chOff x="683568" y="4458816"/>
            <a:chExt cx="7416824" cy="1994520"/>
          </a:xfrm>
        </p:grpSpPr>
        <p:sp>
          <p:nvSpPr>
            <p:cNvPr id="7" name="Скругленный прямоугольник 6">
              <a:hlinkClick r:id="rId2" action="ppaction://hlinksldjump"/>
            </p:cNvPr>
            <p:cNvSpPr/>
            <p:nvPr/>
          </p:nvSpPr>
          <p:spPr>
            <a:xfrm>
              <a:off x="683568" y="4458816"/>
              <a:ext cx="3528392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H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SO</a:t>
              </a:r>
              <a:r>
                <a:rPr lang="en-US" sz="3200" baseline="-25000" dirty="0" smtClean="0"/>
                <a:t>4</a:t>
              </a:r>
              <a:endParaRPr lang="ru-RU" sz="3200" baseline="-25000" dirty="0"/>
            </a:p>
          </p:txBody>
        </p:sp>
        <p:sp>
          <p:nvSpPr>
            <p:cNvPr id="16" name="Скругленный прямоугольник 15">
              <a:hlinkClick r:id="rId3" action="ppaction://hlinksldjump"/>
            </p:cNvPr>
            <p:cNvSpPr/>
            <p:nvPr/>
          </p:nvSpPr>
          <p:spPr>
            <a:xfrm>
              <a:off x="683568" y="5538936"/>
              <a:ext cx="3528392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Na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O</a:t>
              </a:r>
              <a:endParaRPr lang="ru-RU" sz="3200" dirty="0"/>
            </a:p>
          </p:txBody>
        </p:sp>
        <p:sp>
          <p:nvSpPr>
            <p:cNvPr id="17" name="Скругленный прямоугольник 16">
              <a:hlinkClick r:id="rId3" action="ppaction://hlinksldjump"/>
            </p:cNvPr>
            <p:cNvSpPr/>
            <p:nvPr/>
          </p:nvSpPr>
          <p:spPr>
            <a:xfrm>
              <a:off x="4716016" y="4458816"/>
              <a:ext cx="3384376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Fe(OH)</a:t>
              </a:r>
              <a:r>
                <a:rPr lang="en-US" sz="3200" baseline="-25000" dirty="0" smtClean="0"/>
                <a:t>2</a:t>
              </a:r>
              <a:endParaRPr lang="ru-RU" sz="3200" baseline="-25000" dirty="0"/>
            </a:p>
          </p:txBody>
        </p:sp>
        <p:sp>
          <p:nvSpPr>
            <p:cNvPr id="18" name="Скругленный прямоугольник 17">
              <a:hlinkClick r:id="rId3" action="ppaction://hlinksldjump"/>
            </p:cNvPr>
            <p:cNvSpPr/>
            <p:nvPr/>
          </p:nvSpPr>
          <p:spPr>
            <a:xfrm>
              <a:off x="4716016" y="5538936"/>
              <a:ext cx="3384376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CaCO</a:t>
              </a:r>
              <a:r>
                <a:rPr lang="en-US" sz="3200" baseline="-25000" dirty="0" smtClean="0"/>
                <a:t>3</a:t>
              </a:r>
              <a:endParaRPr lang="ru-RU" sz="3200" baseline="-25000" dirty="0"/>
            </a:p>
          </p:txBody>
        </p:sp>
      </p:grp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714348" y="6245225"/>
            <a:ext cx="7416824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4(3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2000240"/>
            <a:ext cx="8207375" cy="1644660"/>
          </a:xfrm>
        </p:spPr>
        <p:txBody>
          <a:bodyPr/>
          <a:lstStyle/>
          <a:p>
            <a:pPr algn="ctr"/>
            <a:r>
              <a:rPr lang="ru-RU" b="1" dirty="0" smtClean="0"/>
              <a:t>Гидроксид натрия реагирует с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42910" y="385762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4</a:t>
            </a:r>
            <a:endParaRPr lang="ru-RU" sz="3200" baseline="-25000" dirty="0"/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642910" y="493774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4675358" y="385762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Fe(OH)</a:t>
            </a:r>
            <a:r>
              <a:rPr lang="en-US" sz="3200" baseline="-25000" dirty="0" smtClean="0"/>
              <a:t>2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675358" y="493774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CaCO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467544" y="6245225"/>
            <a:ext cx="8136904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00694" cy="1143000"/>
          </a:xfrm>
        </p:spPr>
        <p:txBody>
          <a:bodyPr/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857364"/>
            <a:ext cx="8207375" cy="1787536"/>
          </a:xfrm>
        </p:spPr>
        <p:txBody>
          <a:bodyPr/>
          <a:lstStyle/>
          <a:p>
            <a:pPr algn="ctr"/>
            <a:r>
              <a:rPr lang="ru-RU" b="1" dirty="0" smtClean="0"/>
              <a:t>К кислотам относится каждое</a:t>
            </a:r>
          </a:p>
          <a:p>
            <a:pPr algn="ctr"/>
            <a:r>
              <a:rPr lang="ru-RU" b="1" dirty="0" smtClean="0"/>
              <a:t> из двух веществ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83568" y="3815304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,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642910" y="492919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PO</a:t>
            </a:r>
            <a:r>
              <a:rPr lang="en-US" sz="3200" baseline="-25000" dirty="0" smtClean="0"/>
              <a:t>4</a:t>
            </a:r>
            <a:endParaRPr lang="ru-RU" sz="3200" baseline="-250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786314" y="378619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K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, 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786314" y="492919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KOH, HCL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043608" y="6245225"/>
            <a:ext cx="7344816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5(0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928802"/>
            <a:ext cx="8207375" cy="1716098"/>
          </a:xfrm>
        </p:spPr>
        <p:txBody>
          <a:bodyPr/>
          <a:lstStyle/>
          <a:p>
            <a:pPr algn="ctr"/>
            <a:r>
              <a:rPr lang="ru-RU" b="1" dirty="0" smtClean="0"/>
              <a:t>Соляная кислота реагирует с каждым из двух веществ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42910" y="385762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SiO</a:t>
            </a:r>
            <a:r>
              <a:rPr lang="en-US" sz="3200" baseline="-25000" dirty="0" smtClean="0"/>
              <a:t>2</a:t>
            </a:r>
            <a:r>
              <a:rPr lang="ru-RU" sz="3200" dirty="0" smtClean="0"/>
              <a:t> и </a:t>
            </a:r>
            <a:r>
              <a:rPr lang="en-US" sz="3200" dirty="0" smtClean="0"/>
              <a:t>Fe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42910" y="493774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</a:t>
            </a:r>
            <a:r>
              <a:rPr lang="ru-RU" sz="3200" dirty="0" smtClean="0"/>
              <a:t>и 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4675358" y="385762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Mg </a:t>
            </a:r>
            <a:r>
              <a:rPr lang="ru-RU" sz="3200" dirty="0" smtClean="0"/>
              <a:t>и </a:t>
            </a:r>
            <a:r>
              <a:rPr lang="en-US" sz="3200" dirty="0" smtClean="0"/>
              <a:t>KOH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675358" y="493774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r>
              <a:rPr lang="en-US" sz="3200" dirty="0" smtClean="0"/>
              <a:t> </a:t>
            </a:r>
            <a:r>
              <a:rPr lang="ru-RU" sz="3200" dirty="0" smtClean="0"/>
              <a:t>и</a:t>
            </a:r>
            <a:r>
              <a:rPr lang="en-US" sz="3200" dirty="0" smtClean="0"/>
              <a:t> </a:t>
            </a:r>
            <a:r>
              <a:rPr lang="en-US" sz="3200" dirty="0" err="1" smtClean="0"/>
              <a:t>HCl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07504" y="6245225"/>
            <a:ext cx="8784976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5(1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857364"/>
            <a:ext cx="8207375" cy="1787536"/>
          </a:xfrm>
        </p:spPr>
        <p:txBody>
          <a:bodyPr/>
          <a:lstStyle/>
          <a:p>
            <a:pPr algn="ctr"/>
            <a:r>
              <a:rPr lang="ru-RU" b="1" dirty="0" smtClean="0"/>
              <a:t>Соляная кислота реагирует с каждым из двух веществ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85786" y="378619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SiO</a:t>
            </a:r>
            <a:r>
              <a:rPr lang="en-US" sz="3200" baseline="-25000" dirty="0" smtClean="0"/>
              <a:t>2</a:t>
            </a:r>
            <a:r>
              <a:rPr lang="ru-RU" sz="3200" dirty="0" smtClean="0"/>
              <a:t> и </a:t>
            </a:r>
            <a:r>
              <a:rPr lang="en-US" sz="3200" dirty="0" smtClean="0"/>
              <a:t>Fe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785786" y="486631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</a:t>
            </a:r>
            <a:r>
              <a:rPr lang="ru-RU" sz="3200" dirty="0" smtClean="0"/>
              <a:t>и 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4818234" y="378619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Mg </a:t>
            </a:r>
            <a:r>
              <a:rPr lang="ru-RU" sz="3200" dirty="0" smtClean="0"/>
              <a:t>и </a:t>
            </a:r>
            <a:r>
              <a:rPr lang="en-US" sz="3200" dirty="0" smtClean="0"/>
              <a:t>KOH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818234" y="486631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r>
              <a:rPr lang="en-US" sz="3200" dirty="0" smtClean="0"/>
              <a:t> </a:t>
            </a:r>
            <a:r>
              <a:rPr lang="ru-RU" sz="3200" dirty="0" smtClean="0"/>
              <a:t>и</a:t>
            </a:r>
            <a:r>
              <a:rPr lang="en-US" sz="3200" dirty="0" smtClean="0"/>
              <a:t> </a:t>
            </a:r>
            <a:r>
              <a:rPr lang="en-US" sz="3200" dirty="0" err="1" smtClean="0"/>
              <a:t>HCl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323528" y="6245225"/>
            <a:ext cx="8280920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5(2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857364"/>
            <a:ext cx="8207375" cy="1787536"/>
          </a:xfrm>
        </p:spPr>
        <p:txBody>
          <a:bodyPr/>
          <a:lstStyle/>
          <a:p>
            <a:pPr algn="ctr"/>
            <a:r>
              <a:rPr lang="ru-RU" b="1" dirty="0" smtClean="0"/>
              <a:t>Соляная кислота реагирует с каждым из двух веществ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42910" y="3929066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SiO</a:t>
            </a:r>
            <a:r>
              <a:rPr lang="en-US" sz="3200" baseline="-25000" dirty="0" smtClean="0"/>
              <a:t>2</a:t>
            </a:r>
            <a:r>
              <a:rPr lang="ru-RU" sz="3200" dirty="0" smtClean="0"/>
              <a:t> и </a:t>
            </a:r>
            <a:r>
              <a:rPr lang="en-US" sz="3200" dirty="0" smtClean="0"/>
              <a:t>Fe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42910" y="5009186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</a:t>
            </a:r>
            <a:r>
              <a:rPr lang="ru-RU" sz="3200" dirty="0" smtClean="0"/>
              <a:t>и 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4675358" y="3929066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Mg </a:t>
            </a:r>
            <a:r>
              <a:rPr lang="ru-RU" sz="3200" dirty="0" smtClean="0"/>
              <a:t>и </a:t>
            </a:r>
            <a:r>
              <a:rPr lang="en-US" sz="3200" dirty="0" smtClean="0"/>
              <a:t>KOH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675358" y="5009186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r>
              <a:rPr lang="en-US" sz="3200" dirty="0" smtClean="0"/>
              <a:t> </a:t>
            </a:r>
            <a:r>
              <a:rPr lang="ru-RU" sz="3200" dirty="0" smtClean="0"/>
              <a:t>и</a:t>
            </a:r>
            <a:r>
              <a:rPr lang="en-US" sz="3200" dirty="0" smtClean="0"/>
              <a:t> </a:t>
            </a:r>
            <a:r>
              <a:rPr lang="en-US" sz="3200" dirty="0" err="1" smtClean="0"/>
              <a:t>HCl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79512" y="6245225"/>
            <a:ext cx="8064896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5(3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500034" y="1643050"/>
            <a:ext cx="8207375" cy="2016125"/>
          </a:xfrm>
        </p:spPr>
        <p:txBody>
          <a:bodyPr/>
          <a:lstStyle/>
          <a:p>
            <a:pPr algn="ctr"/>
            <a:r>
              <a:rPr lang="ru-RU" b="1" dirty="0" smtClean="0"/>
              <a:t>Соляная кислота реагирует с каждым из двух веществ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85786" y="385762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SiO</a:t>
            </a:r>
            <a:r>
              <a:rPr lang="en-US" sz="3200" baseline="-25000" dirty="0" smtClean="0"/>
              <a:t>2</a:t>
            </a:r>
            <a:r>
              <a:rPr lang="ru-RU" sz="3200" dirty="0" smtClean="0"/>
              <a:t> и </a:t>
            </a:r>
            <a:r>
              <a:rPr lang="en-US" sz="3200" dirty="0" smtClean="0"/>
              <a:t>Fe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714348" y="5000636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</a:t>
            </a:r>
            <a:r>
              <a:rPr lang="ru-RU" sz="3200" dirty="0" smtClean="0"/>
              <a:t>и 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4716016" y="3887312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Mg </a:t>
            </a:r>
            <a:r>
              <a:rPr lang="ru-RU" sz="3200" dirty="0" smtClean="0"/>
              <a:t>и </a:t>
            </a:r>
            <a:r>
              <a:rPr lang="en-US" sz="3200" dirty="0" smtClean="0"/>
              <a:t>KOH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716016" y="4967432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r>
              <a:rPr lang="en-US" sz="3200" dirty="0" smtClean="0"/>
              <a:t> </a:t>
            </a:r>
            <a:r>
              <a:rPr lang="ru-RU" sz="3200" dirty="0" smtClean="0"/>
              <a:t>и</a:t>
            </a:r>
            <a:r>
              <a:rPr lang="en-US" sz="3200" dirty="0" smtClean="0"/>
              <a:t> </a:t>
            </a:r>
            <a:r>
              <a:rPr lang="en-US" sz="3200" dirty="0" err="1" smtClean="0"/>
              <a:t>HCl</a:t>
            </a:r>
            <a:endParaRPr lang="ru-RU" sz="3200" dirty="0" smtClean="0"/>
          </a:p>
          <a:p>
            <a:pPr algn="ctr"/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323528" y="6245225"/>
            <a:ext cx="8352928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5(4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857364"/>
            <a:ext cx="8207375" cy="1787536"/>
          </a:xfrm>
        </p:spPr>
        <p:txBody>
          <a:bodyPr/>
          <a:lstStyle/>
          <a:p>
            <a:pPr algn="ctr"/>
            <a:r>
              <a:rPr lang="ru-RU" b="1" dirty="0" smtClean="0"/>
              <a:t>Соляная кислота реагирует с каждым из двух веществ</a:t>
            </a:r>
            <a:endParaRPr lang="ru-RU" b="1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785786" y="3786190"/>
            <a:ext cx="7416824" cy="2027724"/>
            <a:chOff x="753866" y="4458816"/>
            <a:chExt cx="7416824" cy="2027724"/>
          </a:xfrm>
        </p:grpSpPr>
        <p:sp>
          <p:nvSpPr>
            <p:cNvPr id="7" name="Скругленный прямоугольник 6">
              <a:hlinkClick r:id="rId2" action="ppaction://hlinksldjump"/>
            </p:cNvPr>
            <p:cNvSpPr/>
            <p:nvPr/>
          </p:nvSpPr>
          <p:spPr>
            <a:xfrm>
              <a:off x="753866" y="4458816"/>
              <a:ext cx="3528392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SiO</a:t>
              </a:r>
              <a:r>
                <a:rPr lang="en-US" sz="3200" baseline="-25000" dirty="0" smtClean="0"/>
                <a:t>2</a:t>
              </a:r>
              <a:r>
                <a:rPr lang="ru-RU" sz="3200" dirty="0" smtClean="0"/>
                <a:t> и </a:t>
              </a:r>
              <a:r>
                <a:rPr lang="en-US" sz="3200" dirty="0" smtClean="0"/>
                <a:t>Fe</a:t>
              </a:r>
              <a:endParaRPr lang="ru-RU" sz="3200" dirty="0"/>
            </a:p>
          </p:txBody>
        </p:sp>
        <p:sp>
          <p:nvSpPr>
            <p:cNvPr id="16" name="Скругленный прямоугольник 15">
              <a:hlinkClick r:id="rId2" action="ppaction://hlinksldjump"/>
            </p:cNvPr>
            <p:cNvSpPr/>
            <p:nvPr/>
          </p:nvSpPr>
          <p:spPr>
            <a:xfrm>
              <a:off x="856084" y="5572140"/>
              <a:ext cx="3528392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CuSO</a:t>
              </a:r>
              <a:r>
                <a:rPr lang="en-US" sz="3200" baseline="-25000" dirty="0" smtClean="0"/>
                <a:t>4</a:t>
              </a:r>
              <a:r>
                <a:rPr lang="en-US" sz="3200" dirty="0" smtClean="0"/>
                <a:t> </a:t>
              </a:r>
              <a:r>
                <a:rPr lang="ru-RU" sz="3200" dirty="0" smtClean="0"/>
                <a:t>и </a:t>
              </a:r>
              <a:r>
                <a:rPr lang="en-US" sz="3200" dirty="0" smtClean="0"/>
                <a:t>SO</a:t>
              </a:r>
              <a:r>
                <a:rPr lang="en-US" sz="3200" baseline="-25000" dirty="0" smtClean="0"/>
                <a:t>3</a:t>
              </a:r>
              <a:endParaRPr lang="ru-RU" sz="3200" baseline="-25000" dirty="0"/>
            </a:p>
          </p:txBody>
        </p:sp>
        <p:sp>
          <p:nvSpPr>
            <p:cNvPr id="17" name="Скругленный прямоугольник 16">
              <a:hlinkClick r:id="rId3" action="ppaction://hlinksldjump"/>
            </p:cNvPr>
            <p:cNvSpPr/>
            <p:nvPr/>
          </p:nvSpPr>
          <p:spPr>
            <a:xfrm>
              <a:off x="4786314" y="4458816"/>
              <a:ext cx="3384376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/>
                <a:t>Mg </a:t>
              </a:r>
              <a:r>
                <a:rPr lang="ru-RU" sz="3200" dirty="0" smtClean="0"/>
                <a:t>и </a:t>
              </a:r>
              <a:r>
                <a:rPr lang="en-US" sz="3200" dirty="0" smtClean="0"/>
                <a:t>KOH</a:t>
              </a:r>
              <a:endParaRPr lang="ru-RU" sz="3200" dirty="0"/>
            </a:p>
          </p:txBody>
        </p:sp>
        <p:sp>
          <p:nvSpPr>
            <p:cNvPr id="18" name="Скругленный прямоугольник 17">
              <a:hlinkClick r:id="rId2" action="ppaction://hlinksldjump"/>
            </p:cNvPr>
            <p:cNvSpPr/>
            <p:nvPr/>
          </p:nvSpPr>
          <p:spPr>
            <a:xfrm>
              <a:off x="4786314" y="5538936"/>
              <a:ext cx="3384376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/>
                <a:t>NaCl</a:t>
              </a:r>
              <a:r>
                <a:rPr lang="en-US" sz="3200" dirty="0" smtClean="0"/>
                <a:t> </a:t>
              </a:r>
              <a:r>
                <a:rPr lang="ru-RU" sz="3200" dirty="0" smtClean="0"/>
                <a:t>и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HCl</a:t>
              </a:r>
              <a:endParaRPr lang="ru-RU" sz="3200" dirty="0"/>
            </a:p>
          </p:txBody>
        </p:sp>
      </p:grp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1187624" y="6245225"/>
            <a:ext cx="6768752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6(0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2000240"/>
            <a:ext cx="8207375" cy="1644660"/>
          </a:xfrm>
        </p:spPr>
        <p:txBody>
          <a:bodyPr/>
          <a:lstStyle/>
          <a:p>
            <a:pPr algn="ctr"/>
            <a:r>
              <a:rPr lang="ru-RU" b="1" dirty="0" smtClean="0"/>
              <a:t>Карбонат натрия реагирует с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14348" y="385762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оксидом натрия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714348" y="493774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магнием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746796" y="385762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водородом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746796" y="493774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азотной кислотой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043608" y="6245225"/>
            <a:ext cx="7056784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6(1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857364"/>
            <a:ext cx="8207375" cy="1787536"/>
          </a:xfrm>
        </p:spPr>
        <p:txBody>
          <a:bodyPr/>
          <a:lstStyle/>
          <a:p>
            <a:pPr algn="ctr"/>
            <a:r>
              <a:rPr lang="ru-RU" b="1" dirty="0" smtClean="0"/>
              <a:t>Карбонат натрия реагирует с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42910" y="4000504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оксидом натрия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42910" y="5080624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магнием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675358" y="4000504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водородом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675358" y="5080624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азотной кислотой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151620" y="6245225"/>
            <a:ext cx="6840760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6(2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857364"/>
            <a:ext cx="8207375" cy="1787536"/>
          </a:xfrm>
        </p:spPr>
        <p:txBody>
          <a:bodyPr/>
          <a:lstStyle/>
          <a:p>
            <a:pPr algn="ctr"/>
            <a:r>
              <a:rPr lang="ru-RU" b="1" dirty="0" smtClean="0"/>
              <a:t>Карбонат натрия реагирует с</a:t>
            </a:r>
            <a:endParaRPr lang="ru-RU" b="1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857224" y="3929066"/>
            <a:ext cx="7313466" cy="2024204"/>
            <a:chOff x="857224" y="4429132"/>
            <a:chExt cx="7313466" cy="2024204"/>
          </a:xfrm>
        </p:grpSpPr>
        <p:sp>
          <p:nvSpPr>
            <p:cNvPr id="7" name="Скругленный прямоугольник 6">
              <a:hlinkClick r:id="rId2" action="ppaction://hlinksldjump"/>
            </p:cNvPr>
            <p:cNvSpPr/>
            <p:nvPr/>
          </p:nvSpPr>
          <p:spPr>
            <a:xfrm>
              <a:off x="857224" y="4429132"/>
              <a:ext cx="3528392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/>
                <a:t>оксидом натрия</a:t>
              </a:r>
              <a:endParaRPr lang="ru-RU" sz="3200" dirty="0"/>
            </a:p>
          </p:txBody>
        </p:sp>
        <p:sp>
          <p:nvSpPr>
            <p:cNvPr id="16" name="Скругленный прямоугольник 15">
              <a:hlinkClick r:id="rId2" action="ppaction://hlinksldjump"/>
            </p:cNvPr>
            <p:cNvSpPr/>
            <p:nvPr/>
          </p:nvSpPr>
          <p:spPr>
            <a:xfrm>
              <a:off x="857224" y="5500702"/>
              <a:ext cx="3528392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/>
                <a:t>магнием</a:t>
              </a:r>
              <a:endParaRPr lang="ru-RU" sz="3200" dirty="0"/>
            </a:p>
          </p:txBody>
        </p:sp>
        <p:sp>
          <p:nvSpPr>
            <p:cNvPr id="17" name="Скругленный прямоугольник 16">
              <a:hlinkClick r:id="rId2" action="ppaction://hlinksldjump"/>
            </p:cNvPr>
            <p:cNvSpPr/>
            <p:nvPr/>
          </p:nvSpPr>
          <p:spPr>
            <a:xfrm>
              <a:off x="4786314" y="4429132"/>
              <a:ext cx="3384376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/>
                <a:t>водородом</a:t>
              </a:r>
              <a:endParaRPr lang="ru-RU" sz="3200" dirty="0"/>
            </a:p>
          </p:txBody>
        </p:sp>
        <p:sp>
          <p:nvSpPr>
            <p:cNvPr id="18" name="Скругленный прямоугольник 17">
              <a:hlinkClick r:id="rId3" action="ppaction://hlinksldjump"/>
            </p:cNvPr>
            <p:cNvSpPr/>
            <p:nvPr/>
          </p:nvSpPr>
          <p:spPr>
            <a:xfrm>
              <a:off x="4716016" y="5538936"/>
              <a:ext cx="3384376" cy="914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/>
                <a:t>азотной кислотой</a:t>
              </a:r>
              <a:endParaRPr lang="ru-RU" sz="3200" dirty="0"/>
            </a:p>
          </p:txBody>
        </p:sp>
      </p:grp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1007604" y="6245225"/>
            <a:ext cx="7128792" cy="476250"/>
          </a:xfrm>
        </p:spPr>
        <p:txBody>
          <a:bodyPr/>
          <a:lstStyle/>
          <a:p>
            <a:r>
              <a:rPr lang="ru-RU" smtClean="0"/>
              <a:t>Тест подготовила учитель   химии и биологии ГБОУ СОШ № 242 г. Москвы Шведова Галина Ивановна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6(3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928802"/>
            <a:ext cx="8207375" cy="1716098"/>
          </a:xfrm>
        </p:spPr>
        <p:txBody>
          <a:bodyPr/>
          <a:lstStyle/>
          <a:p>
            <a:pPr algn="ctr"/>
            <a:r>
              <a:rPr lang="ru-RU" b="1" dirty="0" smtClean="0"/>
              <a:t>Карбонат натрия реагирует с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385762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оксидом натрия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714348" y="493774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магнием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746796" y="385762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водородом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746796" y="493774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азотной кислотой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007604" y="6245225"/>
            <a:ext cx="7128792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6(4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2000240"/>
            <a:ext cx="8207375" cy="1644660"/>
          </a:xfrm>
        </p:spPr>
        <p:txBody>
          <a:bodyPr/>
          <a:lstStyle/>
          <a:p>
            <a:pPr algn="ctr"/>
            <a:r>
              <a:rPr lang="ru-RU" dirty="0" smtClean="0"/>
              <a:t>Карбонат натрия реагирует с</a:t>
            </a:r>
            <a:endParaRPr lang="ru-RU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42910" y="3929066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оксидом натрия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42910" y="5009186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магнием</a:t>
            </a:r>
          </a:p>
          <a:p>
            <a:pPr algn="ctr"/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675358" y="3929066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водородом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675358" y="5009186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азотной кислотой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223628" y="6245225"/>
            <a:ext cx="6696744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00694" cy="1143000"/>
          </a:xfrm>
        </p:spPr>
        <p:txBody>
          <a:bodyPr/>
          <a:lstStyle/>
          <a:p>
            <a:r>
              <a:rPr lang="ru-RU" dirty="0" smtClean="0"/>
              <a:t>Вопрос 2 (0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928802"/>
            <a:ext cx="8207375" cy="1716098"/>
          </a:xfrm>
        </p:spPr>
        <p:txBody>
          <a:bodyPr/>
          <a:lstStyle/>
          <a:p>
            <a:pPr algn="ctr"/>
            <a:r>
              <a:rPr lang="ru-RU" b="1" dirty="0" smtClean="0"/>
              <a:t>Какая формула соответствует </a:t>
            </a:r>
            <a:r>
              <a:rPr lang="ru-RU" b="1" dirty="0" err="1" smtClean="0"/>
              <a:t>гидроксиду</a:t>
            </a:r>
            <a:r>
              <a:rPr lang="ru-RU" b="1" dirty="0" smtClean="0"/>
              <a:t> меди(</a:t>
            </a:r>
            <a:r>
              <a:rPr lang="en-US" b="1" dirty="0" smtClean="0"/>
              <a:t>II</a:t>
            </a:r>
            <a:r>
              <a:rPr lang="ru-RU" b="1" dirty="0" smtClean="0"/>
              <a:t>)?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571472" y="378619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CuO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571472" y="486631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CuOH</a:t>
            </a:r>
            <a:endParaRPr lang="ru-RU" sz="3200" baseline="-25000" dirty="0"/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4603920" y="378619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Cu(OH)</a:t>
            </a:r>
            <a:r>
              <a:rPr lang="en-US" sz="3200" baseline="-25000" dirty="0" smtClean="0"/>
              <a:t>2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603920" y="486631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571472" y="6245225"/>
            <a:ext cx="7816952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6(5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2000240"/>
            <a:ext cx="8207375" cy="1644660"/>
          </a:xfrm>
        </p:spPr>
        <p:txBody>
          <a:bodyPr/>
          <a:lstStyle/>
          <a:p>
            <a:pPr algn="ctr"/>
            <a:r>
              <a:rPr lang="ru-RU" dirty="0" smtClean="0"/>
              <a:t>Карбонат натрия реагирует с</a:t>
            </a:r>
            <a:endParaRPr lang="ru-RU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42910" y="4000504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оксидом натрия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42910" y="5080624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магнием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675358" y="403873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водородом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675358" y="5072074"/>
            <a:ext cx="3384376" cy="9611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 smtClean="0"/>
          </a:p>
          <a:p>
            <a:pPr algn="ctr"/>
            <a:r>
              <a:rPr lang="ru-RU" sz="3200" dirty="0" smtClean="0"/>
              <a:t>азотной кислотой</a:t>
            </a:r>
          </a:p>
          <a:p>
            <a:pPr algn="ctr"/>
            <a:endParaRPr lang="ru-RU" sz="3200" b="1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1259632" y="6245225"/>
            <a:ext cx="6624736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7(0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 smtClean="0"/>
              <a:t>В цепочке превращений</a:t>
            </a:r>
          </a:p>
          <a:p>
            <a:pPr algn="ctr"/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O       </a:t>
            </a:r>
            <a:r>
              <a:rPr lang="en-US" b="1" dirty="0" smtClean="0"/>
              <a:t> </a:t>
            </a:r>
            <a:r>
              <a:rPr lang="ru-RU" b="1" dirty="0" smtClean="0"/>
              <a:t>Х        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pPr algn="ctr"/>
            <a:r>
              <a:rPr lang="ru-RU" dirty="0" smtClean="0"/>
              <a:t>веществом </a:t>
            </a:r>
            <a:r>
              <a:rPr lang="ru-RU" b="1" dirty="0" smtClean="0"/>
              <a:t>Х </a:t>
            </a:r>
            <a:r>
              <a:rPr lang="ru-RU" dirty="0" smtClean="0"/>
              <a:t>является</a:t>
            </a:r>
            <a:endParaRPr lang="ru-RU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45128" y="3929066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714348" y="503887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NaOH</a:t>
            </a:r>
            <a:endParaRPr lang="ru-RU" sz="32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46796" y="395875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745656" y="5000636"/>
            <a:ext cx="3384376" cy="9858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endParaRPr lang="ru-RU" sz="32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500430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714876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1259632" y="6245225"/>
            <a:ext cx="7272808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7(1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 smtClean="0"/>
              <a:t>В цепочке превращений</a:t>
            </a:r>
          </a:p>
          <a:p>
            <a:pPr algn="ctr"/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O       </a:t>
            </a:r>
            <a:r>
              <a:rPr lang="en-US" b="1" dirty="0" smtClean="0"/>
              <a:t> </a:t>
            </a:r>
            <a:r>
              <a:rPr lang="ru-RU" b="1" dirty="0" smtClean="0"/>
              <a:t>Х        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pPr algn="ctr"/>
            <a:r>
              <a:rPr lang="ru-RU" dirty="0" smtClean="0"/>
              <a:t>веществом </a:t>
            </a:r>
            <a:r>
              <a:rPr lang="ru-RU" b="1" dirty="0" smtClean="0"/>
              <a:t>Х </a:t>
            </a:r>
            <a:r>
              <a:rPr lang="ru-RU" dirty="0" smtClean="0"/>
              <a:t>является</a:t>
            </a:r>
            <a:endParaRPr lang="ru-RU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45128" y="3929066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714348" y="503887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NaOH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714876" y="3929066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745656" y="4929198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428992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43438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467544" y="6245225"/>
            <a:ext cx="7662488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643570" cy="1143000"/>
          </a:xfrm>
        </p:spPr>
        <p:txBody>
          <a:bodyPr/>
          <a:lstStyle/>
          <a:p>
            <a:r>
              <a:rPr lang="ru-RU" dirty="0" smtClean="0"/>
              <a:t>Вопрос 7(2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571472" y="1571612"/>
            <a:ext cx="8207375" cy="2016125"/>
          </a:xfrm>
        </p:spPr>
        <p:txBody>
          <a:bodyPr/>
          <a:lstStyle/>
          <a:p>
            <a:pPr algn="ctr"/>
            <a:r>
              <a:rPr lang="ru-RU" dirty="0" smtClean="0"/>
              <a:t>В цепочке превращений</a:t>
            </a:r>
          </a:p>
          <a:p>
            <a:pPr algn="ctr"/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O       </a:t>
            </a:r>
            <a:r>
              <a:rPr lang="en-US" b="1" dirty="0" smtClean="0"/>
              <a:t> </a:t>
            </a:r>
            <a:r>
              <a:rPr lang="ru-RU" b="1" dirty="0" smtClean="0"/>
              <a:t>Х        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pPr algn="ctr"/>
            <a:r>
              <a:rPr lang="ru-RU" dirty="0" smtClean="0"/>
              <a:t>веществом </a:t>
            </a:r>
            <a:r>
              <a:rPr lang="ru-RU" b="1" dirty="0" smtClean="0"/>
              <a:t>Х </a:t>
            </a:r>
            <a:r>
              <a:rPr lang="ru-RU" dirty="0" smtClean="0"/>
              <a:t>является</a:t>
            </a:r>
            <a:endParaRPr lang="ru-RU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45128" y="385762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714348" y="4967432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NaOH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4" action="ppaction://hlinksldjump"/>
          </p:cNvPr>
          <p:cNvSpPr/>
          <p:nvPr/>
        </p:nvSpPr>
        <p:spPr>
          <a:xfrm>
            <a:off x="4746796" y="3887312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Na</a:t>
            </a:r>
            <a:r>
              <a:rPr lang="en-US" sz="3200" baseline="-25000" smtClean="0"/>
              <a:t>2</a:t>
            </a:r>
            <a:r>
              <a:rPr lang="en-US" sz="3200" smtClean="0"/>
              <a:t>CO</a:t>
            </a:r>
            <a:r>
              <a:rPr lang="en-US" sz="3200" baseline="-25000" smtClean="0"/>
              <a:t>3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786314" y="5000636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500430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14876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51520" y="6245225"/>
            <a:ext cx="8208912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7(3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 smtClean="0"/>
              <a:t>В цепочке превращений</a:t>
            </a:r>
          </a:p>
          <a:p>
            <a:pPr algn="ctr"/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O       </a:t>
            </a:r>
            <a:r>
              <a:rPr lang="en-US" b="1" dirty="0" smtClean="0"/>
              <a:t> </a:t>
            </a:r>
            <a:r>
              <a:rPr lang="ru-RU" b="1" dirty="0" smtClean="0"/>
              <a:t>Х        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pPr algn="ctr"/>
            <a:r>
              <a:rPr lang="ru-RU" dirty="0" smtClean="0"/>
              <a:t>веществом </a:t>
            </a:r>
            <a:r>
              <a:rPr lang="ru-RU" b="1" dirty="0" smtClean="0"/>
              <a:t>Х </a:t>
            </a:r>
            <a:r>
              <a:rPr lang="ru-RU" dirty="0" smtClean="0"/>
              <a:t>является</a:t>
            </a:r>
            <a:endParaRPr lang="ru-RU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85786" y="4000504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785786" y="5072074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NaOH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786314" y="4000504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786314" y="5072074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 smtClean="0"/>
          </a:p>
          <a:p>
            <a:pPr algn="ctr"/>
            <a:r>
              <a:rPr lang="en-US" sz="3200" dirty="0" err="1" smtClean="0"/>
              <a:t>NaCl</a:t>
            </a:r>
            <a:endParaRPr lang="ru-RU" sz="3200" dirty="0" smtClean="0"/>
          </a:p>
          <a:p>
            <a:pPr algn="ctr"/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643306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86314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935596" y="6245225"/>
            <a:ext cx="7272808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00694" cy="1143000"/>
          </a:xfrm>
        </p:spPr>
        <p:txBody>
          <a:bodyPr/>
          <a:lstStyle/>
          <a:p>
            <a:r>
              <a:rPr lang="ru-RU" dirty="0" smtClean="0"/>
              <a:t>Вопрос 7(4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 smtClean="0"/>
              <a:t>В цепочке превращений</a:t>
            </a:r>
          </a:p>
          <a:p>
            <a:pPr algn="ctr"/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O       </a:t>
            </a:r>
            <a:r>
              <a:rPr lang="en-US" b="1" dirty="0" smtClean="0"/>
              <a:t> </a:t>
            </a:r>
            <a:r>
              <a:rPr lang="ru-RU" b="1" dirty="0" smtClean="0"/>
              <a:t>Х        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pPr algn="ctr"/>
            <a:r>
              <a:rPr lang="ru-RU" dirty="0" smtClean="0"/>
              <a:t>веществом </a:t>
            </a:r>
            <a:r>
              <a:rPr lang="ru-RU" b="1" dirty="0" smtClean="0"/>
              <a:t>Х </a:t>
            </a:r>
            <a:r>
              <a:rPr lang="ru-RU" dirty="0" smtClean="0"/>
              <a:t>является</a:t>
            </a:r>
            <a:endParaRPr lang="ru-RU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45128" y="3929066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714348" y="503887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NaOH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746796" y="395875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745656" y="5072074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500430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14876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1007604" y="6245225"/>
            <a:ext cx="7128792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7(5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dirty="0" smtClean="0"/>
              <a:t>В цепочке превращений</a:t>
            </a:r>
          </a:p>
          <a:p>
            <a:pPr algn="ctr"/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O       </a:t>
            </a:r>
            <a:r>
              <a:rPr lang="en-US" b="1" dirty="0" smtClean="0"/>
              <a:t> </a:t>
            </a:r>
            <a:r>
              <a:rPr lang="ru-RU" b="1" dirty="0" smtClean="0"/>
              <a:t>Х        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pPr algn="ctr"/>
            <a:r>
              <a:rPr lang="ru-RU" dirty="0" smtClean="0"/>
              <a:t>веществом </a:t>
            </a:r>
            <a:r>
              <a:rPr lang="ru-RU" b="1" dirty="0" smtClean="0"/>
              <a:t>Х </a:t>
            </a:r>
            <a:r>
              <a:rPr lang="ru-RU" dirty="0" smtClean="0"/>
              <a:t>является</a:t>
            </a:r>
            <a:endParaRPr lang="ru-RU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816566" y="3857628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857224" y="5000636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NaOH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746796" y="3925546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714876" y="5000636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571868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14876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1331640" y="6245225"/>
            <a:ext cx="6480720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7(6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571472" y="1571612"/>
            <a:ext cx="8207375" cy="2016125"/>
          </a:xfrm>
        </p:spPr>
        <p:txBody>
          <a:bodyPr/>
          <a:lstStyle/>
          <a:p>
            <a:pPr algn="ctr"/>
            <a:r>
              <a:rPr lang="ru-RU" dirty="0" smtClean="0"/>
              <a:t>В цепочке превращений</a:t>
            </a:r>
          </a:p>
          <a:p>
            <a:pPr algn="ctr"/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O       </a:t>
            </a:r>
            <a:r>
              <a:rPr lang="en-US" b="1" dirty="0" smtClean="0"/>
              <a:t> </a:t>
            </a:r>
            <a:r>
              <a:rPr lang="ru-RU" b="1" dirty="0" smtClean="0"/>
              <a:t>Х        </a:t>
            </a: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</a:p>
          <a:p>
            <a:pPr algn="ctr"/>
            <a:r>
              <a:rPr lang="ru-RU" dirty="0" smtClean="0"/>
              <a:t>веществом </a:t>
            </a:r>
            <a:r>
              <a:rPr lang="ru-RU" b="1" dirty="0" smtClean="0"/>
              <a:t>Х </a:t>
            </a:r>
            <a:r>
              <a:rPr lang="ru-RU" dirty="0" smtClean="0"/>
              <a:t>является</a:t>
            </a:r>
            <a:endParaRPr lang="ru-RU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857224" y="4071942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3" action="ppaction://hlinksldjump"/>
          </p:cNvPr>
          <p:cNvSpPr/>
          <p:nvPr/>
        </p:nvSpPr>
        <p:spPr>
          <a:xfrm>
            <a:off x="857224" y="5143512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NaOH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787454" y="4101626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Na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786314" y="521495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NaCl</a:t>
            </a:r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500430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786314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827584" y="6245225"/>
            <a:ext cx="7488832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14932" cy="1143000"/>
          </a:xfrm>
        </p:spPr>
        <p:txBody>
          <a:bodyPr/>
          <a:lstStyle/>
          <a:p>
            <a:r>
              <a:rPr lang="ru-RU" dirty="0" smtClean="0"/>
              <a:t>Вопрос 2 (1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1928802"/>
            <a:ext cx="8207375" cy="1716098"/>
          </a:xfrm>
        </p:spPr>
        <p:txBody>
          <a:bodyPr/>
          <a:lstStyle/>
          <a:p>
            <a:pPr algn="ctr"/>
            <a:r>
              <a:rPr lang="ru-RU" b="1" dirty="0" smtClean="0"/>
              <a:t>Какая формула соответствует </a:t>
            </a:r>
            <a:r>
              <a:rPr lang="ru-RU" b="1" dirty="0" err="1" smtClean="0"/>
              <a:t>гидроксиду</a:t>
            </a:r>
            <a:r>
              <a:rPr lang="ru-RU" b="1" dirty="0" smtClean="0"/>
              <a:t> меди(</a:t>
            </a:r>
            <a:r>
              <a:rPr lang="en-US" b="1" dirty="0" smtClean="0"/>
              <a:t>II</a:t>
            </a:r>
            <a:r>
              <a:rPr lang="ru-RU" b="1" dirty="0" smtClean="0"/>
              <a:t>)?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85786" y="378619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CuO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785786" y="486631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CuOH</a:t>
            </a:r>
            <a:endParaRPr lang="ru-RU" sz="3200" baseline="-25000" dirty="0"/>
          </a:p>
        </p:txBody>
      </p:sp>
      <p:sp>
        <p:nvSpPr>
          <p:cNvPr id="17" name="Скругленный прямоугольник 16">
            <a:hlinkClick r:id="rId3" action="ppaction://hlinksldjump"/>
          </p:cNvPr>
          <p:cNvSpPr/>
          <p:nvPr/>
        </p:nvSpPr>
        <p:spPr>
          <a:xfrm>
            <a:off x="4818234" y="378619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Cu(OH)</a:t>
            </a:r>
            <a:r>
              <a:rPr lang="en-US" sz="3200" baseline="-25000" dirty="0" smtClean="0"/>
              <a:t>2</a:t>
            </a:r>
            <a:endParaRPr lang="ru-RU" sz="3200" baseline="-25000" dirty="0"/>
          </a:p>
        </p:txBody>
      </p:sp>
      <p:sp>
        <p:nvSpPr>
          <p:cNvPr id="18" name="Скругленный прямоугольник 17">
            <a:hlinkClick r:id="rId2" action="ppaction://hlinksldjump"/>
          </p:cNvPr>
          <p:cNvSpPr/>
          <p:nvPr/>
        </p:nvSpPr>
        <p:spPr>
          <a:xfrm>
            <a:off x="4818234" y="486631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539552" y="6245225"/>
            <a:ext cx="7663058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00694" cy="1143000"/>
          </a:xfrm>
        </p:spPr>
        <p:txBody>
          <a:bodyPr/>
          <a:lstStyle/>
          <a:p>
            <a:r>
              <a:rPr lang="ru-RU" dirty="0" smtClean="0"/>
              <a:t>Вопрос 3(0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2000240"/>
            <a:ext cx="8207375" cy="1644660"/>
          </a:xfrm>
        </p:spPr>
        <p:txBody>
          <a:bodyPr/>
          <a:lstStyle/>
          <a:p>
            <a:pPr algn="ctr"/>
            <a:r>
              <a:rPr lang="ru-RU" b="1" dirty="0" smtClean="0"/>
              <a:t>Оксид углерода (</a:t>
            </a:r>
            <a:r>
              <a:rPr lang="en-US" b="1" dirty="0" smtClean="0"/>
              <a:t>IV</a:t>
            </a:r>
            <a:r>
              <a:rPr lang="ru-RU" b="1" dirty="0" smtClean="0"/>
              <a:t>) реагирует с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42910" y="378619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кислородом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42910" y="486631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серной кислотой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675358" y="378619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</a:t>
            </a:r>
            <a:r>
              <a:rPr lang="ru-RU" sz="3200" dirty="0" err="1" smtClean="0"/>
              <a:t>ксидом</a:t>
            </a:r>
            <a:r>
              <a:rPr lang="ru-RU" sz="3200" dirty="0" smtClean="0"/>
              <a:t> серы(</a:t>
            </a:r>
            <a:r>
              <a:rPr lang="en-US" sz="3200" dirty="0" smtClean="0"/>
              <a:t>IV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675358" y="486631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err="1" smtClean="0"/>
              <a:t>гидроксидом</a:t>
            </a:r>
            <a:r>
              <a:rPr lang="ru-RU" sz="3200" dirty="0" smtClean="0"/>
              <a:t> натрия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323528" y="6245225"/>
            <a:ext cx="8136904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3(1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2143116"/>
            <a:ext cx="8207375" cy="1501784"/>
          </a:xfrm>
        </p:spPr>
        <p:txBody>
          <a:bodyPr/>
          <a:lstStyle/>
          <a:p>
            <a:pPr algn="ctr"/>
            <a:r>
              <a:rPr lang="ru-RU" b="1" dirty="0" smtClean="0"/>
              <a:t>Оксид углерода (</a:t>
            </a:r>
            <a:r>
              <a:rPr lang="en-US" b="1" dirty="0" smtClean="0"/>
              <a:t>IV</a:t>
            </a:r>
            <a:r>
              <a:rPr lang="ru-RU" b="1" dirty="0" smtClean="0"/>
              <a:t>) реагирует с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642910" y="378619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кислородом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642910" y="4888014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серной кислотой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675358" y="3807894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</a:t>
            </a:r>
            <a:r>
              <a:rPr lang="ru-RU" sz="3200" dirty="0" err="1" smtClean="0"/>
              <a:t>ксидом</a:t>
            </a:r>
            <a:r>
              <a:rPr lang="ru-RU" sz="3200" dirty="0" smtClean="0"/>
              <a:t> серы(</a:t>
            </a:r>
            <a:r>
              <a:rPr lang="en-US" sz="3200" dirty="0" smtClean="0"/>
              <a:t>IV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675358" y="4888014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err="1" smtClean="0"/>
              <a:t>гидроксидом</a:t>
            </a:r>
            <a:r>
              <a:rPr lang="ru-RU" sz="3200" dirty="0" smtClean="0"/>
              <a:t> натрия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539552" y="6245225"/>
            <a:ext cx="7920880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Вопрос 3(2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68313" y="2071678"/>
            <a:ext cx="8207375" cy="1573222"/>
          </a:xfrm>
        </p:spPr>
        <p:txBody>
          <a:bodyPr/>
          <a:lstStyle/>
          <a:p>
            <a:pPr algn="ctr"/>
            <a:r>
              <a:rPr lang="ru-RU" b="1" dirty="0" smtClean="0"/>
              <a:t>Оксид углерода (</a:t>
            </a:r>
            <a:r>
              <a:rPr lang="en-US" b="1" dirty="0" smtClean="0"/>
              <a:t>IV</a:t>
            </a:r>
            <a:r>
              <a:rPr lang="ru-RU" b="1" dirty="0" smtClean="0"/>
              <a:t>) реагирует с</a:t>
            </a:r>
            <a:endParaRPr lang="ru-RU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714348" y="378619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кислородом</a:t>
            </a:r>
            <a:endParaRPr lang="ru-RU" sz="3200" dirty="0"/>
          </a:p>
        </p:txBody>
      </p:sp>
      <p:sp>
        <p:nvSpPr>
          <p:cNvPr id="16" name="Скругленный прямоугольник 15">
            <a:hlinkClick r:id="rId2" action="ppaction://hlinksldjump"/>
          </p:cNvPr>
          <p:cNvSpPr/>
          <p:nvPr/>
        </p:nvSpPr>
        <p:spPr>
          <a:xfrm>
            <a:off x="714348" y="4866310"/>
            <a:ext cx="3528392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серной кислотой</a:t>
            </a:r>
            <a:endParaRPr lang="ru-RU" sz="3200" dirty="0"/>
          </a:p>
        </p:txBody>
      </p:sp>
      <p:sp>
        <p:nvSpPr>
          <p:cNvPr id="17" name="Скругленный прямоугольник 16">
            <a:hlinkClick r:id="rId2" action="ppaction://hlinksldjump"/>
          </p:cNvPr>
          <p:cNvSpPr/>
          <p:nvPr/>
        </p:nvSpPr>
        <p:spPr>
          <a:xfrm>
            <a:off x="4746796" y="378619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</a:t>
            </a:r>
            <a:r>
              <a:rPr lang="ru-RU" sz="3200" dirty="0" err="1" smtClean="0"/>
              <a:t>ксидом</a:t>
            </a:r>
            <a:r>
              <a:rPr lang="ru-RU" sz="3200" dirty="0" smtClean="0"/>
              <a:t> серы(</a:t>
            </a:r>
            <a:r>
              <a:rPr lang="en-US" sz="3200" dirty="0" smtClean="0"/>
              <a:t>IV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18" name="Скругленный прямоугольник 17">
            <a:hlinkClick r:id="rId3" action="ppaction://hlinksldjump"/>
          </p:cNvPr>
          <p:cNvSpPr/>
          <p:nvPr/>
        </p:nvSpPr>
        <p:spPr>
          <a:xfrm>
            <a:off x="4786314" y="4857760"/>
            <a:ext cx="3384376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err="1" smtClean="0"/>
              <a:t>гидроксидом</a:t>
            </a:r>
            <a:r>
              <a:rPr lang="ru-RU" sz="3200" dirty="0" smtClean="0"/>
              <a:t> натрия</a:t>
            </a:r>
            <a:endParaRPr lang="ru-RU" sz="320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251520" y="6245225"/>
            <a:ext cx="8424936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 </a:t>
            </a:r>
          </a:p>
          <a:p>
            <a:r>
              <a:rPr lang="ru-RU" dirty="0" smtClean="0"/>
              <a:t>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572132" cy="1143000"/>
          </a:xfrm>
        </p:spPr>
        <p:txBody>
          <a:bodyPr/>
          <a:lstStyle/>
          <a:p>
            <a:r>
              <a:rPr lang="ru-RU" dirty="0" smtClean="0"/>
              <a:t>Результат(0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500034" y="2357430"/>
            <a:ext cx="7572427" cy="2286016"/>
          </a:xfrm>
        </p:spPr>
        <p:txBody>
          <a:bodyPr/>
          <a:lstStyle/>
          <a:p>
            <a:pPr algn="ctr"/>
            <a:r>
              <a:rPr lang="ru-RU" sz="5400" b="1" dirty="0" smtClean="0"/>
              <a:t>Отлично</a:t>
            </a:r>
          </a:p>
          <a:p>
            <a:pPr algn="ctr"/>
            <a:r>
              <a:rPr lang="ru-RU" sz="5400" b="1" dirty="0" smtClean="0"/>
              <a:t>Ваша оценка 5</a:t>
            </a:r>
            <a:endParaRPr lang="ru-RU" sz="5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43608" y="6245225"/>
            <a:ext cx="7272808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643570" cy="1143000"/>
          </a:xfrm>
        </p:spPr>
        <p:txBody>
          <a:bodyPr/>
          <a:lstStyle/>
          <a:p>
            <a:r>
              <a:rPr lang="ru-RU" dirty="0" smtClean="0"/>
              <a:t>Результат(1 </a:t>
            </a:r>
            <a:r>
              <a:rPr lang="ru-RU" dirty="0" err="1" smtClean="0"/>
              <a:t>ош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2285992"/>
            <a:ext cx="8207375" cy="2000264"/>
          </a:xfrm>
        </p:spPr>
        <p:txBody>
          <a:bodyPr/>
          <a:lstStyle/>
          <a:p>
            <a:pPr algn="ctr"/>
            <a:r>
              <a:rPr lang="ru-RU" sz="5400" b="1" dirty="0" smtClean="0"/>
              <a:t>Хорошо</a:t>
            </a:r>
          </a:p>
          <a:p>
            <a:pPr algn="ctr"/>
            <a:r>
              <a:rPr lang="ru-RU" sz="5400" b="1" dirty="0" smtClean="0"/>
              <a:t>Ваша оценка 4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5536" y="6245225"/>
            <a:ext cx="8280920" cy="476250"/>
          </a:xfrm>
        </p:spPr>
        <p:txBody>
          <a:bodyPr/>
          <a:lstStyle/>
          <a:p>
            <a:r>
              <a:rPr lang="ru-RU" dirty="0" smtClean="0"/>
              <a:t>Тест подготовила учитель   химии и биологии ГБОУ СОШ № 242 г. Москвы</a:t>
            </a:r>
          </a:p>
          <a:p>
            <a:r>
              <a:rPr lang="ru-RU" dirty="0" smtClean="0"/>
              <a:t> Шведова Галина Ивановна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иохимия">
  <a:themeElements>
    <a:clrScheme name="Биохим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Биохими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Биохим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хими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хими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хими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хими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хими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хими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хими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хими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хими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хими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хими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Химия белый</Template>
  <TotalTime>293</TotalTime>
  <Words>1161</Words>
  <Application>Microsoft Office PowerPoint</Application>
  <PresentationFormat>Экран (4:3)</PresentationFormat>
  <Paragraphs>277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Биохимия</vt:lpstr>
      <vt:lpstr>Тест по теме  «Основные классы неорганических соединений»</vt:lpstr>
      <vt:lpstr>Вопрос 1</vt:lpstr>
      <vt:lpstr>Вопрос 2 (0 ош)</vt:lpstr>
      <vt:lpstr>Вопрос 2 (1 ош)</vt:lpstr>
      <vt:lpstr>Вопрос 3(0 ош)</vt:lpstr>
      <vt:lpstr>Вопрос 3(1 ош)</vt:lpstr>
      <vt:lpstr>Вопрос 3(2 ош)</vt:lpstr>
      <vt:lpstr>Результат(0 ош)</vt:lpstr>
      <vt:lpstr>Результат(1 ош)</vt:lpstr>
      <vt:lpstr>Результат(2 ош)</vt:lpstr>
      <vt:lpstr>Результат(3 ош)</vt:lpstr>
      <vt:lpstr>Результат(4 ош)</vt:lpstr>
      <vt:lpstr>Результат(5 ош)</vt:lpstr>
      <vt:lpstr>Результат(6 ош)</vt:lpstr>
      <vt:lpstr>Результат(7 ош)</vt:lpstr>
      <vt:lpstr>Вопрос 4(0 ош)</vt:lpstr>
      <vt:lpstr>Вопрос 4(1 ош)</vt:lpstr>
      <vt:lpstr>Вопрос 4(2 ош)</vt:lpstr>
      <vt:lpstr>Вопрос 4(3 ош)</vt:lpstr>
      <vt:lpstr>Вопрос 5(0 ош)</vt:lpstr>
      <vt:lpstr>Вопрос 5(1 ош)</vt:lpstr>
      <vt:lpstr>Вопрос 5(2 ош)</vt:lpstr>
      <vt:lpstr>Вопрос 5(3 ош)</vt:lpstr>
      <vt:lpstr>Вопрос 5(4 ош)</vt:lpstr>
      <vt:lpstr>Вопрос 6(0 ош)</vt:lpstr>
      <vt:lpstr>Вопрос 6(1 ош)</vt:lpstr>
      <vt:lpstr>Вопрос 6(2 ош)</vt:lpstr>
      <vt:lpstr>Вопрос 6(3 ош)</vt:lpstr>
      <vt:lpstr>Вопрос 6(4 ош)</vt:lpstr>
      <vt:lpstr>Вопрос 6(5 ош)</vt:lpstr>
      <vt:lpstr>Вопрос 7(0 ош)</vt:lpstr>
      <vt:lpstr>Вопрос 7(1 ош)</vt:lpstr>
      <vt:lpstr>Вопрос 7(2 ош)</vt:lpstr>
      <vt:lpstr>Вопрос 7(3 ош)</vt:lpstr>
      <vt:lpstr>Вопрос 7(4 ош)</vt:lpstr>
      <vt:lpstr>Вопрос 7(5 ош)</vt:lpstr>
      <vt:lpstr>Вопрос 7(6 ош)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«…….»</dc:title>
  <dc:creator>user</dc:creator>
  <cp:lastModifiedBy>Биология_12</cp:lastModifiedBy>
  <cp:revision>43</cp:revision>
  <dcterms:created xsi:type="dcterms:W3CDTF">2012-02-08T06:53:08Z</dcterms:created>
  <dcterms:modified xsi:type="dcterms:W3CDTF">2013-04-12T15:15:31Z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