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2" r:id="rId7"/>
    <p:sldId id="263" r:id="rId8"/>
    <p:sldId id="264" r:id="rId9"/>
    <p:sldId id="265" r:id="rId10"/>
    <p:sldId id="266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7569A-1F0B-45DD-A4E2-80D2425BC3D7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6FF5D-1A39-4EB3-A274-9D3AEC1A6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7569A-1F0B-45DD-A4E2-80D2425BC3D7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6FF5D-1A39-4EB3-A274-9D3AEC1A6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7569A-1F0B-45DD-A4E2-80D2425BC3D7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6FF5D-1A39-4EB3-A274-9D3AEC1A6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7569A-1F0B-45DD-A4E2-80D2425BC3D7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6FF5D-1A39-4EB3-A274-9D3AEC1A6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7569A-1F0B-45DD-A4E2-80D2425BC3D7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6FF5D-1A39-4EB3-A274-9D3AEC1A6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7569A-1F0B-45DD-A4E2-80D2425BC3D7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6FF5D-1A39-4EB3-A274-9D3AEC1A6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7569A-1F0B-45DD-A4E2-80D2425BC3D7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6FF5D-1A39-4EB3-A274-9D3AEC1A6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7569A-1F0B-45DD-A4E2-80D2425BC3D7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6FF5D-1A39-4EB3-A274-9D3AEC1A6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7569A-1F0B-45DD-A4E2-80D2425BC3D7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6FF5D-1A39-4EB3-A274-9D3AEC1A6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7569A-1F0B-45DD-A4E2-80D2425BC3D7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6FF5D-1A39-4EB3-A274-9D3AEC1A6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7569A-1F0B-45DD-A4E2-80D2425BC3D7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6FF5D-1A39-4EB3-A274-9D3AEC1A6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569A-1F0B-45DD-A4E2-80D2425BC3D7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F6FF5D-1A39-4EB3-A274-9D3AEC1A6B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sportal.ru/kalitina-tamara-mikhailovna" TargetMode="External"/><Relationship Id="rId2" Type="http://schemas.openxmlformats.org/officeDocument/2006/relationships/hyperlink" Target="http://kalitina.okis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Растворение.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Растворимость веществ в воде.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8 класс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66 урок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D:\ТАМАРА\D9 презентации все\картинки\картинки анемешки\Animated\J0076135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14290"/>
            <a:ext cx="264320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Источник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/>
              <a:t>Габриелян О.С.</a:t>
            </a:r>
          </a:p>
          <a:p>
            <a:pPr>
              <a:buNone/>
            </a:pPr>
            <a:r>
              <a:rPr lang="ru-RU" sz="3600" dirty="0" smtClean="0"/>
              <a:t>   Химия. Настольная книга учителя. 8 класс: методическое пособие /О.С.Габриелян, Н.П.Воскобойникова, </a:t>
            </a:r>
            <a:r>
              <a:rPr lang="ru-RU" sz="3600" dirty="0" err="1" smtClean="0"/>
              <a:t>А.В.Яшукова</a:t>
            </a:r>
            <a:r>
              <a:rPr lang="ru-RU" sz="3600" dirty="0" smtClean="0"/>
              <a:t>. – 3-у изд., </a:t>
            </a:r>
            <a:r>
              <a:rPr lang="ru-RU" sz="3600" dirty="0" err="1" smtClean="0"/>
              <a:t>перераб</a:t>
            </a:r>
            <a:r>
              <a:rPr lang="ru-RU" sz="3600" dirty="0" smtClean="0"/>
              <a:t>. – М.: Дрофа, 2007.- 398, (2)с.</a:t>
            </a:r>
            <a:endParaRPr lang="ru-RU" sz="3600" dirty="0"/>
          </a:p>
        </p:txBody>
      </p:sp>
      <p:pic>
        <p:nvPicPr>
          <p:cNvPr id="4" name="Picture 14" descr="book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57166"/>
            <a:ext cx="1243012" cy="10842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r>
              <a:rPr lang="ru-RU" b="1" dirty="0" smtClean="0"/>
              <a:t>Автор:</a:t>
            </a:r>
            <a:r>
              <a:rPr lang="ru-RU" dirty="0" smtClean="0"/>
              <a:t> Калитина Тамара Михайловна </a:t>
            </a:r>
          </a:p>
          <a:p>
            <a:r>
              <a:rPr lang="ru-RU" b="1" dirty="0" smtClean="0"/>
              <a:t>Место работы:</a:t>
            </a:r>
            <a:r>
              <a:rPr lang="ru-RU" dirty="0" smtClean="0"/>
              <a:t> МБОУ СОШ №2 с.Александров-Гай    Саратовской области</a:t>
            </a:r>
          </a:p>
          <a:p>
            <a:r>
              <a:rPr lang="ru-RU" b="1" dirty="0" smtClean="0"/>
              <a:t>Должность:</a:t>
            </a:r>
            <a:r>
              <a:rPr lang="ru-RU" dirty="0" smtClean="0"/>
              <a:t> учитель химии, биологии, экологии.</a:t>
            </a:r>
          </a:p>
          <a:p>
            <a:r>
              <a:rPr lang="ru-RU" b="1" dirty="0" smtClean="0"/>
              <a:t>Дополнительные сведения:</a:t>
            </a:r>
            <a:r>
              <a:rPr lang="ru-RU" dirty="0" smtClean="0"/>
              <a:t> сайт</a:t>
            </a:r>
            <a:r>
              <a:rPr lang="ru-RU" b="1" dirty="0" smtClean="0"/>
              <a:t> </a:t>
            </a:r>
            <a:r>
              <a:rPr lang="ru-RU" b="1" u="sng" dirty="0" smtClean="0">
                <a:hlinkClick r:id="rId2"/>
              </a:rPr>
              <a:t>http://kalitina.okis.ru/</a:t>
            </a:r>
            <a:r>
              <a:rPr lang="ru-RU" b="1" dirty="0" smtClean="0"/>
              <a:t> </a:t>
            </a:r>
            <a:endParaRPr lang="ru-RU" dirty="0" smtClean="0"/>
          </a:p>
          <a:p>
            <a:r>
              <a:rPr lang="ru-RU" b="1" dirty="0" smtClean="0"/>
              <a:t>Мини-сайт </a:t>
            </a:r>
            <a:r>
              <a:rPr lang="ru-RU" b="1" u="sng" dirty="0" smtClean="0">
                <a:hlinkClick r:id="rId3"/>
              </a:rPr>
              <a:t>http://www.nsportal.ru/kalitina-tamara-mikhailovna</a:t>
            </a:r>
            <a:r>
              <a:rPr lang="ru-RU" b="1" dirty="0" smtClean="0"/>
              <a:t> 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1" descr="http://kalitina.okis.ru/img/kalitina/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214290"/>
            <a:ext cx="1440929" cy="169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Растворы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4000" b="1" dirty="0" smtClean="0"/>
              <a:t>Жидкие (водный, спиртовой, лекарственные настойки и т.д.)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b="1" dirty="0" smtClean="0"/>
              <a:t>Твердые (сплавы)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b="1" dirty="0" smtClean="0"/>
              <a:t>Газообразные  (воздух)</a:t>
            </a:r>
          </a:p>
          <a:p>
            <a:pPr marL="514350" indent="-514350">
              <a:buFont typeface="+mj-lt"/>
              <a:buAutoNum type="arabicPeriod"/>
            </a:pPr>
            <a:endParaRPr lang="ru-RU" sz="40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Растворение. Растворы.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893756"/>
          </a:xfrm>
        </p:spPr>
        <p:txBody>
          <a:bodyPr>
            <a:noAutofit/>
          </a:bodyPr>
          <a:lstStyle/>
          <a:p>
            <a:r>
              <a:rPr lang="ru-RU" sz="2800" u="sng" dirty="0" smtClean="0">
                <a:solidFill>
                  <a:srgbClr val="002060"/>
                </a:solidFill>
              </a:rPr>
              <a:t>Физическая теория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(</a:t>
            </a:r>
            <a:r>
              <a:rPr lang="ru-RU" sz="2800" dirty="0" err="1" smtClean="0">
                <a:solidFill>
                  <a:srgbClr val="002060"/>
                </a:solidFill>
              </a:rPr>
              <a:t>Вант-Гофф</a:t>
            </a:r>
            <a:r>
              <a:rPr lang="ru-RU" sz="2800" dirty="0" smtClean="0">
                <a:solidFill>
                  <a:srgbClr val="002060"/>
                </a:solidFill>
              </a:rPr>
              <a:t>, </a:t>
            </a:r>
            <a:r>
              <a:rPr lang="ru-RU" sz="2800" dirty="0" err="1" smtClean="0">
                <a:solidFill>
                  <a:srgbClr val="002060"/>
                </a:solidFill>
              </a:rPr>
              <a:t>Оствальд</a:t>
            </a:r>
            <a:r>
              <a:rPr lang="ru-RU" sz="2800" dirty="0" smtClean="0">
                <a:solidFill>
                  <a:srgbClr val="002060"/>
                </a:solidFill>
              </a:rPr>
              <a:t>, Аррениус)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28869"/>
            <a:ext cx="4040188" cy="3697294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Растворение</a:t>
            </a:r>
            <a:r>
              <a:rPr lang="ru-RU" sz="4000" b="1" dirty="0" smtClean="0"/>
              <a:t>- это процесс диффузии.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Растворы</a:t>
            </a:r>
            <a:r>
              <a:rPr lang="ru-RU" sz="4000" b="1" dirty="0" smtClean="0"/>
              <a:t>- это однородные смеси</a:t>
            </a:r>
            <a:endParaRPr lang="ru-RU" sz="40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500043"/>
            <a:ext cx="4041775" cy="2000264"/>
          </a:xfrm>
        </p:spPr>
        <p:txBody>
          <a:bodyPr>
            <a:noAutofit/>
          </a:bodyPr>
          <a:lstStyle/>
          <a:p>
            <a:r>
              <a:rPr lang="ru-RU" sz="2800" u="sng" dirty="0" smtClean="0">
                <a:solidFill>
                  <a:srgbClr val="002060"/>
                </a:solidFill>
              </a:rPr>
              <a:t>Химическая теория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(Менделеев, Каблуков, </a:t>
            </a:r>
            <a:r>
              <a:rPr lang="ru-RU" sz="2800" dirty="0" err="1" smtClean="0">
                <a:solidFill>
                  <a:srgbClr val="002060"/>
                </a:solidFill>
              </a:rPr>
              <a:t>Кистяковский</a:t>
            </a:r>
            <a:r>
              <a:rPr lang="ru-RU" sz="2800" dirty="0" smtClean="0">
                <a:solidFill>
                  <a:srgbClr val="002060"/>
                </a:solidFill>
              </a:rPr>
              <a:t>)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286248" y="2500306"/>
            <a:ext cx="4572031" cy="4000527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Растворение</a:t>
            </a:r>
            <a:r>
              <a:rPr lang="ru-RU" b="1" dirty="0" smtClean="0"/>
              <a:t>- это процесс химического взаимодействия растворяемого вещества с  водой – процесс гидратации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Растворы-</a:t>
            </a:r>
            <a:r>
              <a:rPr lang="ru-RU" b="1" dirty="0" smtClean="0"/>
              <a:t> это соединения – гидраты.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Гидраты</a:t>
            </a:r>
            <a:r>
              <a:rPr lang="ru-RU" b="1" dirty="0" smtClean="0"/>
              <a:t>- это непрочные соединения веществ с водой, существующие в растворе.</a:t>
            </a:r>
            <a:endParaRPr lang="ru-RU" b="1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1964513" y="3536157"/>
            <a:ext cx="4572032" cy="714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Современная теория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(физико-химическая теория)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Растворение </a:t>
            </a:r>
            <a:r>
              <a:rPr lang="ru-RU" sz="3600" b="1" dirty="0" smtClean="0"/>
              <a:t>– это физико-химический процесс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Растворы</a:t>
            </a:r>
            <a:r>
              <a:rPr lang="ru-RU" sz="3600" b="1" dirty="0" smtClean="0"/>
              <a:t>- это однородная (гомогенная) система, состоящая из частиц растворенного вещества, растворителя и продуктов их взаимодействия- </a:t>
            </a:r>
            <a:r>
              <a:rPr lang="ru-RU" sz="3600" b="1" dirty="0" smtClean="0">
                <a:solidFill>
                  <a:srgbClr val="FF0000"/>
                </a:solidFill>
              </a:rPr>
              <a:t>гидратов</a:t>
            </a:r>
            <a:r>
              <a:rPr lang="ru-RU" sz="3600" b="1" dirty="0" smtClean="0"/>
              <a:t>.</a:t>
            </a:r>
            <a:endParaRPr lang="ru-RU" sz="36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Состав гидратов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Непостоянный в растворах.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Постоянный состав в кристаллогидратах: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Медный купорос –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</a:rPr>
              <a:t>CuSO</a:t>
            </a:r>
            <a:r>
              <a:rPr lang="en-US" b="1" baseline="-25000" dirty="0" smtClean="0">
                <a:solidFill>
                  <a:srgbClr val="002060"/>
                </a:solidFill>
              </a:rPr>
              <a:t>4</a:t>
            </a:r>
            <a:r>
              <a:rPr lang="en-US" b="1" dirty="0" smtClean="0">
                <a:solidFill>
                  <a:srgbClr val="002060"/>
                </a:solidFill>
              </a:rPr>
              <a:t>. 5H</a:t>
            </a:r>
            <a:r>
              <a:rPr lang="en-US" b="1" baseline="-25000" dirty="0" smtClean="0">
                <a:solidFill>
                  <a:srgbClr val="002060"/>
                </a:solidFill>
              </a:rPr>
              <a:t>2</a:t>
            </a:r>
            <a:r>
              <a:rPr lang="en-US" b="1" dirty="0" smtClean="0">
                <a:solidFill>
                  <a:srgbClr val="002060"/>
                </a:solidFill>
              </a:rPr>
              <a:t>O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Глауберова соль-</a:t>
            </a:r>
            <a:r>
              <a:rPr lang="en-US" b="1" dirty="0" smtClean="0">
                <a:solidFill>
                  <a:srgbClr val="002060"/>
                </a:solidFill>
              </a:rPr>
              <a:t> Na</a:t>
            </a:r>
            <a:r>
              <a:rPr lang="en-US" b="1" baseline="-25000" dirty="0" smtClean="0">
                <a:solidFill>
                  <a:srgbClr val="002060"/>
                </a:solidFill>
              </a:rPr>
              <a:t>2</a:t>
            </a:r>
            <a:r>
              <a:rPr lang="en-US" b="1" dirty="0" smtClean="0">
                <a:solidFill>
                  <a:srgbClr val="002060"/>
                </a:solidFill>
              </a:rPr>
              <a:t>SO</a:t>
            </a:r>
            <a:r>
              <a:rPr lang="en-US" b="1" baseline="-25000" dirty="0" smtClean="0">
                <a:solidFill>
                  <a:srgbClr val="002060"/>
                </a:solidFill>
              </a:rPr>
              <a:t>4</a:t>
            </a:r>
            <a:r>
              <a:rPr lang="en-US" b="1" dirty="0" smtClean="0">
                <a:solidFill>
                  <a:srgbClr val="002060"/>
                </a:solidFill>
              </a:rPr>
              <a:t>.10H</a:t>
            </a:r>
            <a:r>
              <a:rPr lang="en-US" b="1" baseline="-25000" dirty="0" smtClean="0">
                <a:solidFill>
                  <a:srgbClr val="002060"/>
                </a:solidFill>
              </a:rPr>
              <a:t>2</a:t>
            </a:r>
            <a:r>
              <a:rPr lang="en-US" b="1" dirty="0" smtClean="0">
                <a:solidFill>
                  <a:srgbClr val="002060"/>
                </a:solidFill>
              </a:rPr>
              <a:t>O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Сода кристаллическая-</a:t>
            </a:r>
            <a:r>
              <a:rPr lang="en-US" b="1" dirty="0" smtClean="0">
                <a:solidFill>
                  <a:srgbClr val="002060"/>
                </a:solidFill>
              </a:rPr>
              <a:t> Na</a:t>
            </a:r>
            <a:r>
              <a:rPr lang="en-US" b="1" baseline="-25000" dirty="0" smtClean="0">
                <a:solidFill>
                  <a:srgbClr val="002060"/>
                </a:solidFill>
              </a:rPr>
              <a:t>2</a:t>
            </a:r>
            <a:r>
              <a:rPr lang="en-US" b="1" dirty="0">
                <a:solidFill>
                  <a:srgbClr val="002060"/>
                </a:solidFill>
              </a:rPr>
              <a:t>C</a:t>
            </a:r>
            <a:r>
              <a:rPr lang="en-US" b="1" dirty="0" smtClean="0">
                <a:solidFill>
                  <a:srgbClr val="002060"/>
                </a:solidFill>
              </a:rPr>
              <a:t>O</a:t>
            </a:r>
            <a:r>
              <a:rPr lang="en-US" b="1" baseline="-25000" dirty="0" smtClean="0">
                <a:solidFill>
                  <a:srgbClr val="002060"/>
                </a:solidFill>
              </a:rPr>
              <a:t>4</a:t>
            </a:r>
            <a:r>
              <a:rPr lang="en-US" b="1" dirty="0" smtClean="0">
                <a:solidFill>
                  <a:srgbClr val="002060"/>
                </a:solidFill>
              </a:rPr>
              <a:t>.10H</a:t>
            </a:r>
            <a:r>
              <a:rPr lang="en-US" b="1" baseline="-25000" dirty="0" smtClean="0">
                <a:solidFill>
                  <a:srgbClr val="002060"/>
                </a:solidFill>
              </a:rPr>
              <a:t>2</a:t>
            </a:r>
            <a:r>
              <a:rPr lang="en-US" b="1" dirty="0" smtClean="0">
                <a:solidFill>
                  <a:srgbClr val="002060"/>
                </a:solidFill>
              </a:rPr>
              <a:t>O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Признаки химического взаимодействия при растворении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71670" y="1428736"/>
            <a:ext cx="47905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ru-RU" sz="4000" b="1" i="1" u="sng" dirty="0" smtClean="0"/>
              <a:t>Изменение цвета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8596" y="2285992"/>
            <a:ext cx="3429024" cy="156966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Белые кристаллы </a:t>
            </a:r>
            <a:r>
              <a:rPr lang="en-US" sz="3200" b="1" dirty="0" smtClean="0"/>
              <a:t>CuSO</a:t>
            </a:r>
            <a:r>
              <a:rPr lang="en-US" sz="3200" b="1" baseline="-25000" dirty="0" smtClean="0"/>
              <a:t>4</a:t>
            </a:r>
            <a:r>
              <a:rPr lang="en-US" sz="3200" b="1" dirty="0" smtClean="0"/>
              <a:t> (</a:t>
            </a:r>
            <a:r>
              <a:rPr lang="ru-RU" sz="3200" b="1" dirty="0" smtClean="0"/>
              <a:t>безводного) 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5572132" y="2285992"/>
            <a:ext cx="3286148" cy="206210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Синие кристаллы </a:t>
            </a:r>
            <a:r>
              <a:rPr lang="en-US" sz="3200" b="1" dirty="0" smtClean="0">
                <a:solidFill>
                  <a:srgbClr val="002060"/>
                </a:solidFill>
              </a:rPr>
              <a:t>CuSO</a:t>
            </a:r>
            <a:r>
              <a:rPr lang="en-US" sz="3200" b="1" baseline="-25000" dirty="0" smtClean="0">
                <a:solidFill>
                  <a:srgbClr val="002060"/>
                </a:solidFill>
              </a:rPr>
              <a:t>4</a:t>
            </a:r>
            <a:r>
              <a:rPr lang="ru-RU" sz="3200" b="1" dirty="0" smtClean="0">
                <a:solidFill>
                  <a:srgbClr val="002060"/>
                </a:solidFill>
              </a:rPr>
              <a:t>.</a:t>
            </a:r>
            <a:r>
              <a:rPr lang="en-US" sz="32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5</a:t>
            </a:r>
            <a:r>
              <a:rPr lang="en-US" sz="3200" b="1" dirty="0" smtClean="0">
                <a:solidFill>
                  <a:srgbClr val="002060"/>
                </a:solidFill>
              </a:rPr>
              <a:t>H</a:t>
            </a:r>
            <a:r>
              <a:rPr lang="en-US" sz="3200" b="1" baseline="-25000" dirty="0" smtClean="0">
                <a:solidFill>
                  <a:srgbClr val="002060"/>
                </a:solidFill>
              </a:rPr>
              <a:t>2</a:t>
            </a:r>
            <a:r>
              <a:rPr lang="en-US" sz="3200" b="1" dirty="0" smtClean="0">
                <a:solidFill>
                  <a:srgbClr val="002060"/>
                </a:solidFill>
              </a:rPr>
              <a:t>O</a:t>
            </a:r>
            <a:r>
              <a:rPr lang="ru-RU" sz="3200" b="1" dirty="0" smtClean="0">
                <a:solidFill>
                  <a:srgbClr val="002060"/>
                </a:solidFill>
              </a:rPr>
              <a:t>, раствор </a:t>
            </a:r>
            <a:r>
              <a:rPr lang="ru-RU" sz="3200" b="1" dirty="0" err="1" smtClean="0">
                <a:solidFill>
                  <a:srgbClr val="002060"/>
                </a:solidFill>
              </a:rPr>
              <a:t>голубого</a:t>
            </a:r>
            <a:r>
              <a:rPr lang="ru-RU" sz="3200" b="1" dirty="0" smtClean="0">
                <a:solidFill>
                  <a:srgbClr val="002060"/>
                </a:solidFill>
              </a:rPr>
              <a:t> цвета.</a:t>
            </a:r>
            <a:endParaRPr lang="ru-RU" sz="3200" dirty="0"/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>
            <a:off x="4071934" y="3071810"/>
            <a:ext cx="1285884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929058" y="2357430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Дальнейшее выпаривание</a:t>
            </a:r>
            <a:endParaRPr lang="ru-RU" b="1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rot="16200000" flipH="1">
            <a:off x="1035819" y="4964917"/>
            <a:ext cx="2000264" cy="7143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071670" y="6000768"/>
            <a:ext cx="4429156" cy="7143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6200000" flipV="1">
            <a:off x="5679289" y="5250669"/>
            <a:ext cx="1571636" cy="7143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428860" y="5072074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</a:rPr>
              <a:t>приливание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H</a:t>
            </a:r>
            <a:r>
              <a:rPr lang="en-US" sz="36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3600" b="1" dirty="0" smtClean="0">
                <a:solidFill>
                  <a:srgbClr val="FF0000"/>
                </a:solidFill>
              </a:rPr>
              <a:t>O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endParaRPr lang="ru-RU" sz="3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Признаки химического взаимодействия при растворении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algn="ctr">
              <a:buNone/>
            </a:pPr>
            <a:r>
              <a:rPr lang="ru-RU" sz="4000" b="1" i="1" u="sng" dirty="0" smtClean="0"/>
              <a:t>2) Тепловые явления</a:t>
            </a:r>
          </a:p>
          <a:p>
            <a:pPr marL="514350" indent="-514350" algn="ctr">
              <a:buNone/>
            </a:pPr>
            <a:endParaRPr lang="ru-RU" sz="4000" b="1" i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2571744"/>
            <a:ext cx="36433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rgbClr val="FF0000"/>
                </a:solidFill>
              </a:rPr>
              <a:t>Экзотермические </a:t>
            </a:r>
            <a:r>
              <a:rPr lang="ru-RU" sz="3200" b="1" dirty="0" smtClean="0"/>
              <a:t>(растворение  </a:t>
            </a:r>
            <a:r>
              <a:rPr lang="en-US" sz="3200" b="1" dirty="0" smtClean="0"/>
              <a:t>H</a:t>
            </a:r>
            <a:r>
              <a:rPr lang="en-US" sz="3200" b="1" baseline="-25000" dirty="0" smtClean="0"/>
              <a:t>2</a:t>
            </a:r>
            <a:r>
              <a:rPr lang="en-US" sz="3200" b="1" dirty="0" smtClean="0"/>
              <a:t>SO</a:t>
            </a:r>
            <a:r>
              <a:rPr lang="en-US" sz="3200" b="1" baseline="-25000" dirty="0" smtClean="0"/>
              <a:t>4</a:t>
            </a:r>
            <a:r>
              <a:rPr lang="en-US" sz="3200" b="1" dirty="0" smtClean="0"/>
              <a:t>, NaOH)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929058" y="4357694"/>
            <a:ext cx="36433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rgbClr val="FF0000"/>
                </a:solidFill>
              </a:rPr>
              <a:t>Эндотермические </a:t>
            </a:r>
            <a:r>
              <a:rPr lang="ru-RU" sz="3200" b="1" dirty="0" smtClean="0"/>
              <a:t>(растворение </a:t>
            </a:r>
            <a:r>
              <a:rPr lang="en-US" sz="3200" b="1" dirty="0" smtClean="0"/>
              <a:t>NH</a:t>
            </a:r>
            <a:r>
              <a:rPr lang="en-US" sz="3200" b="1" baseline="-25000" dirty="0" smtClean="0"/>
              <a:t>4</a:t>
            </a:r>
            <a:r>
              <a:rPr lang="en-US" sz="3200" b="1" dirty="0" smtClean="0"/>
              <a:t>NO</a:t>
            </a:r>
            <a:r>
              <a:rPr lang="en-US" sz="3200" b="1" baseline="-25000" dirty="0" smtClean="0"/>
              <a:t>3</a:t>
            </a:r>
            <a:r>
              <a:rPr lang="en-US" sz="3200" b="1" dirty="0" smtClean="0"/>
              <a:t>, </a:t>
            </a:r>
            <a:r>
              <a:rPr lang="en-US" sz="3200" b="1" dirty="0" err="1" smtClean="0"/>
              <a:t>NaCl</a:t>
            </a:r>
            <a:r>
              <a:rPr lang="en-US" sz="3200" b="1" dirty="0" smtClean="0"/>
              <a:t>)</a:t>
            </a:r>
            <a:endParaRPr lang="ru-RU" sz="3200" b="1" dirty="0"/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>
            <a:off x="3214678" y="2285992"/>
            <a:ext cx="428628" cy="42862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6200000" flipH="1">
            <a:off x="4036215" y="3178967"/>
            <a:ext cx="2071702" cy="28575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Факторы, от которых зависит растворимость твёрдых веществ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1) От природы веществ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/>
              <a:t>(на 1 г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b="1" dirty="0"/>
              <a:t>H</a:t>
            </a:r>
            <a:r>
              <a:rPr lang="en-US" b="1" baseline="-25000" dirty="0"/>
              <a:t>2</a:t>
            </a:r>
            <a:r>
              <a:rPr lang="en-US" b="1" dirty="0"/>
              <a:t>O</a:t>
            </a:r>
            <a:r>
              <a:rPr lang="ru-RU" b="1" dirty="0" smtClean="0"/>
              <a:t> при 20 </a:t>
            </a:r>
            <a:r>
              <a:rPr lang="ru-RU" b="1" baseline="30000" dirty="0" smtClean="0"/>
              <a:t>0</a:t>
            </a:r>
            <a:r>
              <a:rPr lang="ru-RU" b="1" dirty="0" smtClean="0"/>
              <a:t>С)</a:t>
            </a:r>
          </a:p>
          <a:p>
            <a:pPr marL="514350" indent="-514350">
              <a:buNone/>
            </a:pPr>
            <a:r>
              <a:rPr lang="ru-RU" b="1" dirty="0" smtClean="0"/>
              <a:t>-Хорошо растворимые ( более 1 г)</a:t>
            </a:r>
          </a:p>
          <a:p>
            <a:pPr marL="514350" indent="-514350">
              <a:buNone/>
            </a:pPr>
            <a:r>
              <a:rPr lang="ru-RU" b="1" dirty="0" smtClean="0"/>
              <a:t>- Малорастворимые (менее 1 г)</a:t>
            </a:r>
          </a:p>
          <a:p>
            <a:pPr marL="514350" indent="-514350">
              <a:buNone/>
            </a:pPr>
            <a:r>
              <a:rPr lang="ru-RU" b="1" dirty="0" smtClean="0"/>
              <a:t>-Практически нерастворимые (меньше 0,01г)</a:t>
            </a:r>
          </a:p>
          <a:p>
            <a:pPr marL="514350" indent="-514350"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2) От температуры</a:t>
            </a:r>
            <a:endParaRPr lang="ru-RU" b="1" u="sng" dirty="0">
              <a:solidFill>
                <a:srgbClr val="FF0000"/>
              </a:solidFill>
            </a:endParaRPr>
          </a:p>
        </p:txBody>
      </p:sp>
      <p:pic>
        <p:nvPicPr>
          <p:cNvPr id="1027" name="Picture 3" descr="E:\картинки\картинки жив раст\картинки анемешки\Animated\AG00333_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36447">
            <a:off x="4608086" y="4263282"/>
            <a:ext cx="2039720" cy="2285520"/>
          </a:xfrm>
          <a:prstGeom prst="rect">
            <a:avLst/>
          </a:prstGeom>
          <a:noFill/>
        </p:spPr>
      </p:pic>
      <p:pic>
        <p:nvPicPr>
          <p:cNvPr id="1028" name="Picture 4" descr="E:\картинки\картинки жив раст\картинки анемешки\Animated\AG00333_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4214818"/>
            <a:ext cx="1428760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Типы растворов по содержанию растворённого вещества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arenR"/>
            </a:pPr>
            <a:r>
              <a:rPr lang="ru-RU" sz="3600" b="1" u="sng" dirty="0" smtClean="0">
                <a:solidFill>
                  <a:srgbClr val="FF0000"/>
                </a:solidFill>
              </a:rPr>
              <a:t>Ненасыщенные</a:t>
            </a:r>
            <a:r>
              <a:rPr lang="ru-RU" sz="3600" b="1" dirty="0" smtClean="0"/>
              <a:t> – вещество при данной температуре еще растворяется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600" b="1" u="sng" dirty="0" smtClean="0">
                <a:solidFill>
                  <a:srgbClr val="FF0000"/>
                </a:solidFill>
              </a:rPr>
              <a:t>Насыщенные</a:t>
            </a:r>
            <a:r>
              <a:rPr lang="ru-RU" sz="3600" b="1" dirty="0" smtClean="0"/>
              <a:t>- больше не растворяется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600" b="1" u="sng" dirty="0" smtClean="0">
                <a:solidFill>
                  <a:srgbClr val="FF0000"/>
                </a:solidFill>
              </a:rPr>
              <a:t>Перенасыщенные</a:t>
            </a:r>
            <a:r>
              <a:rPr lang="ru-RU" sz="3600" b="1" dirty="0" smtClean="0"/>
              <a:t>- содержат в растворе больше вещества, чем насыщенный раствор</a:t>
            </a:r>
          </a:p>
          <a:p>
            <a:pPr marL="514350" indent="-514350">
              <a:buFont typeface="+mj-lt"/>
              <a:buAutoNum type="arabicParenR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342</Words>
  <Application>Microsoft Office PowerPoint</Application>
  <PresentationFormat>Экран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Растворение.  Растворимость веществ в воде.</vt:lpstr>
      <vt:lpstr>Растворы</vt:lpstr>
      <vt:lpstr>Растворение. Растворы.</vt:lpstr>
      <vt:lpstr>Современная теория (физико-химическая теория)</vt:lpstr>
      <vt:lpstr>Состав гидратов</vt:lpstr>
      <vt:lpstr>Признаки химического взаимодействия при растворении</vt:lpstr>
      <vt:lpstr>Признаки химического взаимодействия при растворении</vt:lpstr>
      <vt:lpstr>Факторы, от которых зависит растворимость твёрдых веществ </vt:lpstr>
      <vt:lpstr>Типы растворов по содержанию растворённого вещества</vt:lpstr>
      <vt:lpstr>Источник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Растворение.  Растворимость веществ в воде.</dc:title>
  <dc:creator>User</dc:creator>
  <cp:lastModifiedBy>User</cp:lastModifiedBy>
  <cp:revision>10</cp:revision>
  <dcterms:created xsi:type="dcterms:W3CDTF">2014-02-24T15:57:12Z</dcterms:created>
  <dcterms:modified xsi:type="dcterms:W3CDTF">2014-02-24T17:30:29Z</dcterms:modified>
</cp:coreProperties>
</file>