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9" r:id="rId7"/>
    <p:sldId id="266" r:id="rId8"/>
    <p:sldId id="267" r:id="rId9"/>
    <p:sldId id="260" r:id="rId10"/>
    <p:sldId id="270" r:id="rId11"/>
    <p:sldId id="261" r:id="rId12"/>
    <p:sldId id="262" r:id="rId13"/>
    <p:sldId id="263" r:id="rId14"/>
    <p:sldId id="264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45FD0-53A4-4318-9186-E69D2F188D0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1A613-D260-45BC-B3F0-5F359605A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A613-D260-45BC-B3F0-5F359605A71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-10-13_155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0" y="0"/>
            <a:ext cx="9144000" cy="685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Cyr" pitchFamily="50" charset="-52"/>
              </a:rPr>
              <a:t>Металлы и их соединения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Cyr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Теоретический материал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410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Презентацию подготовила учитель химии гимназии №92 города Краснодара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Долгова Светлана Анатольевна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esktop\i_7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6595"/>
            <a:ext cx="3603024" cy="4719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ЭЛЕКТРОМТАЛЛУРГИЯ </a:t>
            </a:r>
            <a:r>
              <a:rPr lang="ru-RU" dirty="0" smtClean="0">
                <a:solidFill>
                  <a:srgbClr val="0070C0"/>
                </a:solidFill>
              </a:rPr>
              <a:t>– получение металлов </a:t>
            </a:r>
            <a:r>
              <a:rPr lang="ru-RU" u="sng" dirty="0" smtClean="0">
                <a:solidFill>
                  <a:srgbClr val="0070C0"/>
                </a:solidFill>
              </a:rPr>
              <a:t>электролизом расплавов или растворов их соединений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marL="514350" indent="-514350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Восстановителем является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b="1" i="1" dirty="0" smtClean="0">
                <a:solidFill>
                  <a:srgbClr val="0070C0"/>
                </a:solidFill>
              </a:rPr>
              <a:t>катод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Получают: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а) активные металлы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б) чистые металлы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     из их растворов.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6324600"/>
            <a:ext cx="321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Выпуск стали из электропечи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дуговой электросталеплавильная  печи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ниил\Desktop\i_7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4572000" cy="49918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2200" y="1676400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1 – электроды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457200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2 – металл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pz.ru/wp-content/uploads/2011/10/%D0%9A%D1%80%D0%B8%D1%81%D1%82%D0%B0%D0%BB%D0%BB%D0%B8%D1%87%D0%B5%D1%81%D0%BA%D0%B0%D1%8F-%D1%80%D0%B5%D1%88%D0%B5%D1%82%D0%BA%D0%B0-%D0%BC%D0%B5%D1%82%D0%B0%D0%BB%D0%BB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95298"/>
            <a:ext cx="6553200" cy="5362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МЕТАЛЛОВ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3505200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Свойства атомов металлов</a:t>
                      </a:r>
                      <a:endParaRPr lang="ru-RU" sz="24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Малое число электронов на внешнем уровне (1-3)</a:t>
                      </a:r>
                      <a:endParaRPr lang="ru-RU" sz="24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Большой радиус</a:t>
                      </a:r>
                      <a:endParaRPr lang="ru-RU" sz="24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Низкое значение </a:t>
                      </a:r>
                      <a:r>
                        <a:rPr lang="ru-RU" sz="2400" dirty="0" err="1" smtClean="0"/>
                        <a:t>электроотрицательности</a:t>
                      </a:r>
                      <a:endParaRPr lang="ru-RU" sz="24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Легко отдают валентные электроны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Металлическая решетка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называют кристаллическую решетку, в узлах которой находятся положительные ионы металлов, окруженные относительно свободными электронами, движущимися по всему объему кристалла.</a:t>
            </a:r>
          </a:p>
          <a:p>
            <a:r>
              <a:rPr lang="ru-RU" sz="3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Металлической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называют химическую связь между ионами металлов и относительно свободными электронами, движущимися по всему объему кристалла.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металлов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991600" cy="573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012"/>
                <a:gridCol w="5078588"/>
              </a:tblGrid>
              <a:tr h="171051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Металлический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блеск, непрозрачность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Результат отражения световых лучей от гладкой поверхности метала. В раздробленном виде металлы приобретают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черную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или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серую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окраску (кроме 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</a:rPr>
                        <a:t>магния, алюминия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1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Электропроводность металлов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Hg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Pb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Fe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Zn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smtClean="0"/>
                        <a:t>Mg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smtClean="0"/>
                        <a:t>Al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smtClean="0"/>
                        <a:t>Au</a:t>
                      </a:r>
                      <a:r>
                        <a:rPr lang="ru-RU" sz="2000" dirty="0" smtClean="0"/>
                        <a:t>→</a:t>
                      </a:r>
                      <a:endParaRPr lang="de-DE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Cu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Ag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ru-RU" sz="2000" baseline="0" dirty="0" smtClean="0"/>
                        <a:t>(увеличивается)</a:t>
                      </a: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Обусловлена наличием в металлических</a:t>
                      </a:r>
                      <a:r>
                        <a:rPr lang="ru-RU" sz="2000" baseline="0" dirty="0" smtClean="0"/>
                        <a:t> решетках </a:t>
                      </a:r>
                      <a:r>
                        <a:rPr lang="ru-RU" sz="2000" i="1" baseline="0" dirty="0" smtClean="0"/>
                        <a:t>свободных электронов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9298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Теплопроводность металлов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Максимальной</a:t>
                      </a:r>
                      <a:r>
                        <a:rPr lang="ru-RU" sz="2000" baseline="0" dirty="0" smtClean="0"/>
                        <a:t> теплопроводностью обладают наиболее электропроводные металлы.</a:t>
                      </a:r>
                      <a:endParaRPr lang="ru-RU" sz="2000" dirty="0"/>
                    </a:p>
                  </a:txBody>
                  <a:tcPr/>
                </a:tc>
              </a:tr>
              <a:tr h="171051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Металлы</a:t>
                      </a:r>
                      <a:r>
                        <a:rPr lang="ru-RU" sz="2000" b="1" i="1" baseline="0" dirty="0" smtClean="0"/>
                        <a:t> ковки, пластичны</a:t>
                      </a:r>
                      <a:endParaRPr lang="de-DE" sz="2000" b="1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Au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Ag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Cu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Sn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Pb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dirty="0" err="1" smtClean="0"/>
                        <a:t>Zn</a:t>
                      </a:r>
                      <a:r>
                        <a:rPr lang="ru-RU" sz="2000" dirty="0" smtClean="0"/>
                        <a:t>→</a:t>
                      </a:r>
                      <a:r>
                        <a:rPr lang="de-DE" sz="2000" baseline="0" dirty="0" err="1" smtClean="0"/>
                        <a:t>Fe</a:t>
                      </a:r>
                      <a:endParaRPr lang="de-DE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(пластичность уменьшается)</a:t>
                      </a:r>
                    </a:p>
                    <a:p>
                      <a:endParaRPr lang="ru-RU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Благодаря возможности</a:t>
                      </a:r>
                      <a:r>
                        <a:rPr lang="ru-RU" sz="2000" baseline="0" dirty="0" smtClean="0"/>
                        <a:t> перемещения </a:t>
                      </a:r>
                      <a:r>
                        <a:rPr lang="ru-RU" sz="2000" i="1" baseline="0" dirty="0" smtClean="0"/>
                        <a:t>свободных электронов </a:t>
                      </a:r>
                      <a:r>
                        <a:rPr lang="ru-RU" sz="2000" baseline="0" dirty="0" smtClean="0"/>
                        <a:t>по всему металлу при деформации связь ионов с электронами сохраняется – металл не  разрушается.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металлов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991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33600"/>
                <a:gridCol w="48006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Легкие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ƿ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&lt;5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г/см</a:t>
                      </a:r>
                      <a:r>
                        <a:rPr lang="ru-RU" sz="1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Тяжелые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ƿ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&lt;5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г/см</a:t>
                      </a:r>
                      <a:r>
                        <a:rPr lang="ru-RU" sz="20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Самый тяжелый металл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осмий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– более чем в 40 раз тяжелее самого легкого –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лития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1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Тугоплавкие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(t&gt;1000</a:t>
                      </a:r>
                      <a:r>
                        <a:rPr lang="de-DE" sz="2000" dirty="0" smtClean="0"/>
                        <a:t>°)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Легкоплавкие</a:t>
                      </a:r>
                      <a:endParaRPr lang="de-DE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(t</a:t>
                      </a:r>
                      <a:r>
                        <a:rPr lang="en-US" sz="2000" dirty="0" smtClean="0"/>
                        <a:t>&lt;1000</a:t>
                      </a:r>
                      <a:r>
                        <a:rPr lang="de-DE" sz="2000" dirty="0" smtClean="0"/>
                        <a:t>°)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Наиболее легкоплавкий – </a:t>
                      </a:r>
                      <a:r>
                        <a:rPr lang="ru-RU" sz="2000" b="1" i="1" dirty="0" smtClean="0"/>
                        <a:t>ртуть</a:t>
                      </a:r>
                      <a:r>
                        <a:rPr lang="ru-RU" sz="2000" dirty="0" smtClean="0"/>
                        <a:t> (- 39</a:t>
                      </a:r>
                      <a:r>
                        <a:rPr lang="de-DE" sz="2000" dirty="0" smtClean="0"/>
                        <a:t>°C)</a:t>
                      </a:r>
                      <a:r>
                        <a:rPr lang="ru-RU" sz="2000" dirty="0" smtClean="0"/>
                        <a:t>;</a:t>
                      </a:r>
                      <a:r>
                        <a:rPr lang="ru-RU" sz="2000" baseline="0" dirty="0" smtClean="0"/>
                        <a:t> наиболее тугоплавкий – </a:t>
                      </a:r>
                      <a:r>
                        <a:rPr lang="ru-RU" sz="2000" b="1" i="1" baseline="0" dirty="0" smtClean="0"/>
                        <a:t>вольфрам</a:t>
                      </a:r>
                      <a:r>
                        <a:rPr lang="ru-RU" sz="2000" baseline="0" dirty="0" smtClean="0"/>
                        <a:t> (3380</a:t>
                      </a:r>
                      <a:r>
                        <a:rPr lang="de-DE" sz="2000" baseline="0" dirty="0" smtClean="0"/>
                        <a:t>°C)</a:t>
                      </a:r>
                      <a:endParaRPr lang="ru-RU" sz="2000" dirty="0"/>
                    </a:p>
                  </a:txBody>
                  <a:tcPr/>
                </a:tc>
              </a:tr>
              <a:tr h="18210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Черные</a:t>
                      </a:r>
                      <a:r>
                        <a:rPr lang="ru-RU" sz="2000" baseline="0" dirty="0" smtClean="0"/>
                        <a:t> металлы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Цветные металлы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Даниил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2032263" cy="1152525"/>
          </a:xfrm>
          <a:prstGeom prst="rect">
            <a:avLst/>
          </a:prstGeom>
          <a:noFill/>
        </p:spPr>
      </p:pic>
      <p:pic>
        <p:nvPicPr>
          <p:cNvPr id="1029" name="Picture 5" descr="C:\Users\Даниил\Desktop\zvet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2286000" cy="1129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219199"/>
          <a:ext cx="8534400" cy="549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185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Если атомы большинства неметаллов могут как отдавать, так и присоединять электроны, то атомы металлов их только отдают.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7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Поэтому </a:t>
                      </a:r>
                      <a:r>
                        <a:rPr lang="ru-RU" sz="2800" i="1" dirty="0" smtClean="0">
                          <a:solidFill>
                            <a:schemeClr val="bg1"/>
                          </a:solidFill>
                        </a:rPr>
                        <a:t>во всех химических реакциях </a:t>
                      </a:r>
                      <a:r>
                        <a:rPr lang="ru-RU" sz="2800" b="1" i="1" dirty="0" smtClean="0">
                          <a:solidFill>
                            <a:schemeClr val="bg1"/>
                          </a:solidFill>
                        </a:rPr>
                        <a:t>металлы являются только восстановителями </a:t>
                      </a:r>
                      <a:r>
                        <a:rPr lang="ru-RU" sz="2800" i="1" dirty="0" smtClean="0">
                          <a:solidFill>
                            <a:schemeClr val="bg1"/>
                          </a:solidFill>
                        </a:rPr>
                        <a:t>и в соединениях имеют только положительные степени окисления: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23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i="1" dirty="0" err="1" smtClean="0"/>
                        <a:t>Me</a:t>
                      </a:r>
                      <a:r>
                        <a:rPr lang="de-DE" sz="2800" i="1" dirty="0" smtClean="0"/>
                        <a:t>⁰</a:t>
                      </a:r>
                      <a:r>
                        <a:rPr lang="ru-RU" sz="2800" i="1" dirty="0" smtClean="0"/>
                        <a:t>(</a:t>
                      </a:r>
                      <a:r>
                        <a:rPr lang="ru-RU" sz="2800" dirty="0" smtClean="0"/>
                        <a:t> металл) </a:t>
                      </a:r>
                      <a:r>
                        <a:rPr lang="ru-RU" sz="2800" i="1" dirty="0" smtClean="0"/>
                        <a:t>– </a:t>
                      </a:r>
                      <a:r>
                        <a:rPr lang="de-DE" sz="2800" i="1" dirty="0" smtClean="0"/>
                        <a:t>ne⁻</a:t>
                      </a:r>
                      <a:r>
                        <a:rPr lang="en-US" sz="2800" i="1" dirty="0" smtClean="0"/>
                        <a:t>= </a:t>
                      </a:r>
                      <a:r>
                        <a:rPr lang="en-US" sz="2800" i="1" dirty="0" err="1" smtClean="0"/>
                        <a:t>Me⁺ⁿ</a:t>
                      </a:r>
                      <a:r>
                        <a:rPr lang="ru-RU" sz="2800" i="1" dirty="0" smtClean="0"/>
                        <a:t>(</a:t>
                      </a:r>
                      <a:r>
                        <a:rPr lang="ru-RU" sz="2800" dirty="0" smtClean="0"/>
                        <a:t>ион металла) – Реакция окисления, </a:t>
                      </a:r>
                      <a:r>
                        <a:rPr lang="de-DE" sz="2800" b="1" dirty="0" err="1" smtClean="0"/>
                        <a:t>Me</a:t>
                      </a:r>
                      <a:r>
                        <a:rPr lang="de-DE" sz="2800" b="1" dirty="0" smtClean="0"/>
                        <a:t>⁰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dirty="0" smtClean="0"/>
                        <a:t>– </a:t>
                      </a:r>
                      <a:r>
                        <a:rPr lang="ru-RU" sz="2800" b="1" dirty="0" smtClean="0"/>
                        <a:t>восстановитель.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514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периодах с увеличением заряда ядра атома уменьшается его радиус, увеличивается число электронов на внешнем уровне и усиливается связь валентных электронов с ядром.</a:t>
            </a:r>
          </a:p>
          <a:p>
            <a:pPr>
              <a:buNone/>
            </a:pPr>
            <a:r>
              <a:rPr lang="ru-RU" sz="3600" dirty="0" smtClean="0"/>
              <a:t>   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4" descr="http://img263.imageshack.us/img263/2746/getim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60800"/>
            <a:ext cx="4495800" cy="299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718679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Поэтому в периодах слева направо восстановительная активность металлов уменьшается.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главных подгруппах с возрастанием атомного номера элемента увеличивается радиус его атома и уменьшается притяжение валентных электронов к ядру.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426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Поэтому в галогенных подгруппах сверху вниз восстановительная активность металлов возрастает. Следовательно, наиболее активные восстановители: цезий 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франций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800" dirty="0"/>
          </a:p>
        </p:txBody>
      </p:sp>
      <p:pic>
        <p:nvPicPr>
          <p:cNvPr id="6146" name="Picture 2" descr="http://chemistry-chemists.com/Video/cesiu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685841"/>
            <a:ext cx="4953000" cy="3716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Щелочные металлы очень активно окисляются на воздухе: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Li⁰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O⁰₂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2 Li⁺ⁱ₂O(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степень окисления: -2)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2" name="AutoShape 2" descr="http://moodle.tomedu.ru/pluginfile.php/9120/mod_lesson/page_contents/1243/%D1%89%D0%B5%D0%BB%D0%BE%D1%87%D0%BD%D1%8B%D0%B5%20%D0%BC%D0%B5%D1%82%D0%B0%D0%BB%D0%BB%D1%8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moodle.tomedu.ru/pluginfile.php/9120/mod_lesson/page_contents/1243/%D1%89%D0%B5%D0%BB%D0%BE%D1%87%D0%BD%D1%8B%D0%B5%20%D0%BC%D0%B5%D1%82%D0%B0%D0%BB%D0%BB%D1%8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moodle.tomedu.ru/pluginfile.php/9120/mod_lesson/page_contents/1243/%D1%89%D0%B5%D0%BB%D0%BE%D1%87%D0%BD%D1%8B%D0%B5%20%D0%BC%D0%B5%D1%82%D0%B0%D0%BB%D0%BB%D1%8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Даниил\Desktop\щелочные%20металлы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75937"/>
            <a:ext cx="7010400" cy="348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элементов, образующих простые вещества – металлы в ПС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2286000"/>
          <a:ext cx="87630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/>
                <a:gridCol w="1460500"/>
                <a:gridCol w="1460500"/>
                <a:gridCol w="1638300"/>
                <a:gridCol w="1447800"/>
                <a:gridCol w="12954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Элементы</a:t>
                      </a:r>
                      <a:r>
                        <a:rPr lang="ru-RU" sz="2800" baseline="0" dirty="0" smtClean="0"/>
                        <a:t> главных подгрупп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группа</a:t>
                      </a:r>
                      <a:endParaRPr lang="ru-RU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 элементы, кроме водорода (Н)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Все 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элементы, кроме бора (В)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Германий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Ge</a:t>
                      </a:r>
                      <a:r>
                        <a:rPr lang="de-DE" dirty="0" smtClean="0"/>
                        <a:t>)</a:t>
                      </a:r>
                      <a:endParaRPr lang="ru-RU" dirty="0"/>
                    </a:p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Олово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Sn</a:t>
                      </a:r>
                      <a:r>
                        <a:rPr lang="de-DE" dirty="0" smtClean="0"/>
                        <a:t>)</a:t>
                      </a:r>
                      <a:endParaRPr lang="ru-RU" dirty="0"/>
                    </a:p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Свинец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Pb</a:t>
                      </a:r>
                      <a:r>
                        <a:rPr lang="de-DE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Сурьма (</a:t>
                      </a:r>
                      <a:r>
                        <a:rPr lang="de-DE" dirty="0" err="1" smtClean="0"/>
                        <a:t>Sb</a:t>
                      </a:r>
                      <a:r>
                        <a:rPr lang="de-DE" dirty="0" smtClean="0"/>
                        <a:t>)</a:t>
                      </a:r>
                      <a:endParaRPr lang="ru-RU" dirty="0"/>
                    </a:p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Висмут</a:t>
                      </a:r>
                      <a:r>
                        <a:rPr lang="de-DE" dirty="0" smtClean="0"/>
                        <a:t> (Bi)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ru-RU" dirty="0" smtClean="0"/>
                        <a:t>Полоний </a:t>
                      </a:r>
                      <a:r>
                        <a:rPr lang="de-DE" dirty="0" smtClean="0"/>
                        <a:t> (Po)</a:t>
                      </a:r>
                      <a:endParaRPr lang="ru-RU" dirty="0"/>
                    </a:p>
                  </a:txBody>
                  <a:tcPr/>
                </a:tc>
              </a:tr>
              <a:tr h="1005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 элементы побочных подгрупп образуют простые вещества – металлы.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600200"/>
          <a:ext cx="7772400" cy="401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2182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Если химические реакции протекают в водных растворах различных веществ, то восстановительная активность металла определяется его положением в ряду активности металлов.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78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Чем левее в ряду активности находится металл, тем больше его восстановительная способность.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124199"/>
          </a:xfrm>
        </p:spPr>
        <p:txBody>
          <a:bodyPr/>
          <a:lstStyle/>
          <a:p>
            <a:r>
              <a:rPr lang="ru-RU" dirty="0" smtClean="0"/>
              <a:t>Металлы, находящиеся в начале ряда активности( от </a:t>
            </a:r>
            <a:r>
              <a:rPr lang="de-DE" dirty="0" smtClean="0"/>
              <a:t>Li </a:t>
            </a:r>
            <a:r>
              <a:rPr lang="ru-RU" dirty="0" smtClean="0"/>
              <a:t>до </a:t>
            </a:r>
            <a:r>
              <a:rPr lang="de-DE" dirty="0" smtClean="0"/>
              <a:t>Na</a:t>
            </a:r>
            <a:r>
              <a:rPr lang="en-US" dirty="0" smtClean="0"/>
              <a:t>)</a:t>
            </a:r>
            <a:r>
              <a:rPr lang="ru-RU" dirty="0" smtClean="0"/>
              <a:t>, при обычных условиях вытесняют ионы водорода из воды, образуя щелочи.</a:t>
            </a:r>
          </a:p>
          <a:p>
            <a:pPr>
              <a:buNone/>
            </a:pPr>
            <a:r>
              <a:rPr lang="ru-RU" dirty="0" smtClean="0"/>
              <a:t>      2</a:t>
            </a:r>
            <a:r>
              <a:rPr lang="de-DE" dirty="0" smtClean="0"/>
              <a:t>Na⁰</a:t>
            </a:r>
            <a:r>
              <a:rPr lang="en-US" dirty="0" smtClean="0"/>
              <a:t>+2</a:t>
            </a:r>
            <a:r>
              <a:rPr lang="de-DE" dirty="0" smtClean="0"/>
              <a:t>H⁺ⁱO</a:t>
            </a:r>
            <a:r>
              <a:rPr lang="en-US" dirty="0" smtClean="0"/>
              <a:t>=</a:t>
            </a:r>
            <a:r>
              <a:rPr lang="de-DE" dirty="0" smtClean="0"/>
              <a:t>2Na⁺ⁱOH</a:t>
            </a:r>
            <a:r>
              <a:rPr lang="en-US" dirty="0" smtClean="0"/>
              <a:t>+</a:t>
            </a:r>
            <a:r>
              <a:rPr lang="de-DE" dirty="0" smtClean="0"/>
              <a:t>H⁰₂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5562600" y="3505200"/>
            <a:ext cx="762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810000"/>
            <a:ext cx="8229600" cy="284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Металлы ряда активности,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начиная с магния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далее правее, вытесняют все следующие за ними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металлы из растворов их солей.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Zn⁰+Cu⁺</a:t>
            </a:r>
            <a:r>
              <a:rPr kumimoji="0" lang="ru-RU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SO₄=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ZnSO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₄+Cu</a:t>
            </a:r>
            <a:endParaRPr kumimoji="0" lang="en-US" sz="32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6000"/>
            <a:ext cx="8388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просмотр!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http://ibadullaev.ru/img/pageimages/1329488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1850" cy="2247900"/>
          </a:xfrm>
          <a:prstGeom prst="rect">
            <a:avLst/>
          </a:prstGeom>
          <a:noFill/>
        </p:spPr>
      </p:pic>
      <p:pic>
        <p:nvPicPr>
          <p:cNvPr id="2052" name="Picture 4" descr="http://www.russian-antique.net/antiq/images/stories/yuvelir-iskustvo/drag-metall-yuvel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987783" cy="2270125"/>
          </a:xfrm>
          <a:prstGeom prst="rect">
            <a:avLst/>
          </a:prstGeom>
          <a:noFill/>
        </p:spPr>
      </p:pic>
      <p:pic>
        <p:nvPicPr>
          <p:cNvPr id="2054" name="Picture 6" descr="http://abouthist.net/wp-content/uploads/2011/11/metal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048" y="0"/>
            <a:ext cx="3044952" cy="2286000"/>
          </a:xfrm>
          <a:prstGeom prst="rect">
            <a:avLst/>
          </a:prstGeom>
          <a:noFill/>
        </p:spPr>
      </p:pic>
      <p:pic>
        <p:nvPicPr>
          <p:cNvPr id="2056" name="Picture 8" descr="http://alfaspk.ru/d/405143/d/image_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0"/>
            <a:ext cx="6172200" cy="203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5klass.net/datas/khimija/Klassifikatsija-veschestv/0005-005-Metally-i-nemetally.jpg"/>
          <p:cNvPicPr>
            <a:picLocks noChangeAspect="1" noChangeArrowheads="1"/>
          </p:cNvPicPr>
          <p:nvPr/>
        </p:nvPicPr>
        <p:blipFill>
          <a:blip r:embed="rId2"/>
          <a:srcRect l="-5847" t="16884" r="-7186" b="-5195"/>
          <a:stretch>
            <a:fillRect/>
          </a:stretch>
        </p:blipFill>
        <p:spPr bwMode="auto">
          <a:xfrm>
            <a:off x="-228600" y="1600200"/>
            <a:ext cx="9525000" cy="55836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Условная граница между металлическими и неметаллическими элементами проходит по диагонали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Si – As – </a:t>
            </a:r>
            <a:r>
              <a:rPr lang="de-D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HelveticaNeueCyr" pitchFamily="50" charset="-52"/>
              </a:rPr>
              <a:t>Металлы в природе</a:t>
            </a:r>
            <a:endParaRPr lang="ru-RU" dirty="0">
              <a:latin typeface="HelveticaNeueCyr" pitchFamily="50" charset="-52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3429000"/>
          <a:ext cx="8610600" cy="322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135351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Золото,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платина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Металлы, расположенные в ряду активности между </a:t>
                      </a:r>
                      <a:r>
                        <a:rPr lang="ru-RU" sz="2000" u="sng" dirty="0" smtClean="0">
                          <a:solidFill>
                            <a:schemeClr val="bg1"/>
                          </a:solidFill>
                        </a:rPr>
                        <a:t>оловом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и </a:t>
                      </a:r>
                      <a:r>
                        <a:rPr lang="ru-RU" sz="2000" u="sng" dirty="0" smtClean="0">
                          <a:solidFill>
                            <a:schemeClr val="bg1"/>
                          </a:solidFill>
                        </a:rPr>
                        <a:t>золотом</a:t>
                      </a:r>
                      <a:endParaRPr lang="ru-RU" sz="20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Большинство металлов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2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НАХОДЯТСЯ В ПРОРОДЕ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35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самородном состоянии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как в виде простых веществ, так и в составе соединений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 виде соединений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(оксиды, хлориды, сульфиды, карбонаты и др.)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www.himlabo.ru/images/stories/himl/chemistry/1-3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09" y="990600"/>
            <a:ext cx="865909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металлов, металлургия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355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Любой металлургический процесс является </a:t>
            </a:r>
            <a:r>
              <a:rPr lang="ru-RU" i="1" dirty="0" smtClean="0">
                <a:solidFill>
                  <a:srgbClr val="0070C0"/>
                </a:solidFill>
              </a:rPr>
              <a:t>процессом восстановления ионов металла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de-DE" dirty="0" err="1" smtClean="0">
                <a:solidFill>
                  <a:srgbClr val="0070C0"/>
                </a:solidFill>
              </a:rPr>
              <a:t>Me</a:t>
            </a:r>
            <a:r>
              <a:rPr lang="ru-RU" baseline="30000" dirty="0" smtClean="0">
                <a:solidFill>
                  <a:srgbClr val="0070C0"/>
                </a:solidFill>
              </a:rPr>
              <a:t>+</a:t>
            </a:r>
            <a:r>
              <a:rPr lang="de-DE" baseline="30000" dirty="0" smtClean="0">
                <a:solidFill>
                  <a:srgbClr val="0070C0"/>
                </a:solidFill>
              </a:rPr>
              <a:t>n </a:t>
            </a:r>
            <a:r>
              <a:rPr lang="ru-RU" dirty="0" smtClean="0">
                <a:solidFill>
                  <a:srgbClr val="0070C0"/>
                </a:solidFill>
              </a:rPr>
              <a:t>+ </a:t>
            </a:r>
            <a:r>
              <a:rPr lang="de-DE" dirty="0" smtClean="0">
                <a:solidFill>
                  <a:srgbClr val="0070C0"/>
                </a:solidFill>
              </a:rPr>
              <a:t>ne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en-US" dirty="0" smtClean="0">
                <a:solidFill>
                  <a:srgbClr val="0070C0"/>
                </a:solidFill>
              </a:rPr>
              <a:t>= </a:t>
            </a:r>
            <a:r>
              <a:rPr lang="ru-RU" dirty="0" smtClean="0">
                <a:solidFill>
                  <a:srgbClr val="0070C0"/>
                </a:solidFill>
              </a:rPr>
              <a:t>М</a:t>
            </a:r>
            <a:r>
              <a:rPr lang="ru-RU" baseline="30000" dirty="0" smtClean="0">
                <a:solidFill>
                  <a:srgbClr val="0070C0"/>
                </a:solidFill>
              </a:rPr>
              <a:t>0 </a:t>
            </a:r>
            <a:r>
              <a:rPr lang="ru-RU" dirty="0" smtClean="0">
                <a:solidFill>
                  <a:srgbClr val="0070C0"/>
                </a:solidFill>
              </a:rPr>
              <a:t>е)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различными восстановителями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borlas.ru/cms/images/metallurg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8686800" cy="358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brabotkamedi.ru/images/i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05200"/>
            <a:ext cx="5080000" cy="30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ПИРОМЕТАЛЛУРГИЯ </a:t>
            </a:r>
            <a:r>
              <a:rPr lang="ru-RU" dirty="0" smtClean="0">
                <a:solidFill>
                  <a:srgbClr val="0070C0"/>
                </a:solidFill>
              </a:rPr>
              <a:t>– получение металлов из их соединений при </a:t>
            </a:r>
            <a:r>
              <a:rPr lang="ru-RU" u="sng" dirty="0" smtClean="0">
                <a:solidFill>
                  <a:srgbClr val="0070C0"/>
                </a:solidFill>
              </a:rPr>
              <a:t>высокой температуре с помощью восстановителей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</a:p>
          <a:p>
            <a:pPr marL="514350" indent="-514350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оксида углерода </a:t>
            </a:r>
            <a:r>
              <a:rPr lang="de-DE" dirty="0" smtClean="0">
                <a:solidFill>
                  <a:srgbClr val="0070C0"/>
                </a:solidFill>
              </a:rPr>
              <a:t>(II)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углерода,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водорода,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металлов,</a:t>
            </a:r>
          </a:p>
          <a:p>
            <a:pPr marL="514350" indent="-514350"/>
            <a:r>
              <a:rPr lang="ru-RU" dirty="0" smtClean="0">
                <a:solidFill>
                  <a:srgbClr val="0070C0"/>
                </a:solidFill>
              </a:rPr>
              <a:t>и других.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металлов</a:t>
            </a:r>
            <a:b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</a:rPr>
              <a:t> ПИРОМЕТАЛЛУРГИЯ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images.myshared.ru/418286/slide_5.jpg"/>
          <p:cNvPicPr>
            <a:picLocks noChangeAspect="1" noChangeArrowheads="1"/>
          </p:cNvPicPr>
          <p:nvPr/>
        </p:nvPicPr>
        <p:blipFill>
          <a:blip r:embed="rId2"/>
          <a:srcRect t="20509" b="10660"/>
          <a:stretch>
            <a:fillRect/>
          </a:stretch>
        </p:blipFill>
        <p:spPr bwMode="auto">
          <a:xfrm>
            <a:off x="0" y="1600200"/>
            <a:ext cx="929550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металлов</a:t>
            </a:r>
            <a:b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</a:rPr>
              <a:t> ПИРОМЕТАЛЛУРГИЯ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de-DE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С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de-DE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2Cu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СО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</a:p>
          <a:p>
            <a:pPr>
              <a:lnSpc>
                <a:spcPct val="150000"/>
              </a:lnSpc>
              <a:buNone/>
            </a:pPr>
            <a:r>
              <a:rPr lang="ru-RU" sz="4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Алюмотермия:</a:t>
            </a:r>
          </a:p>
          <a:p>
            <a:pPr>
              <a:buNone/>
            </a:pPr>
            <a:r>
              <a:rPr lang="de-DE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  <a:r>
              <a:rPr lang="de-DE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de-DE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de-DE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endParaRPr lang="ru-RU" sz="4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получения металлов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9530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1. ГИДРОМЕТАЛЛУРГИЯ </a:t>
            </a:r>
            <a:r>
              <a:rPr lang="ru-RU" dirty="0" smtClean="0">
                <a:solidFill>
                  <a:srgbClr val="0070C0"/>
                </a:solidFill>
              </a:rPr>
              <a:t>– получение металлов </a:t>
            </a:r>
            <a:r>
              <a:rPr lang="ru-RU" u="sng" dirty="0" smtClean="0">
                <a:solidFill>
                  <a:srgbClr val="0070C0"/>
                </a:solidFill>
              </a:rPr>
              <a:t>из растворов их соединений</a:t>
            </a:r>
            <a:r>
              <a:rPr lang="ru-RU" dirty="0" smtClean="0">
                <a:solidFill>
                  <a:srgbClr val="0070C0"/>
                </a:solidFill>
              </a:rPr>
              <a:t>. Включает 2 этапа: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2819401"/>
          <a:ext cx="8305800" cy="398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79925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dirty="0" smtClean="0"/>
                        <a:t>Природное соединение металла растворяют в кислоте,</a:t>
                      </a:r>
                      <a:r>
                        <a:rPr lang="ru-RU" sz="2400" baseline="0" dirty="0" smtClean="0"/>
                        <a:t> щёлочи или другом реагенте.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8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cs typeface="Adobe Hebrew" pitchFamily="18" charset="-79"/>
                        </a:rPr>
                        <a:t>Например: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  <a:cs typeface="Adobe Hebrew" pitchFamily="18" charset="-79"/>
                        </a:rPr>
                        <a:t> </a:t>
                      </a:r>
                      <a:r>
                        <a:rPr lang="de-DE" sz="3200" kern="1200" dirty="0" err="1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CuO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 </a:t>
                      </a:r>
                      <a:r>
                        <a:rPr lang="ru-RU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dobe Hebrew" pitchFamily="18" charset="-79"/>
                        </a:rPr>
                        <a:t>+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H</a:t>
                      </a:r>
                      <a:r>
                        <a:rPr lang="de-DE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2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SO</a:t>
                      </a:r>
                      <a:r>
                        <a:rPr lang="de-DE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4 </a:t>
                      </a:r>
                      <a:r>
                        <a:rPr lang="ru-RU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dobe Hebrew" pitchFamily="18" charset="-79"/>
                        </a:rPr>
                        <a:t>=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CuSO</a:t>
                      </a:r>
                      <a:r>
                        <a:rPr lang="de-DE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4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 </a:t>
                      </a:r>
                      <a:r>
                        <a:rPr lang="ru-RU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dobe Hebrew" pitchFamily="18" charset="-79"/>
                        </a:rPr>
                        <a:t>+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H</a:t>
                      </a:r>
                      <a:r>
                        <a:rPr lang="de-DE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2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dobe Hebrew" pitchFamily="18" charset="-79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9925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2)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Из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полученного раствора данный металл восстанавливают более активным металлом.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8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Наприм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ер: 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CuSO</a:t>
                      </a:r>
                      <a:r>
                        <a:rPr lang="en-US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4</a:t>
                      </a:r>
                      <a:r>
                        <a:rPr lang="en-US" sz="3200" kern="1200" baseline="30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+2 </a:t>
                      </a:r>
                      <a:r>
                        <a:rPr lang="ru-RU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dobe Hebrew" pitchFamily="18" charset="-79"/>
                        </a:rPr>
                        <a:t>+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Fe</a:t>
                      </a:r>
                      <a:r>
                        <a:rPr lang="de-DE" sz="3200" kern="1200" baseline="30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0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= 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FeSO</a:t>
                      </a:r>
                      <a:r>
                        <a:rPr lang="en-US" sz="3200" kern="1200" baseline="-25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4</a:t>
                      </a:r>
                      <a:r>
                        <a:rPr lang="en-US" sz="3200" kern="1200" baseline="30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+2 </a:t>
                      </a:r>
                      <a:r>
                        <a:rPr lang="ru-RU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dobe Hebrew" pitchFamily="18" charset="-79"/>
                        </a:rPr>
                        <a:t>+ </a:t>
                      </a:r>
                      <a:r>
                        <a:rPr lang="de-DE" sz="3200" kern="12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Cu</a:t>
                      </a:r>
                      <a:r>
                        <a:rPr lang="de-DE" sz="3200" kern="1200" baseline="30000" dirty="0" smtClean="0">
                          <a:solidFill>
                            <a:schemeClr val="bg1"/>
                          </a:solidFill>
                          <a:latin typeface="Adobe Hebrew" pitchFamily="18" charset="-79"/>
                          <a:ea typeface="+mn-ea"/>
                          <a:cs typeface="Adobe Hebrew" pitchFamily="18" charset="-79"/>
                        </a:rPr>
                        <a:t>0</a:t>
                      </a:r>
                      <a:endParaRPr lang="ru-RU" sz="3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dobe Hebrew" pitchFamily="18" charset="-79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99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Этим методом получают серебро, золото, молибден</a:t>
                      </a:r>
                      <a:r>
                        <a:rPr lang="ru-RU" sz="2400" baseline="0" dirty="0" smtClean="0"/>
                        <a:t> и др.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914</Words>
  <PresentationFormat>Экран (4:3)</PresentationFormat>
  <Paragraphs>130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Металлы и их соединения</vt:lpstr>
      <vt:lpstr>Положение элементов, образующих простые вещества – металлы в ПС</vt:lpstr>
      <vt:lpstr>Условная граница между металлическими и неметаллическими элементами проходит по диагонали B – Si – As – Te – At </vt:lpstr>
      <vt:lpstr>Металлы в природе</vt:lpstr>
      <vt:lpstr>Получение металлов, металлургия</vt:lpstr>
      <vt:lpstr>Способы получения металлов</vt:lpstr>
      <vt:lpstr>Способы получения металлов  ПИРОМЕТАЛЛУРГИЯ </vt:lpstr>
      <vt:lpstr>Способы получения металлов  ПИРОМЕТАЛЛУРГИЯ </vt:lpstr>
      <vt:lpstr>Способы получения металлов</vt:lpstr>
      <vt:lpstr>Способы получения металлов</vt:lpstr>
      <vt:lpstr>Строение дуговой электросталеплавильная  печи</vt:lpstr>
      <vt:lpstr>ФИЗИЧЕСКИЕ СВОЙСТВА МЕТАЛЛОВ</vt:lpstr>
      <vt:lpstr>Металлическая решетка</vt:lpstr>
      <vt:lpstr>Физические свойства металлов</vt:lpstr>
      <vt:lpstr>Физические свойства металлов</vt:lpstr>
      <vt:lpstr>Химические свойства металлов</vt:lpstr>
      <vt:lpstr>Химические свойства металлов</vt:lpstr>
      <vt:lpstr>Химические свойства металлов</vt:lpstr>
      <vt:lpstr>Химические свойства металлов</vt:lpstr>
      <vt:lpstr>Химические свойства металлов</vt:lpstr>
      <vt:lpstr>Химические свойства металлов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 и их соединения</dc:title>
  <dc:creator>Даниил</dc:creator>
  <cp:lastModifiedBy>Даниил</cp:lastModifiedBy>
  <cp:revision>52</cp:revision>
  <dcterms:created xsi:type="dcterms:W3CDTF">2014-02-16T21:04:10Z</dcterms:created>
  <dcterms:modified xsi:type="dcterms:W3CDTF">2014-02-25T02:56:08Z</dcterms:modified>
</cp:coreProperties>
</file>